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5" r:id="rId7"/>
    <p:sldId id="263" r:id="rId8"/>
    <p:sldId id="264" r:id="rId9"/>
    <p:sldId id="267" r:id="rId10"/>
    <p:sldId id="268" r:id="rId11"/>
    <p:sldId id="270" r:id="rId12"/>
    <p:sldId id="272" r:id="rId13"/>
    <p:sldId id="274" r:id="rId14"/>
    <p:sldId id="271" r:id="rId15"/>
    <p:sldId id="273" r:id="rId16"/>
    <p:sldId id="275" r:id="rId1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mechanics.mchmultimedia.com/2011/undergraduate-teaching/general-chemistry/nuclear-radiation/nuclear-radiation-3-biological-effects-of-radiation/" TargetMode="External"/><Relationship Id="rId2" Type="http://schemas.openxmlformats.org/officeDocument/2006/relationships/hyperlink" Target="https://saylordotorg.github.io/text_general-chemistry-principles-patterns-and-applications-v1.0/s24-nuclear-chemistry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onizing_radi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nuclear-power.net/nuclear-power/reactor-physics/atomic-nuclear-physics/radiation/shielding-of-ionizing-radiation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77" y="1367065"/>
            <a:ext cx="4294772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Ionizing vs nonionizing radiation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Penetration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6 </a:t>
            </a:r>
            <a:r>
              <a:rPr lang="en-US" sz="1600" dirty="0" smtClean="0"/>
              <a:t>Factors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Units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Decay Rates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Gray/Rad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RBE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Sievert/REM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Dose/Effect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Direct vs Indirect effect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Common sources of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367065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20 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298236"/>
            <a:ext cx="8974800" cy="1538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20.6</a:t>
            </a:r>
          </a:p>
          <a:p>
            <a:r>
              <a:rPr lang="en-US" dirty="0"/>
              <a:t>Better than OER -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saylordotorg.github.io/text_general-chemistry-principles-patterns-and-applications-v1.0/s24-nuclear-chemistry.html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r>
              <a:rPr lang="en-US" sz="1600" dirty="0"/>
              <a:t>Another good Link - </a:t>
            </a:r>
            <a:r>
              <a:rPr lang="en-US" sz="1200" dirty="0">
                <a:hlinkClick r:id="rId3"/>
              </a:rPr>
              <a:t>https://quantummechanics.mchmultimedia.com/2011/undergraduate-teaching/general-chemistry/nuclear-radiation/nuclear-radiation-3-biological-effects-of-radiation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9619" y="206597"/>
            <a:ext cx="7358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20f – Biological Effects of Radiation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0" y="124287"/>
            <a:ext cx="41845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much are we exposed too?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679372"/>
            <a:ext cx="6640498" cy="6125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2955" y="124287"/>
            <a:ext cx="16514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18% Man made</a:t>
            </a:r>
          </a:p>
          <a:p>
            <a:r>
              <a:rPr lang="en-US" dirty="0" smtClean="0"/>
              <a:t>82% 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1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10" y="109953"/>
            <a:ext cx="5672679" cy="66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" b="42207"/>
          <a:stretch/>
        </p:blipFill>
        <p:spPr>
          <a:xfrm>
            <a:off x="104416" y="177553"/>
            <a:ext cx="8959685" cy="62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7"/>
          <a:stretch/>
        </p:blipFill>
        <p:spPr>
          <a:xfrm>
            <a:off x="145191" y="2110260"/>
            <a:ext cx="8920630" cy="45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33"/>
            <a:ext cx="9088171" cy="65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7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70" y="102093"/>
            <a:ext cx="5066930" cy="6755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676" y="297401"/>
            <a:ext cx="2610035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of Radioactive Isotope Matters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8062" y="1296139"/>
            <a:ext cx="3869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Damage depends on type of isotope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Uptake (breathing , diet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Amount of exposure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Length of exposure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1" y="2496468"/>
            <a:ext cx="2836979" cy="42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3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15" y="57901"/>
            <a:ext cx="6693763" cy="67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1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331" y="71022"/>
            <a:ext cx="13030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 </a:t>
            </a:r>
            <a:r>
              <a:rPr lang="en-US" sz="2400" dirty="0" smtClean="0"/>
              <a:t>Factors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309" y="644968"/>
            <a:ext cx="4335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Type of radiation (Penetrating power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Ionizing vs Nonionizing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 (effects amount/type of damage)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Length of Exposure (Particles/time)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Internal vs External </a:t>
            </a:r>
            <a:r>
              <a:rPr lang="en-US" dirty="0" smtClean="0"/>
              <a:t>(Can effect damage)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exposed (</a:t>
            </a:r>
            <a:r>
              <a:rPr lang="en-US" dirty="0" err="1" smtClean="0"/>
              <a:t>ie</a:t>
            </a:r>
            <a:r>
              <a:rPr lang="en-US" dirty="0" smtClean="0"/>
              <a:t> skin vs organs)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8993" y="180922"/>
            <a:ext cx="6398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“can really be anywhere between 3-6 factors depending on book and how much detail it goes into!”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2511576"/>
            <a:ext cx="5557422" cy="4168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82" y="2773174"/>
            <a:ext cx="3247619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33" y="168676"/>
            <a:ext cx="429374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Ionizing vs Nonionizing Radiation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04660" y="1158191"/>
            <a:ext cx="3618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</a:p>
          <a:p>
            <a:r>
              <a:rPr lang="en-US" dirty="0" smtClean="0"/>
              <a:t>Create ions (knock e</a:t>
            </a:r>
            <a:r>
              <a:rPr lang="en-US" baseline="30000" dirty="0" smtClean="0"/>
              <a:t>-</a:t>
            </a:r>
            <a:r>
              <a:rPr lang="en-US" dirty="0" smtClean="0"/>
              <a:t> from molecule)</a:t>
            </a:r>
          </a:p>
          <a:p>
            <a:r>
              <a:rPr lang="en-US" dirty="0" smtClean="0"/>
              <a:t>Make radicals</a:t>
            </a:r>
          </a:p>
          <a:p>
            <a:r>
              <a:rPr lang="en-US" dirty="0" smtClean="0"/>
              <a:t>Break </a:t>
            </a:r>
            <a:r>
              <a:rPr lang="en-US" dirty="0"/>
              <a:t>chemical bonds</a:t>
            </a:r>
          </a:p>
          <a:p>
            <a:r>
              <a:rPr lang="en-US" dirty="0" smtClean="0"/>
              <a:t>Damage structure and function</a:t>
            </a:r>
          </a:p>
          <a:p>
            <a:r>
              <a:rPr lang="en-US" dirty="0" smtClean="0"/>
              <a:t>Ex: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, X-rays, High energy UV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6629" y="788859"/>
            <a:ext cx="1912190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/>
              <a:t>Ionizing Radiation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324" y="788859"/>
            <a:ext cx="230011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Nonionizing </a:t>
            </a:r>
            <a:r>
              <a:rPr lang="en-US" dirty="0"/>
              <a:t>Radiation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128" y="1244225"/>
            <a:ext cx="3752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</a:t>
            </a:r>
          </a:p>
          <a:p>
            <a:r>
              <a:rPr lang="en-US" dirty="0" smtClean="0"/>
              <a:t>Increase KE (motion/heat)</a:t>
            </a:r>
          </a:p>
          <a:p>
            <a:r>
              <a:rPr lang="en-US" dirty="0" smtClean="0"/>
              <a:t>Need large exposure to cause damage</a:t>
            </a:r>
          </a:p>
          <a:p>
            <a:r>
              <a:rPr lang="en-US" dirty="0" smtClean="0"/>
              <a:t>Ex: Light, Microwaves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1" y="2894322"/>
            <a:ext cx="6096000" cy="3562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733" y="64897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en.wikipedia.org/wiki/Ionizing_radiation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267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248575"/>
            <a:ext cx="2359107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Type of Radiation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5065" y="843379"/>
            <a:ext cx="185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Penetration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Ionizing Ability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RBE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5" y="132243"/>
            <a:ext cx="4809016" cy="20567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972840"/>
                  </p:ext>
                </p:extLst>
              </p:nvPr>
            </p:nvGraphicFramePr>
            <p:xfrm>
              <a:off x="650638" y="2184912"/>
              <a:ext cx="7975109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159">
                      <a:extLst>
                        <a:ext uri="{9D8B030D-6E8A-4147-A177-3AD203B41FA5}">
                          <a16:colId xmlns:a16="http://schemas.microsoft.com/office/drawing/2014/main" val="2291149412"/>
                        </a:ext>
                      </a:extLst>
                    </a:gridCol>
                    <a:gridCol w="1867822">
                      <a:extLst>
                        <a:ext uri="{9D8B030D-6E8A-4147-A177-3AD203B41FA5}">
                          <a16:colId xmlns:a16="http://schemas.microsoft.com/office/drawing/2014/main" val="3411272536"/>
                        </a:ext>
                      </a:extLst>
                    </a:gridCol>
                    <a:gridCol w="1340528">
                      <a:extLst>
                        <a:ext uri="{9D8B030D-6E8A-4147-A177-3AD203B41FA5}">
                          <a16:colId xmlns:a16="http://schemas.microsoft.com/office/drawing/2014/main" val="357483536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9031436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9659869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Radiation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Energy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Penetration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Ionizing 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RBE (more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</a:rPr>
                            <a:t> later)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7437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α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3-9 MeV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Strong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010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β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0-3 MeV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Moderate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7742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γ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KeV</a:t>
                          </a:r>
                          <a:r>
                            <a:rPr lang="en-US" baseline="0" dirty="0" smtClean="0"/>
                            <a:t> – 10 MeV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10,000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weak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77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X-ray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100 eV-10 </a:t>
                          </a:r>
                          <a:r>
                            <a:rPr lang="en-US" dirty="0" err="1" smtClean="0"/>
                            <a:t>KeV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10,000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weak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18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Varies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10,000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Varies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Varies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Fast</a:t>
                          </a:r>
                          <a:r>
                            <a:rPr lang="en-US" baseline="0" dirty="0" smtClean="0"/>
                            <a:t> = 1</a:t>
                          </a:r>
                        </a:p>
                        <a:p>
                          <a:r>
                            <a:rPr lang="en-US" baseline="0" dirty="0" smtClean="0"/>
                            <a:t>Slow = 10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27951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972840"/>
                  </p:ext>
                </p:extLst>
              </p:nvPr>
            </p:nvGraphicFramePr>
            <p:xfrm>
              <a:off x="650638" y="2184912"/>
              <a:ext cx="7975109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159">
                      <a:extLst>
                        <a:ext uri="{9D8B030D-6E8A-4147-A177-3AD203B41FA5}">
                          <a16:colId xmlns:a16="http://schemas.microsoft.com/office/drawing/2014/main" val="2291149412"/>
                        </a:ext>
                      </a:extLst>
                    </a:gridCol>
                    <a:gridCol w="1867822">
                      <a:extLst>
                        <a:ext uri="{9D8B030D-6E8A-4147-A177-3AD203B41FA5}">
                          <a16:colId xmlns:a16="http://schemas.microsoft.com/office/drawing/2014/main" val="3411272536"/>
                        </a:ext>
                      </a:extLst>
                    </a:gridCol>
                    <a:gridCol w="1340528">
                      <a:extLst>
                        <a:ext uri="{9D8B030D-6E8A-4147-A177-3AD203B41FA5}">
                          <a16:colId xmlns:a16="http://schemas.microsoft.com/office/drawing/2014/main" val="357483536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90314360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9659869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Radiation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Energy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Penetration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Ionizing 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RBE (more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</a:rPr>
                            <a:t> later)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7437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α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3-9 MeV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Strong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010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β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0-3 MeV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Moderate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7742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γ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KeV</a:t>
                          </a:r>
                          <a:r>
                            <a:rPr lang="en-US" baseline="0" dirty="0" smtClean="0"/>
                            <a:t> – 10 MeV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10,000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weak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776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X-ray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100 eV-10 </a:t>
                          </a:r>
                          <a:r>
                            <a:rPr lang="en-US" dirty="0" err="1" smtClean="0"/>
                            <a:t>KeV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10,000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weak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182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9" t="-295238" r="-620879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Varies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10,000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Varies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Varies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Fast</a:t>
                          </a:r>
                          <a:r>
                            <a:rPr lang="en-US" baseline="0" dirty="0" smtClean="0"/>
                            <a:t> = 1</a:t>
                          </a:r>
                        </a:p>
                        <a:p>
                          <a:r>
                            <a:rPr lang="en-US" baseline="0" dirty="0" smtClean="0"/>
                            <a:t>Slow = 10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27951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16" y="4768344"/>
            <a:ext cx="3409950" cy="1343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3724" y="61964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https://www.nuclear-power.net/nuclear-power/reactor-physics/atomic-nuclear-physics/radiation/shielding-of-ionizing-radiation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484" y="5751614"/>
            <a:ext cx="2966796" cy="1068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2770" y="4816876"/>
            <a:ext cx="2912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Biological Equivalent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2770" y="5244598"/>
            <a:ext cx="316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Standardized factor to measure radiation damage from different sources.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85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75" y="292963"/>
            <a:ext cx="391991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Units for Measuring Radiation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8575" y="1136852"/>
            <a:ext cx="21197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Decay Events (Rates)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575" y="1722779"/>
            <a:ext cx="303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Becqueral</a:t>
            </a:r>
            <a:r>
              <a:rPr lang="en-US" dirty="0" smtClean="0"/>
              <a:t> (</a:t>
            </a:r>
            <a:r>
              <a:rPr lang="en-US" dirty="0" err="1" smtClean="0"/>
              <a:t>Bq</a:t>
            </a:r>
            <a:r>
              <a:rPr lang="en-US" dirty="0" smtClean="0"/>
              <a:t>) = 1 dis/sec</a:t>
            </a:r>
          </a:p>
          <a:p>
            <a:r>
              <a:rPr lang="en-US" dirty="0" smtClean="0"/>
              <a:t>1 Curie (Ci) = 3.7 x 10</a:t>
            </a:r>
            <a:r>
              <a:rPr lang="en-US" baseline="30000" dirty="0" smtClean="0"/>
              <a:t>10</a:t>
            </a:r>
            <a:r>
              <a:rPr lang="en-US" dirty="0" smtClean="0"/>
              <a:t> dis/sec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575" y="2700801"/>
            <a:ext cx="273555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Absorbed/Kg Tissue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913" y="3336751"/>
            <a:ext cx="271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Gray (</a:t>
            </a:r>
            <a:r>
              <a:rPr lang="en-US" dirty="0" err="1" smtClean="0"/>
              <a:t>Gy</a:t>
            </a:r>
            <a:r>
              <a:rPr lang="en-US" dirty="0" smtClean="0"/>
              <a:t>) = 1 J/Kg</a:t>
            </a:r>
          </a:p>
          <a:p>
            <a:r>
              <a:rPr lang="en-US" dirty="0" smtClean="0"/>
              <a:t>1 Rad = 0.01 </a:t>
            </a:r>
            <a:r>
              <a:rPr lang="en-US" dirty="0" err="1" smtClean="0"/>
              <a:t>Gy</a:t>
            </a:r>
            <a:r>
              <a:rPr lang="en-US" dirty="0" smtClean="0"/>
              <a:t> = 0.01 J/Kg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575" y="4231698"/>
            <a:ext cx="15901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Tissue Damage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175" y="4821481"/>
            <a:ext cx="269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Sievert (</a:t>
            </a:r>
            <a:r>
              <a:rPr lang="en-US" dirty="0" err="1" smtClean="0"/>
              <a:t>Sv</a:t>
            </a:r>
            <a:r>
              <a:rPr lang="en-US" dirty="0" smtClean="0"/>
              <a:t>) = J/Kg</a:t>
            </a:r>
          </a:p>
          <a:p>
            <a:r>
              <a:rPr lang="en-US" dirty="0" smtClean="0"/>
              <a:t>1 rem = 0.01 </a:t>
            </a:r>
            <a:r>
              <a:rPr lang="en-US" dirty="0" err="1" smtClean="0"/>
              <a:t>Sv</a:t>
            </a:r>
            <a:r>
              <a:rPr lang="en-US" dirty="0" smtClean="0"/>
              <a:t> = 0.01 J/Kg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1864" y="4154754"/>
            <a:ext cx="441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 J/Kg + Different biological effects (RBE – next slide)</a:t>
            </a:r>
          </a:p>
          <a:p>
            <a:r>
              <a:rPr lang="en-US" sz="1400" dirty="0" err="1" smtClean="0"/>
              <a:t>Sv</a:t>
            </a:r>
            <a:r>
              <a:rPr lang="en-US" sz="1400" dirty="0" smtClean="0"/>
              <a:t> = RBE x Gray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0175" y="5424041"/>
            <a:ext cx="358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*rem = roentgen equivalent for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4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09" y="239698"/>
            <a:ext cx="486992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Relative Biological Effectiveness (RBE)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0617" y="861135"/>
            <a:ext cx="724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Standardized factor to measure radiation damage from different sources.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84" y="1605929"/>
            <a:ext cx="3638204" cy="131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88" y="3292126"/>
            <a:ext cx="3133333" cy="33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02" y="3666297"/>
            <a:ext cx="5334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9" y="781261"/>
            <a:ext cx="3148379" cy="2707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848" y="781261"/>
            <a:ext cx="3314577" cy="2894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61" y="4296792"/>
            <a:ext cx="3602619" cy="219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006" y="3904303"/>
            <a:ext cx="3155752" cy="2789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68" y="97654"/>
            <a:ext cx="396724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Impacts of Radiation Exposure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9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6" y="936303"/>
            <a:ext cx="3990746" cy="2801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35" y="991934"/>
            <a:ext cx="4065392" cy="2689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513" y="142042"/>
            <a:ext cx="396724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Impacts of Radiation Exposure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72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1" y="233127"/>
            <a:ext cx="5518838" cy="2510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602"/>
          <a:stretch/>
        </p:blipFill>
        <p:spPr>
          <a:xfrm>
            <a:off x="162871" y="2743201"/>
            <a:ext cx="6289760" cy="38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7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410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125</cp:revision>
  <cp:lastPrinted>2020-11-29T22:57:26Z</cp:lastPrinted>
  <dcterms:created xsi:type="dcterms:W3CDTF">2020-03-25T15:59:49Z</dcterms:created>
  <dcterms:modified xsi:type="dcterms:W3CDTF">2021-04-28T00:18:16Z</dcterms:modified>
</cp:coreProperties>
</file>