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3" r:id="rId4"/>
    <p:sldId id="262" r:id="rId5"/>
    <p:sldId id="261" r:id="rId6"/>
    <p:sldId id="264" r:id="rId7"/>
    <p:sldId id="265" r:id="rId8"/>
    <p:sldId id="266" r:id="rId9"/>
    <p:sldId id="259" r:id="rId10"/>
    <p:sldId id="267" r:id="rId11"/>
    <p:sldId id="273" r:id="rId12"/>
    <p:sldId id="268" r:id="rId13"/>
    <p:sldId id="270" r:id="rId14"/>
    <p:sldId id="269" r:id="rId15"/>
    <p:sldId id="271" r:id="rId16"/>
    <p:sldId id="260" r:id="rId17"/>
    <p:sldId id="272" r:id="rId18"/>
    <p:sldId id="274" r:id="rId19"/>
    <p:sldId id="276" r:id="rId20"/>
    <p:sldId id="275" r:id="rId21"/>
    <p:sldId id="258" r:id="rId22"/>
    <p:sldId id="277" r:id="rId23"/>
    <p:sldId id="278" r:id="rId24"/>
    <p:sldId id="279" r:id="rId25"/>
    <p:sldId id="280" r:id="rId26"/>
  </p:sldIdLst>
  <p:sldSz cx="9144000" cy="6858000" type="screen4x3"/>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05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45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4B5C3A7-410D-4FD7-9055-E25D6E92A517}" type="datetimeFigureOut">
              <a:rPr lang="en-US" smtClean="0"/>
              <a:t>4/26/2021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F6CCA0-5664-45B9-AD03-D12E1DF1B9CC}" type="slidenum">
              <a:rPr lang="en-US" smtClean="0"/>
              <a:t>‹#›</a:t>
            </a:fld>
            <a:endParaRPr lang="en-US"/>
          </a:p>
        </p:txBody>
      </p:sp>
    </p:spTree>
    <p:extLst>
      <p:ext uri="{BB962C8B-B14F-4D97-AF65-F5344CB8AC3E}">
        <p14:creationId xmlns:p14="http://schemas.microsoft.com/office/powerpoint/2010/main" val="3303716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4B5C3A7-410D-4FD7-9055-E25D6E92A517}" type="datetimeFigureOut">
              <a:rPr lang="en-US" smtClean="0"/>
              <a:t>4/26/2021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F6CCA0-5664-45B9-AD03-D12E1DF1B9CC}" type="slidenum">
              <a:rPr lang="en-US" smtClean="0"/>
              <a:t>‹#›</a:t>
            </a:fld>
            <a:endParaRPr lang="en-US"/>
          </a:p>
        </p:txBody>
      </p:sp>
    </p:spTree>
    <p:extLst>
      <p:ext uri="{BB962C8B-B14F-4D97-AF65-F5344CB8AC3E}">
        <p14:creationId xmlns:p14="http://schemas.microsoft.com/office/powerpoint/2010/main" val="1496609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4B5C3A7-410D-4FD7-9055-E25D6E92A517}" type="datetimeFigureOut">
              <a:rPr lang="en-US" smtClean="0"/>
              <a:t>4/26/2021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F6CCA0-5664-45B9-AD03-D12E1DF1B9CC}" type="slidenum">
              <a:rPr lang="en-US" smtClean="0"/>
              <a:t>‹#›</a:t>
            </a:fld>
            <a:endParaRPr lang="en-US"/>
          </a:p>
        </p:txBody>
      </p:sp>
    </p:spTree>
    <p:extLst>
      <p:ext uri="{BB962C8B-B14F-4D97-AF65-F5344CB8AC3E}">
        <p14:creationId xmlns:p14="http://schemas.microsoft.com/office/powerpoint/2010/main" val="1844077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4B5C3A7-410D-4FD7-9055-E25D6E92A517}" type="datetimeFigureOut">
              <a:rPr lang="en-US" smtClean="0"/>
              <a:t>4/26/2021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F6CCA0-5664-45B9-AD03-D12E1DF1B9CC}" type="slidenum">
              <a:rPr lang="en-US" smtClean="0"/>
              <a:t>‹#›</a:t>
            </a:fld>
            <a:endParaRPr lang="en-US"/>
          </a:p>
        </p:txBody>
      </p:sp>
    </p:spTree>
    <p:extLst>
      <p:ext uri="{BB962C8B-B14F-4D97-AF65-F5344CB8AC3E}">
        <p14:creationId xmlns:p14="http://schemas.microsoft.com/office/powerpoint/2010/main" val="61502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4B5C3A7-410D-4FD7-9055-E25D6E92A517}" type="datetimeFigureOut">
              <a:rPr lang="en-US" smtClean="0"/>
              <a:t>4/26/2021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F6CCA0-5664-45B9-AD03-D12E1DF1B9CC}" type="slidenum">
              <a:rPr lang="en-US" smtClean="0"/>
              <a:t>‹#›</a:t>
            </a:fld>
            <a:endParaRPr lang="en-US"/>
          </a:p>
        </p:txBody>
      </p:sp>
    </p:spTree>
    <p:extLst>
      <p:ext uri="{BB962C8B-B14F-4D97-AF65-F5344CB8AC3E}">
        <p14:creationId xmlns:p14="http://schemas.microsoft.com/office/powerpoint/2010/main" val="3871855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4B5C3A7-410D-4FD7-9055-E25D6E92A517}" type="datetimeFigureOut">
              <a:rPr lang="en-US" smtClean="0"/>
              <a:t>4/26/2021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F6CCA0-5664-45B9-AD03-D12E1DF1B9CC}" type="slidenum">
              <a:rPr lang="en-US" smtClean="0"/>
              <a:t>‹#›</a:t>
            </a:fld>
            <a:endParaRPr lang="en-US"/>
          </a:p>
        </p:txBody>
      </p:sp>
    </p:spTree>
    <p:extLst>
      <p:ext uri="{BB962C8B-B14F-4D97-AF65-F5344CB8AC3E}">
        <p14:creationId xmlns:p14="http://schemas.microsoft.com/office/powerpoint/2010/main" val="155637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4B5C3A7-410D-4FD7-9055-E25D6E92A517}" type="datetimeFigureOut">
              <a:rPr lang="en-US" smtClean="0"/>
              <a:t>4/26/2021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F6CCA0-5664-45B9-AD03-D12E1DF1B9CC}" type="slidenum">
              <a:rPr lang="en-US" smtClean="0"/>
              <a:t>‹#›</a:t>
            </a:fld>
            <a:endParaRPr lang="en-US"/>
          </a:p>
        </p:txBody>
      </p:sp>
    </p:spTree>
    <p:extLst>
      <p:ext uri="{BB962C8B-B14F-4D97-AF65-F5344CB8AC3E}">
        <p14:creationId xmlns:p14="http://schemas.microsoft.com/office/powerpoint/2010/main" val="3289814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4B5C3A7-410D-4FD7-9055-E25D6E92A517}" type="datetimeFigureOut">
              <a:rPr lang="en-US" smtClean="0"/>
              <a:t>4/26/2021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F6CCA0-5664-45B9-AD03-D12E1DF1B9CC}" type="slidenum">
              <a:rPr lang="en-US" smtClean="0"/>
              <a:t>‹#›</a:t>
            </a:fld>
            <a:endParaRPr lang="en-US"/>
          </a:p>
        </p:txBody>
      </p:sp>
    </p:spTree>
    <p:extLst>
      <p:ext uri="{BB962C8B-B14F-4D97-AF65-F5344CB8AC3E}">
        <p14:creationId xmlns:p14="http://schemas.microsoft.com/office/powerpoint/2010/main" val="40334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B5C3A7-410D-4FD7-9055-E25D6E92A517}" type="datetimeFigureOut">
              <a:rPr lang="en-US" smtClean="0"/>
              <a:t>4/26/2021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F6CCA0-5664-45B9-AD03-D12E1DF1B9CC}" type="slidenum">
              <a:rPr lang="en-US" smtClean="0"/>
              <a:t>‹#›</a:t>
            </a:fld>
            <a:endParaRPr lang="en-US"/>
          </a:p>
        </p:txBody>
      </p:sp>
    </p:spTree>
    <p:extLst>
      <p:ext uri="{BB962C8B-B14F-4D97-AF65-F5344CB8AC3E}">
        <p14:creationId xmlns:p14="http://schemas.microsoft.com/office/powerpoint/2010/main" val="3856320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4B5C3A7-410D-4FD7-9055-E25D6E92A517}" type="datetimeFigureOut">
              <a:rPr lang="en-US" smtClean="0"/>
              <a:t>4/26/2021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F6CCA0-5664-45B9-AD03-D12E1DF1B9CC}" type="slidenum">
              <a:rPr lang="en-US" smtClean="0"/>
              <a:t>‹#›</a:t>
            </a:fld>
            <a:endParaRPr lang="en-US"/>
          </a:p>
        </p:txBody>
      </p:sp>
    </p:spTree>
    <p:extLst>
      <p:ext uri="{BB962C8B-B14F-4D97-AF65-F5344CB8AC3E}">
        <p14:creationId xmlns:p14="http://schemas.microsoft.com/office/powerpoint/2010/main" val="3545082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4B5C3A7-410D-4FD7-9055-E25D6E92A517}" type="datetimeFigureOut">
              <a:rPr lang="en-US" smtClean="0"/>
              <a:t>4/26/2021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F6CCA0-5664-45B9-AD03-D12E1DF1B9CC}" type="slidenum">
              <a:rPr lang="en-US" smtClean="0"/>
              <a:t>‹#›</a:t>
            </a:fld>
            <a:endParaRPr lang="en-US"/>
          </a:p>
        </p:txBody>
      </p:sp>
    </p:spTree>
    <p:extLst>
      <p:ext uri="{BB962C8B-B14F-4D97-AF65-F5344CB8AC3E}">
        <p14:creationId xmlns:p14="http://schemas.microsoft.com/office/powerpoint/2010/main" val="2001461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B5C3A7-410D-4FD7-9055-E25D6E92A517}" type="datetimeFigureOut">
              <a:rPr lang="en-US" smtClean="0"/>
              <a:t>4/26/2021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6CCA0-5664-45B9-AD03-D12E1DF1B9CC}" type="slidenum">
              <a:rPr lang="en-US" smtClean="0"/>
              <a:t>‹#›</a:t>
            </a:fld>
            <a:endParaRPr lang="en-US"/>
          </a:p>
        </p:txBody>
      </p:sp>
    </p:spTree>
    <p:extLst>
      <p:ext uri="{BB962C8B-B14F-4D97-AF65-F5344CB8AC3E}">
        <p14:creationId xmlns:p14="http://schemas.microsoft.com/office/powerpoint/2010/main" val="35008630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saylordotorg.github.io/text_general-chemistry-principles-patterns-and-applications-v1.0/s24-nuclear-chemistry.html"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hyperlink" Target="http://hyperphysics.phy-astr.gsu.edu/hbase/NucEne/ligwat.html#c2"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en.wikipedia.org/wiki/Nuclear_fuel" TargetMode="Externa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nbcwashington.com/investigations/maryland-nuclear-reactor-emitted-radioactivity-levels-safe-but-larger-than-reported-earlier/2625712/"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s://en.wikipedia.org/wiki/Americium-241" TargetMode="External"/><Relationship Id="rId7"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hyperlink" Target="https://home.howstuffworks.com/home-improvement/household-safety/smoke.htm" TargetMode="External"/><Relationship Id="rId5" Type="http://schemas.openxmlformats.org/officeDocument/2006/relationships/hyperlink" Target="https://www.nrc.gov/reading-rm/doc-collections/fact-sheets/smoke-detectors.html" TargetMode="External"/><Relationship Id="rId10" Type="http://schemas.openxmlformats.org/officeDocument/2006/relationships/image" Target="../media/image14.png"/><Relationship Id="rId4" Type="http://schemas.openxmlformats.org/officeDocument/2006/relationships/hyperlink" Target="https://www.livescience.com/39874-facts-about-americium.html" TargetMode="External"/><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hyperlink" Target="https://en.wikipedia.org/wiki/Cobalt-60" TargetMode="Externa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056" y="1367065"/>
            <a:ext cx="4294772" cy="1631216"/>
          </a:xfrm>
          <a:prstGeom prst="rect">
            <a:avLst/>
          </a:prstGeom>
          <a:solidFill>
            <a:schemeClr val="accent1">
              <a:lumMod val="40000"/>
              <a:lumOff val="60000"/>
            </a:schemeClr>
          </a:solidFill>
        </p:spPr>
        <p:txBody>
          <a:bodyPr wrap="square" rtlCol="0">
            <a:spAutoFit/>
          </a:bodyPr>
          <a:lstStyle/>
          <a:p>
            <a:pPr algn="ctr"/>
            <a:r>
              <a:rPr lang="en-US" u="sng" dirty="0" smtClean="0"/>
              <a:t>Overview/Topics</a:t>
            </a:r>
          </a:p>
          <a:p>
            <a:pPr marL="257175" indent="-257175">
              <a:buAutoNum type="arabicPeriod"/>
            </a:pPr>
            <a:r>
              <a:rPr lang="en-US" sz="1600" dirty="0" smtClean="0"/>
              <a:t>Applications of Nuclear Reactions</a:t>
            </a:r>
          </a:p>
          <a:p>
            <a:pPr marL="257175" indent="-257175">
              <a:buAutoNum type="arabicPeriod"/>
            </a:pPr>
            <a:r>
              <a:rPr lang="en-US" sz="1600" dirty="0" smtClean="0"/>
              <a:t>Fission</a:t>
            </a:r>
          </a:p>
          <a:p>
            <a:pPr marL="257175" indent="-257175">
              <a:buAutoNum type="arabicPeriod"/>
            </a:pPr>
            <a:r>
              <a:rPr lang="en-US" sz="1600" dirty="0" smtClean="0"/>
              <a:t>Fusion</a:t>
            </a:r>
          </a:p>
          <a:p>
            <a:pPr marL="257175" indent="-257175">
              <a:buAutoNum type="arabicPeriod"/>
            </a:pPr>
            <a:r>
              <a:rPr lang="en-US" sz="1600" dirty="0" smtClean="0"/>
              <a:t>Transmutation</a:t>
            </a:r>
            <a:endParaRPr lang="en-US" sz="1600" dirty="0" smtClean="0"/>
          </a:p>
          <a:p>
            <a:pPr marL="257175" indent="-257175">
              <a:buAutoNum type="arabicPeriod"/>
            </a:pPr>
            <a:endParaRPr lang="en-US" dirty="0" smtClean="0"/>
          </a:p>
        </p:txBody>
      </p:sp>
      <p:sp>
        <p:nvSpPr>
          <p:cNvPr id="5" name="TextBox 4"/>
          <p:cNvSpPr txBox="1"/>
          <p:nvPr/>
        </p:nvSpPr>
        <p:spPr>
          <a:xfrm>
            <a:off x="4693841" y="1490890"/>
            <a:ext cx="4294772" cy="646331"/>
          </a:xfrm>
          <a:prstGeom prst="rect">
            <a:avLst/>
          </a:prstGeom>
          <a:solidFill>
            <a:schemeClr val="accent4">
              <a:lumMod val="40000"/>
              <a:lumOff val="60000"/>
            </a:schemeClr>
          </a:solidFill>
        </p:spPr>
        <p:txBody>
          <a:bodyPr wrap="square" rtlCol="0">
            <a:spAutoFit/>
          </a:bodyPr>
          <a:lstStyle/>
          <a:p>
            <a:pPr algn="ctr"/>
            <a:r>
              <a:rPr lang="en-US" u="sng" dirty="0" smtClean="0"/>
              <a:t>Skills to Master</a:t>
            </a:r>
          </a:p>
          <a:p>
            <a:pPr marL="342900" indent="-342900">
              <a:buFont typeface="+mj-lt"/>
              <a:buAutoNum type="arabicPeriod"/>
            </a:pPr>
            <a:r>
              <a:rPr lang="en-US" dirty="0" smtClean="0"/>
              <a:t>HW </a:t>
            </a:r>
            <a:r>
              <a:rPr lang="en-US" dirty="0" smtClean="0"/>
              <a:t>20e</a:t>
            </a:r>
            <a:endParaRPr lang="en-US" dirty="0"/>
          </a:p>
        </p:txBody>
      </p:sp>
      <p:sp>
        <p:nvSpPr>
          <p:cNvPr id="6" name="TextBox 5"/>
          <p:cNvSpPr txBox="1"/>
          <p:nvPr/>
        </p:nvSpPr>
        <p:spPr>
          <a:xfrm>
            <a:off x="107056" y="5162601"/>
            <a:ext cx="4294772" cy="1569660"/>
          </a:xfrm>
          <a:prstGeom prst="rect">
            <a:avLst/>
          </a:prstGeom>
          <a:solidFill>
            <a:schemeClr val="accent6">
              <a:lumMod val="60000"/>
              <a:lumOff val="40000"/>
            </a:schemeClr>
          </a:solidFill>
        </p:spPr>
        <p:txBody>
          <a:bodyPr wrap="square" rtlCol="0">
            <a:spAutoFit/>
          </a:bodyPr>
          <a:lstStyle/>
          <a:p>
            <a:pPr algn="ctr"/>
            <a:r>
              <a:rPr lang="en-US" u="sng" dirty="0" smtClean="0"/>
              <a:t>Read</a:t>
            </a:r>
          </a:p>
          <a:p>
            <a:r>
              <a:rPr lang="en-US" dirty="0" smtClean="0"/>
              <a:t>OER </a:t>
            </a:r>
            <a:r>
              <a:rPr lang="en-US" dirty="0" smtClean="0"/>
              <a:t>20.4</a:t>
            </a:r>
          </a:p>
          <a:p>
            <a:r>
              <a:rPr lang="en-US" dirty="0" smtClean="0"/>
              <a:t>Excellent resource – lots of extra practice and answers at:</a:t>
            </a:r>
            <a:endParaRPr lang="en-US" dirty="0" smtClean="0"/>
          </a:p>
          <a:p>
            <a:r>
              <a:rPr lang="en-US" sz="1200" dirty="0">
                <a:hlinkClick r:id="rId2"/>
              </a:rPr>
              <a:t>https://</a:t>
            </a:r>
            <a:r>
              <a:rPr lang="en-US" sz="1200" dirty="0" smtClean="0">
                <a:hlinkClick r:id="rId2"/>
              </a:rPr>
              <a:t>saylordotorg.github.io/text_general-chemistry-principles-patterns-and-applications-v1.0/s24-nuclear-chemistry.html</a:t>
            </a:r>
            <a:r>
              <a:rPr lang="en-US" sz="1200" dirty="0" smtClean="0"/>
              <a:t> </a:t>
            </a:r>
            <a:endParaRPr lang="en-US" sz="1200" dirty="0" smtClean="0"/>
          </a:p>
        </p:txBody>
      </p:sp>
      <p:sp>
        <p:nvSpPr>
          <p:cNvPr id="8" name="TextBox 7"/>
          <p:cNvSpPr txBox="1"/>
          <p:nvPr/>
        </p:nvSpPr>
        <p:spPr>
          <a:xfrm>
            <a:off x="397528" y="206597"/>
            <a:ext cx="7662740" cy="1077218"/>
          </a:xfrm>
          <a:prstGeom prst="rect">
            <a:avLst/>
          </a:prstGeom>
          <a:noFill/>
        </p:spPr>
        <p:txBody>
          <a:bodyPr wrap="none" rtlCol="0">
            <a:spAutoFit/>
          </a:bodyPr>
          <a:lstStyle/>
          <a:p>
            <a:pPr algn="ctr"/>
            <a:r>
              <a:rPr lang="en-US" sz="3200" dirty="0" smtClean="0"/>
              <a:t>CHE 112 Spring 2021</a:t>
            </a:r>
          </a:p>
          <a:p>
            <a:pPr algn="ctr"/>
            <a:r>
              <a:rPr lang="en-US" sz="3200" dirty="0" smtClean="0"/>
              <a:t>Lecture </a:t>
            </a:r>
            <a:r>
              <a:rPr lang="en-US" sz="3200" dirty="0" smtClean="0"/>
              <a:t>20 e </a:t>
            </a:r>
            <a:r>
              <a:rPr lang="en-US" sz="3200" dirty="0" smtClean="0"/>
              <a:t>– </a:t>
            </a:r>
            <a:r>
              <a:rPr lang="en-US" sz="3200" dirty="0" smtClean="0"/>
              <a:t>Fission, Fusion, Transmutation</a:t>
            </a:r>
            <a:endParaRPr lang="en-US" sz="3200" dirty="0" smtClean="0"/>
          </a:p>
        </p:txBody>
      </p:sp>
    </p:spTree>
    <p:extLst>
      <p:ext uri="{BB962C8B-B14F-4D97-AF65-F5344CB8AC3E}">
        <p14:creationId xmlns:p14="http://schemas.microsoft.com/office/powerpoint/2010/main" val="1090606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6431" y="292962"/>
            <a:ext cx="2069797" cy="461665"/>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2400" dirty="0" smtClean="0"/>
              <a:t>Nuclear Fission</a:t>
            </a:r>
            <a:endParaRPr lang="en-US" sz="2400" dirty="0"/>
          </a:p>
        </p:txBody>
      </p:sp>
      <p:sp>
        <p:nvSpPr>
          <p:cNvPr id="3" name="TextBox 2"/>
          <p:cNvSpPr txBox="1"/>
          <p:nvPr/>
        </p:nvSpPr>
        <p:spPr>
          <a:xfrm>
            <a:off x="150921" y="790956"/>
            <a:ext cx="4500979" cy="2031325"/>
          </a:xfrm>
          <a:prstGeom prst="rect">
            <a:avLst/>
          </a:prstGeom>
          <a:noFill/>
        </p:spPr>
        <p:txBody>
          <a:bodyPr wrap="square" rtlCol="0">
            <a:spAutoFit/>
          </a:bodyPr>
          <a:lstStyle/>
          <a:p>
            <a:pPr marL="285750" indent="-285750">
              <a:buFont typeface="Courier New" panose="02070309020205020404" pitchFamily="49" charset="0"/>
              <a:buChar char="o"/>
            </a:pPr>
            <a:r>
              <a:rPr lang="en-US" dirty="0" smtClean="0"/>
              <a:t>Heavy element with low Binding Energy decomposes into more stable elements giving off excess energy</a:t>
            </a:r>
          </a:p>
          <a:p>
            <a:pPr marL="285750" indent="-285750">
              <a:buFont typeface="Courier New" panose="02070309020205020404" pitchFamily="49" charset="0"/>
              <a:buChar char="o"/>
            </a:pPr>
            <a:r>
              <a:rPr lang="en-US" dirty="0" smtClean="0"/>
              <a:t>1 E (heavy) → 2 E (lighter)</a:t>
            </a:r>
          </a:p>
          <a:p>
            <a:pPr marL="285750" indent="-285750">
              <a:buFont typeface="Courier New" panose="02070309020205020404" pitchFamily="49" charset="0"/>
              <a:buChar char="o"/>
            </a:pPr>
            <a:r>
              <a:rPr lang="en-US" dirty="0" smtClean="0"/>
              <a:t>Can occur naturally or triggered artificially</a:t>
            </a:r>
          </a:p>
          <a:p>
            <a:pPr marL="285750" indent="-285750">
              <a:buFont typeface="Courier New" panose="02070309020205020404" pitchFamily="49" charset="0"/>
              <a:buChar char="o"/>
            </a:pPr>
            <a:r>
              <a:rPr lang="en-US" dirty="0" smtClean="0"/>
              <a:t>1939 – Meitner, Hahn, </a:t>
            </a:r>
            <a:r>
              <a:rPr lang="en-US" dirty="0" err="1" smtClean="0"/>
              <a:t>Straussman</a:t>
            </a:r>
            <a:r>
              <a:rPr lang="en-US" dirty="0"/>
              <a:t> </a:t>
            </a:r>
            <a:r>
              <a:rPr lang="en-US" baseline="30000" dirty="0" smtClean="0"/>
              <a:t>235</a:t>
            </a:r>
            <a:r>
              <a:rPr lang="en-US" dirty="0" smtClean="0"/>
              <a:t>U</a:t>
            </a:r>
          </a:p>
          <a:p>
            <a:pPr marL="285750" indent="-285750">
              <a:buFont typeface="Courier New" panose="02070309020205020404" pitchFamily="49" charset="0"/>
              <a:buChar char="o"/>
            </a:pPr>
            <a:endParaRPr lang="en-US" dirty="0"/>
          </a:p>
        </p:txBody>
      </p:sp>
      <p:pic>
        <p:nvPicPr>
          <p:cNvPr id="4" name="Picture 3"/>
          <p:cNvPicPr>
            <a:picLocks noChangeAspect="1"/>
          </p:cNvPicPr>
          <p:nvPr/>
        </p:nvPicPr>
        <p:blipFill>
          <a:blip r:embed="rId2"/>
          <a:stretch>
            <a:fillRect/>
          </a:stretch>
        </p:blipFill>
        <p:spPr>
          <a:xfrm>
            <a:off x="4616390" y="290574"/>
            <a:ext cx="4238856" cy="2351791"/>
          </a:xfrm>
          <a:prstGeom prst="rect">
            <a:avLst/>
          </a:prstGeom>
        </p:spPr>
      </p:pic>
      <p:pic>
        <p:nvPicPr>
          <p:cNvPr id="6" name="Picture 5"/>
          <p:cNvPicPr>
            <a:picLocks noChangeAspect="1"/>
          </p:cNvPicPr>
          <p:nvPr/>
        </p:nvPicPr>
        <p:blipFill>
          <a:blip r:embed="rId3"/>
          <a:stretch>
            <a:fillRect/>
          </a:stretch>
        </p:blipFill>
        <p:spPr>
          <a:xfrm>
            <a:off x="0" y="2942923"/>
            <a:ext cx="4780532" cy="3692520"/>
          </a:xfrm>
          <a:prstGeom prst="rect">
            <a:avLst/>
          </a:prstGeom>
        </p:spPr>
      </p:pic>
      <p:sp>
        <p:nvSpPr>
          <p:cNvPr id="5" name="TextBox 4"/>
          <p:cNvSpPr txBox="1"/>
          <p:nvPr/>
        </p:nvSpPr>
        <p:spPr>
          <a:xfrm>
            <a:off x="1335879" y="2758257"/>
            <a:ext cx="1840697" cy="369332"/>
          </a:xfrm>
          <a:prstGeom prst="rect">
            <a:avLst/>
          </a:prstGeom>
          <a:solidFill>
            <a:srgbClr val="92D050"/>
          </a:solidFill>
        </p:spPr>
        <p:txBody>
          <a:bodyPr wrap="none" rtlCol="0">
            <a:spAutoFit/>
          </a:bodyPr>
          <a:lstStyle/>
          <a:p>
            <a:r>
              <a:rPr lang="en-US" dirty="0" smtClean="0"/>
              <a:t>Products can vary</a:t>
            </a:r>
            <a:endParaRPr lang="en-US" dirty="0"/>
          </a:p>
        </p:txBody>
      </p:sp>
      <p:sp>
        <p:nvSpPr>
          <p:cNvPr id="8" name="Rectangle 7"/>
          <p:cNvSpPr/>
          <p:nvPr/>
        </p:nvSpPr>
        <p:spPr>
          <a:xfrm>
            <a:off x="4880454" y="4789183"/>
            <a:ext cx="4192525" cy="1815882"/>
          </a:xfrm>
          <a:prstGeom prst="rect">
            <a:avLst/>
          </a:prstGeom>
        </p:spPr>
        <p:txBody>
          <a:bodyPr wrap="square">
            <a:spAutoFit/>
          </a:bodyPr>
          <a:lstStyle/>
          <a:p>
            <a:r>
              <a:rPr lang="en-US" sz="1400" dirty="0"/>
              <a:t>Nuclear fission usually produces a range of products with different masses and yields, although the mass ratio of each pair of fission products from a fission event is approximately 3:2. As shown in this plot, more than 50 different fission products are known for </a:t>
            </a:r>
            <a:r>
              <a:rPr lang="en-US" sz="1400" dirty="0" smtClean="0"/>
              <a:t>235-U</a:t>
            </a:r>
            <a:r>
              <a:rPr lang="en-US" sz="1400" dirty="0"/>
              <a:t>.</a:t>
            </a:r>
          </a:p>
          <a:p>
            <a:endParaRPr lang="en-US" sz="1400" dirty="0"/>
          </a:p>
          <a:p>
            <a:r>
              <a:rPr lang="en-US" sz="1400" dirty="0"/>
              <a:t>Data source: T. R. England and B. F. Rider, Los Alamos National Laboratory, LA-UR-94-3106, ENDF-349 (1993).</a:t>
            </a:r>
          </a:p>
        </p:txBody>
      </p:sp>
    </p:spTree>
    <p:extLst>
      <p:ext uri="{BB962C8B-B14F-4D97-AF65-F5344CB8AC3E}">
        <p14:creationId xmlns:p14="http://schemas.microsoft.com/office/powerpoint/2010/main" val="3815117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5377" y="192038"/>
            <a:ext cx="3760227" cy="923330"/>
          </a:xfrm>
          <a:prstGeom prst="rect">
            <a:avLst/>
          </a:prstGeom>
          <a:noFill/>
        </p:spPr>
        <p:txBody>
          <a:bodyPr wrap="square" rtlCol="0">
            <a:spAutoFit/>
          </a:bodyPr>
          <a:lstStyle/>
          <a:p>
            <a:r>
              <a:rPr lang="en-US" dirty="0" smtClean="0"/>
              <a:t>Large Energy Changes - Releases large amounts of energy ≈ 2.0 x 10</a:t>
            </a:r>
            <a:r>
              <a:rPr lang="en-US" baseline="30000" dirty="0" smtClean="0"/>
              <a:t>13 </a:t>
            </a:r>
            <a:r>
              <a:rPr lang="en-US" dirty="0" smtClean="0"/>
              <a:t>J/</a:t>
            </a:r>
            <a:r>
              <a:rPr lang="en-US" dirty="0" err="1" smtClean="0"/>
              <a:t>mol</a:t>
            </a:r>
            <a:r>
              <a:rPr lang="en-US" dirty="0" smtClean="0"/>
              <a:t> (same as 400,000 tons of coal!)</a:t>
            </a:r>
          </a:p>
        </p:txBody>
      </p:sp>
      <p:pic>
        <p:nvPicPr>
          <p:cNvPr id="3" name="Picture 2"/>
          <p:cNvPicPr>
            <a:picLocks noChangeAspect="1"/>
          </p:cNvPicPr>
          <p:nvPr/>
        </p:nvPicPr>
        <p:blipFill>
          <a:blip r:embed="rId2"/>
          <a:stretch>
            <a:fillRect/>
          </a:stretch>
        </p:blipFill>
        <p:spPr>
          <a:xfrm>
            <a:off x="1286773" y="1589102"/>
            <a:ext cx="5757288" cy="3558004"/>
          </a:xfrm>
          <a:prstGeom prst="rect">
            <a:avLst/>
          </a:prstGeom>
        </p:spPr>
      </p:pic>
    </p:spTree>
    <p:extLst>
      <p:ext uri="{BB962C8B-B14F-4D97-AF65-F5344CB8AC3E}">
        <p14:creationId xmlns:p14="http://schemas.microsoft.com/office/powerpoint/2010/main" val="925376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843378" y="295156"/>
            <a:ext cx="7554897" cy="6524684"/>
          </a:xfrm>
          <a:prstGeom prst="rect">
            <a:avLst/>
          </a:prstGeom>
        </p:spPr>
      </p:pic>
      <p:sp>
        <p:nvSpPr>
          <p:cNvPr id="4" name="Rectangle 3"/>
          <p:cNvSpPr/>
          <p:nvPr/>
        </p:nvSpPr>
        <p:spPr>
          <a:xfrm>
            <a:off x="172581" y="295156"/>
            <a:ext cx="4572000" cy="923330"/>
          </a:xfrm>
          <a:prstGeom prst="rect">
            <a:avLst/>
          </a:prstGeom>
        </p:spPr>
        <p:txBody>
          <a:bodyPr>
            <a:spAutoFit/>
          </a:bodyPr>
          <a:lstStyle/>
          <a:p>
            <a:r>
              <a:rPr lang="en-US" u="sng" dirty="0"/>
              <a:t>Nuclear Chain Reaction </a:t>
            </a:r>
            <a:r>
              <a:rPr lang="en-US" dirty="0"/>
              <a:t>– a reaction that continues to occur if the outside influence is removed (self-sustaining)</a:t>
            </a:r>
          </a:p>
        </p:txBody>
      </p:sp>
    </p:spTree>
    <p:extLst>
      <p:ext uri="{BB962C8B-B14F-4D97-AF65-F5344CB8AC3E}">
        <p14:creationId xmlns:p14="http://schemas.microsoft.com/office/powerpoint/2010/main" val="2831135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6970" y="381317"/>
            <a:ext cx="6175024" cy="646331"/>
          </a:xfrm>
          <a:prstGeom prst="rect">
            <a:avLst/>
          </a:prstGeom>
          <a:noFill/>
        </p:spPr>
        <p:txBody>
          <a:bodyPr wrap="none" rtlCol="0">
            <a:spAutoFit/>
          </a:bodyPr>
          <a:lstStyle/>
          <a:p>
            <a:r>
              <a:rPr lang="en-US" u="sng" dirty="0" smtClean="0"/>
              <a:t>Critical Mass </a:t>
            </a:r>
            <a:r>
              <a:rPr lang="en-US" dirty="0" smtClean="0"/>
              <a:t>– minimum mass required to have a chain reaction</a:t>
            </a:r>
          </a:p>
          <a:p>
            <a:r>
              <a:rPr lang="en-US" u="sng" dirty="0" smtClean="0"/>
              <a:t>Subcritical Mass </a:t>
            </a:r>
            <a:r>
              <a:rPr lang="en-US" dirty="0" smtClean="0"/>
              <a:t>– can not sustain a chain reaction</a:t>
            </a:r>
            <a:endParaRPr lang="en-US" dirty="0"/>
          </a:p>
        </p:txBody>
      </p:sp>
      <p:pic>
        <p:nvPicPr>
          <p:cNvPr id="3" name="Picture 2"/>
          <p:cNvPicPr>
            <a:picLocks noChangeAspect="1"/>
          </p:cNvPicPr>
          <p:nvPr/>
        </p:nvPicPr>
        <p:blipFill>
          <a:blip r:embed="rId2"/>
          <a:stretch>
            <a:fillRect/>
          </a:stretch>
        </p:blipFill>
        <p:spPr>
          <a:xfrm>
            <a:off x="1651245" y="1291561"/>
            <a:ext cx="5981181" cy="3360337"/>
          </a:xfrm>
          <a:prstGeom prst="rect">
            <a:avLst/>
          </a:prstGeom>
        </p:spPr>
      </p:pic>
      <p:sp>
        <p:nvSpPr>
          <p:cNvPr id="4" name="TextBox 3"/>
          <p:cNvSpPr txBox="1"/>
          <p:nvPr/>
        </p:nvSpPr>
        <p:spPr>
          <a:xfrm>
            <a:off x="1411549" y="4785059"/>
            <a:ext cx="2128853" cy="369332"/>
          </a:xfrm>
          <a:prstGeom prst="rect">
            <a:avLst/>
          </a:prstGeom>
          <a:solidFill>
            <a:srgbClr val="92D050"/>
          </a:solidFill>
        </p:spPr>
        <p:txBody>
          <a:bodyPr wrap="none" rtlCol="0">
            <a:spAutoFit/>
          </a:bodyPr>
          <a:lstStyle/>
          <a:p>
            <a:r>
              <a:rPr lang="en-US" dirty="0" smtClean="0"/>
              <a:t>Controlled Reactions</a:t>
            </a:r>
            <a:endParaRPr lang="en-US" dirty="0"/>
          </a:p>
        </p:txBody>
      </p:sp>
      <p:sp>
        <p:nvSpPr>
          <p:cNvPr id="5" name="Down Arrow 4"/>
          <p:cNvSpPr/>
          <p:nvPr/>
        </p:nvSpPr>
        <p:spPr>
          <a:xfrm>
            <a:off x="1983264" y="5336128"/>
            <a:ext cx="985422" cy="7546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89674" y="6188383"/>
            <a:ext cx="1772601" cy="369332"/>
          </a:xfrm>
          <a:prstGeom prst="rect">
            <a:avLst/>
          </a:prstGeom>
          <a:solidFill>
            <a:srgbClr val="92D050"/>
          </a:solidFill>
        </p:spPr>
        <p:txBody>
          <a:bodyPr wrap="none" rtlCol="0">
            <a:spAutoFit/>
          </a:bodyPr>
          <a:lstStyle/>
          <a:p>
            <a:r>
              <a:rPr lang="en-US" dirty="0" smtClean="0"/>
              <a:t>Nuclear Reactors</a:t>
            </a:r>
            <a:endParaRPr lang="en-US" dirty="0"/>
          </a:p>
        </p:txBody>
      </p:sp>
      <p:sp>
        <p:nvSpPr>
          <p:cNvPr id="7" name="TextBox 6"/>
          <p:cNvSpPr txBox="1"/>
          <p:nvPr/>
        </p:nvSpPr>
        <p:spPr>
          <a:xfrm>
            <a:off x="5557973" y="4731145"/>
            <a:ext cx="1729128" cy="369332"/>
          </a:xfrm>
          <a:prstGeom prst="rect">
            <a:avLst/>
          </a:prstGeom>
          <a:solidFill>
            <a:schemeClr val="accent2">
              <a:lumMod val="60000"/>
              <a:lumOff val="40000"/>
            </a:schemeClr>
          </a:solidFill>
        </p:spPr>
        <p:txBody>
          <a:bodyPr wrap="none" rtlCol="0">
            <a:spAutoFit/>
          </a:bodyPr>
          <a:lstStyle/>
          <a:p>
            <a:r>
              <a:rPr lang="en-US" dirty="0" smtClean="0"/>
              <a:t>Chain Reactions</a:t>
            </a:r>
            <a:endParaRPr lang="en-US" dirty="0"/>
          </a:p>
        </p:txBody>
      </p:sp>
      <p:sp>
        <p:nvSpPr>
          <p:cNvPr id="8" name="Down Arrow 7"/>
          <p:cNvSpPr/>
          <p:nvPr/>
        </p:nvSpPr>
        <p:spPr>
          <a:xfrm>
            <a:off x="5929826" y="5263808"/>
            <a:ext cx="985422" cy="7546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663355" y="6090730"/>
            <a:ext cx="1518364" cy="369332"/>
          </a:xfrm>
          <a:prstGeom prst="rect">
            <a:avLst/>
          </a:prstGeom>
          <a:solidFill>
            <a:schemeClr val="accent2">
              <a:lumMod val="60000"/>
              <a:lumOff val="40000"/>
            </a:schemeClr>
          </a:solidFill>
        </p:spPr>
        <p:txBody>
          <a:bodyPr wrap="none" rtlCol="0">
            <a:spAutoFit/>
          </a:bodyPr>
          <a:lstStyle/>
          <a:p>
            <a:r>
              <a:rPr lang="en-US" dirty="0" smtClean="0"/>
              <a:t>Nuclear Bomb</a:t>
            </a:r>
            <a:endParaRPr lang="en-US" dirty="0"/>
          </a:p>
        </p:txBody>
      </p:sp>
    </p:spTree>
    <p:extLst>
      <p:ext uri="{BB962C8B-B14F-4D97-AF65-F5344CB8AC3E}">
        <p14:creationId xmlns:p14="http://schemas.microsoft.com/office/powerpoint/2010/main" val="39134573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2043" y="1986378"/>
            <a:ext cx="3710866" cy="4312871"/>
          </a:xfrm>
          <a:prstGeom prst="rect">
            <a:avLst/>
          </a:prstGeom>
        </p:spPr>
      </p:pic>
      <p:sp>
        <p:nvSpPr>
          <p:cNvPr id="4" name="TextBox 3"/>
          <p:cNvSpPr txBox="1"/>
          <p:nvPr/>
        </p:nvSpPr>
        <p:spPr>
          <a:xfrm>
            <a:off x="346229" y="230819"/>
            <a:ext cx="2077941" cy="461665"/>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2400" dirty="0" smtClean="0"/>
              <a:t>Nuclear Bombs</a:t>
            </a:r>
          </a:p>
        </p:txBody>
      </p:sp>
      <p:pic>
        <p:nvPicPr>
          <p:cNvPr id="5" name="Picture 4"/>
          <p:cNvPicPr>
            <a:picLocks noChangeAspect="1"/>
          </p:cNvPicPr>
          <p:nvPr/>
        </p:nvPicPr>
        <p:blipFill>
          <a:blip r:embed="rId3"/>
          <a:stretch>
            <a:fillRect/>
          </a:stretch>
        </p:blipFill>
        <p:spPr>
          <a:xfrm>
            <a:off x="3959441" y="2237450"/>
            <a:ext cx="4998913" cy="4284783"/>
          </a:xfrm>
          <a:prstGeom prst="rect">
            <a:avLst/>
          </a:prstGeom>
        </p:spPr>
      </p:pic>
      <p:sp>
        <p:nvSpPr>
          <p:cNvPr id="6" name="TextBox 5"/>
          <p:cNvSpPr txBox="1"/>
          <p:nvPr/>
        </p:nvSpPr>
        <p:spPr>
          <a:xfrm>
            <a:off x="213045" y="790113"/>
            <a:ext cx="3568862" cy="923330"/>
          </a:xfrm>
          <a:prstGeom prst="rect">
            <a:avLst/>
          </a:prstGeom>
          <a:noFill/>
        </p:spPr>
        <p:txBody>
          <a:bodyPr wrap="none" rtlCol="0">
            <a:spAutoFit/>
          </a:bodyPr>
          <a:lstStyle/>
          <a:p>
            <a:r>
              <a:rPr lang="en-US" dirty="0" smtClean="0"/>
              <a:t>Theory is “easy”</a:t>
            </a:r>
          </a:p>
          <a:p>
            <a:r>
              <a:rPr lang="en-US" dirty="0" smtClean="0"/>
              <a:t>Subcritical mass → Critical Mass</a:t>
            </a:r>
          </a:p>
          <a:p>
            <a:r>
              <a:rPr lang="en-US" dirty="0" smtClean="0"/>
              <a:t>Obtaining nuclear material “harder”</a:t>
            </a:r>
            <a:endParaRPr lang="en-US" dirty="0"/>
          </a:p>
        </p:txBody>
      </p:sp>
      <p:sp>
        <p:nvSpPr>
          <p:cNvPr id="7" name="Rectangle 6"/>
          <p:cNvSpPr/>
          <p:nvPr/>
        </p:nvSpPr>
        <p:spPr>
          <a:xfrm>
            <a:off x="4465468" y="230819"/>
            <a:ext cx="4572000" cy="923330"/>
          </a:xfrm>
          <a:prstGeom prst="rect">
            <a:avLst/>
          </a:prstGeom>
        </p:spPr>
        <p:txBody>
          <a:bodyPr>
            <a:spAutoFit/>
          </a:bodyPr>
          <a:lstStyle/>
          <a:p>
            <a:r>
              <a:rPr lang="en-US" dirty="0">
                <a:solidFill>
                  <a:srgbClr val="000000"/>
                </a:solidFill>
                <a:latin typeface="Times New Roman" panose="02020603050405020304" pitchFamily="18" charset="0"/>
              </a:rPr>
              <a:t>For U-235 </a:t>
            </a:r>
            <a:r>
              <a:rPr lang="en-US" dirty="0">
                <a:latin typeface="Times New Roman" panose="02020603050405020304" pitchFamily="18" charset="0"/>
                <a:hlinkClick r:id="rId4"/>
              </a:rPr>
              <a:t>enriched</a:t>
            </a:r>
            <a:r>
              <a:rPr lang="en-US" dirty="0">
                <a:solidFill>
                  <a:srgbClr val="000000"/>
                </a:solidFill>
                <a:latin typeface="Times New Roman" panose="02020603050405020304" pitchFamily="18" charset="0"/>
              </a:rPr>
              <a:t> to "bomb-grade" uranium, the critical mass may be as small as about 15 kg in a bomb configuration.</a:t>
            </a:r>
            <a:endParaRPr lang="en-US" dirty="0"/>
          </a:p>
        </p:txBody>
      </p:sp>
    </p:spTree>
    <p:extLst>
      <p:ext uri="{BB962C8B-B14F-4D97-AF65-F5344CB8AC3E}">
        <p14:creationId xmlns:p14="http://schemas.microsoft.com/office/powerpoint/2010/main" val="36677569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3607" y="909360"/>
            <a:ext cx="8572500" cy="4524375"/>
          </a:xfrm>
          <a:prstGeom prst="rect">
            <a:avLst/>
          </a:prstGeom>
        </p:spPr>
      </p:pic>
      <p:sp>
        <p:nvSpPr>
          <p:cNvPr id="3" name="TextBox 2"/>
          <p:cNvSpPr txBox="1"/>
          <p:nvPr/>
        </p:nvSpPr>
        <p:spPr>
          <a:xfrm>
            <a:off x="223607" y="266330"/>
            <a:ext cx="2764988" cy="461665"/>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2400" dirty="0" smtClean="0"/>
              <a:t>Mother Nature Wins</a:t>
            </a:r>
            <a:endParaRPr lang="en-US" sz="2400" dirty="0"/>
          </a:p>
        </p:txBody>
      </p:sp>
    </p:spTree>
    <p:extLst>
      <p:ext uri="{BB962C8B-B14F-4D97-AF65-F5344CB8AC3E}">
        <p14:creationId xmlns:p14="http://schemas.microsoft.com/office/powerpoint/2010/main" val="2727707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6229" y="230819"/>
            <a:ext cx="2299797" cy="461665"/>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2400" dirty="0" smtClean="0"/>
              <a:t>Nuclear Reactors</a:t>
            </a:r>
          </a:p>
        </p:txBody>
      </p:sp>
      <p:sp>
        <p:nvSpPr>
          <p:cNvPr id="6" name="TextBox 5"/>
          <p:cNvSpPr txBox="1"/>
          <p:nvPr/>
        </p:nvSpPr>
        <p:spPr>
          <a:xfrm>
            <a:off x="221941" y="809645"/>
            <a:ext cx="3426781" cy="2862322"/>
          </a:xfrm>
          <a:prstGeom prst="rect">
            <a:avLst/>
          </a:prstGeom>
          <a:noFill/>
        </p:spPr>
        <p:txBody>
          <a:bodyPr wrap="square" rtlCol="0">
            <a:spAutoFit/>
          </a:bodyPr>
          <a:lstStyle/>
          <a:p>
            <a:pPr marL="285750" indent="-285750">
              <a:buFont typeface="Courier New" panose="02070309020205020404" pitchFamily="49" charset="0"/>
              <a:buChar char="o"/>
            </a:pPr>
            <a:r>
              <a:rPr lang="en-US" dirty="0" smtClean="0"/>
              <a:t>Controlled nuclear reaction used to heat water.</a:t>
            </a:r>
          </a:p>
          <a:p>
            <a:pPr marL="285750" indent="-285750">
              <a:buFont typeface="Courier New" panose="02070309020205020404" pitchFamily="49" charset="0"/>
              <a:buChar char="o"/>
            </a:pPr>
            <a:r>
              <a:rPr lang="en-US" dirty="0" smtClean="0"/>
              <a:t>Many different variables</a:t>
            </a:r>
          </a:p>
          <a:p>
            <a:pPr marL="742950" lvl="1" indent="-285750">
              <a:buFont typeface="Wingdings" panose="05000000000000000000" pitchFamily="2" charset="2"/>
              <a:buChar char="§"/>
            </a:pPr>
            <a:r>
              <a:rPr lang="en-US" dirty="0" smtClean="0"/>
              <a:t>Fuel</a:t>
            </a:r>
          </a:p>
          <a:p>
            <a:pPr marL="742950" lvl="1" indent="-285750">
              <a:buFont typeface="Wingdings" panose="05000000000000000000" pitchFamily="2" charset="2"/>
              <a:buChar char="§"/>
            </a:pPr>
            <a:r>
              <a:rPr lang="en-US" dirty="0" smtClean="0"/>
              <a:t>Moderator</a:t>
            </a:r>
          </a:p>
          <a:p>
            <a:pPr marL="742950" lvl="1" indent="-285750">
              <a:buFont typeface="Wingdings" panose="05000000000000000000" pitchFamily="2" charset="2"/>
              <a:buChar char="§"/>
            </a:pPr>
            <a:r>
              <a:rPr lang="en-US" dirty="0" smtClean="0"/>
              <a:t>Coolant</a:t>
            </a:r>
          </a:p>
          <a:p>
            <a:pPr marL="742950" lvl="1" indent="-285750">
              <a:buFont typeface="Wingdings" panose="05000000000000000000" pitchFamily="2" charset="2"/>
              <a:buChar char="§"/>
            </a:pPr>
            <a:r>
              <a:rPr lang="en-US" dirty="0" smtClean="0"/>
              <a:t>Control Rods</a:t>
            </a:r>
          </a:p>
          <a:p>
            <a:pPr marL="742950" lvl="1" indent="-285750">
              <a:buFont typeface="Wingdings" panose="05000000000000000000" pitchFamily="2" charset="2"/>
              <a:buChar char="§"/>
            </a:pPr>
            <a:r>
              <a:rPr lang="en-US" dirty="0" smtClean="0"/>
              <a:t>Etc.</a:t>
            </a:r>
          </a:p>
          <a:p>
            <a:pPr marL="285750" indent="-285750">
              <a:buFont typeface="Courier New" panose="02070309020205020404" pitchFamily="49" charset="0"/>
              <a:buChar char="o"/>
            </a:pPr>
            <a:r>
              <a:rPr lang="en-US" dirty="0" smtClean="0"/>
              <a:t>Quite complex with many different designs</a:t>
            </a:r>
          </a:p>
        </p:txBody>
      </p:sp>
      <p:pic>
        <p:nvPicPr>
          <p:cNvPr id="7" name="Picture 6"/>
          <p:cNvPicPr>
            <a:picLocks noChangeAspect="1"/>
          </p:cNvPicPr>
          <p:nvPr/>
        </p:nvPicPr>
        <p:blipFill>
          <a:blip r:embed="rId2"/>
          <a:stretch>
            <a:fillRect/>
          </a:stretch>
        </p:blipFill>
        <p:spPr>
          <a:xfrm>
            <a:off x="221941" y="3790764"/>
            <a:ext cx="3011852" cy="1694167"/>
          </a:xfrm>
          <a:prstGeom prst="rect">
            <a:avLst/>
          </a:prstGeom>
        </p:spPr>
      </p:pic>
      <p:pic>
        <p:nvPicPr>
          <p:cNvPr id="8" name="Picture 7"/>
          <p:cNvPicPr>
            <a:picLocks noChangeAspect="1"/>
          </p:cNvPicPr>
          <p:nvPr/>
        </p:nvPicPr>
        <p:blipFill>
          <a:blip r:embed="rId3"/>
          <a:stretch>
            <a:fillRect/>
          </a:stretch>
        </p:blipFill>
        <p:spPr>
          <a:xfrm>
            <a:off x="3322570" y="230819"/>
            <a:ext cx="5686932" cy="5370991"/>
          </a:xfrm>
          <a:prstGeom prst="rect">
            <a:avLst/>
          </a:prstGeom>
        </p:spPr>
      </p:pic>
    </p:spTree>
    <p:extLst>
      <p:ext uri="{BB962C8B-B14F-4D97-AF65-F5344CB8AC3E}">
        <p14:creationId xmlns:p14="http://schemas.microsoft.com/office/powerpoint/2010/main" val="3592814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9697" y="287628"/>
            <a:ext cx="712054" cy="461665"/>
          </a:xfrm>
          <a:prstGeom prst="rect">
            <a:avLst/>
          </a:prstGeom>
          <a:solidFill>
            <a:srgbClr val="92D050"/>
          </a:solidFill>
        </p:spPr>
        <p:txBody>
          <a:bodyPr wrap="none" rtlCol="0">
            <a:spAutoFit/>
          </a:bodyPr>
          <a:lstStyle/>
          <a:p>
            <a:r>
              <a:rPr lang="en-US" sz="2400" dirty="0" smtClean="0"/>
              <a:t>Fuel</a:t>
            </a:r>
            <a:endParaRPr lang="en-US" sz="2400" dirty="0"/>
          </a:p>
        </p:txBody>
      </p:sp>
      <p:sp>
        <p:nvSpPr>
          <p:cNvPr id="3" name="TextBox 2"/>
          <p:cNvSpPr txBox="1"/>
          <p:nvPr/>
        </p:nvSpPr>
        <p:spPr>
          <a:xfrm>
            <a:off x="239697" y="914400"/>
            <a:ext cx="4220579" cy="2031325"/>
          </a:xfrm>
          <a:prstGeom prst="rect">
            <a:avLst/>
          </a:prstGeom>
          <a:noFill/>
        </p:spPr>
        <p:txBody>
          <a:bodyPr wrap="none" rtlCol="0">
            <a:spAutoFit/>
          </a:bodyPr>
          <a:lstStyle/>
          <a:p>
            <a:pPr marL="285750" indent="-285750">
              <a:buFont typeface="Courier New" panose="02070309020205020404" pitchFamily="49" charset="0"/>
              <a:buChar char="o"/>
            </a:pPr>
            <a:r>
              <a:rPr lang="en-US" dirty="0" smtClean="0"/>
              <a:t>Self-sustaining mass</a:t>
            </a:r>
          </a:p>
          <a:p>
            <a:pPr marL="285750" indent="-285750">
              <a:buFont typeface="Courier New" panose="02070309020205020404" pitchFamily="49" charset="0"/>
              <a:buChar char="o"/>
            </a:pPr>
            <a:r>
              <a:rPr lang="en-US" dirty="0" smtClean="0"/>
              <a:t>Many different types </a:t>
            </a:r>
            <a:r>
              <a:rPr lang="en-US" baseline="30000" dirty="0" smtClean="0"/>
              <a:t>235</a:t>
            </a:r>
            <a:r>
              <a:rPr lang="en-US" dirty="0" smtClean="0"/>
              <a:t>U, </a:t>
            </a:r>
            <a:r>
              <a:rPr lang="en-US" dirty="0" err="1" smtClean="0"/>
              <a:t>Th</a:t>
            </a:r>
            <a:r>
              <a:rPr lang="en-US" dirty="0" smtClean="0"/>
              <a:t>, etc.</a:t>
            </a:r>
          </a:p>
          <a:p>
            <a:pPr marL="285750" indent="-285750">
              <a:buFont typeface="Courier New" panose="02070309020205020404" pitchFamily="49" charset="0"/>
              <a:buChar char="o"/>
            </a:pPr>
            <a:r>
              <a:rPr lang="en-US" dirty="0" smtClean="0"/>
              <a:t>Sometimes in compounds (UO</a:t>
            </a:r>
            <a:r>
              <a:rPr lang="en-US" baseline="-25000" dirty="0" smtClean="0"/>
              <a:t>2</a:t>
            </a:r>
            <a:r>
              <a:rPr lang="en-US" dirty="0" smtClean="0"/>
              <a:t> or UO</a:t>
            </a:r>
            <a:r>
              <a:rPr lang="en-US" baseline="-25000" dirty="0" smtClean="0"/>
              <a:t>3</a:t>
            </a:r>
            <a:r>
              <a:rPr lang="en-US" dirty="0" smtClean="0"/>
              <a:t>)</a:t>
            </a:r>
          </a:p>
          <a:p>
            <a:pPr marL="285750" indent="-285750">
              <a:buFont typeface="Courier New" panose="02070309020205020404" pitchFamily="49" charset="0"/>
              <a:buChar char="o"/>
            </a:pPr>
            <a:r>
              <a:rPr lang="en-US" dirty="0" smtClean="0"/>
              <a:t>Enriched (natural = 0.3% enriched &gt; 5%)</a:t>
            </a:r>
          </a:p>
          <a:p>
            <a:pPr marL="285750" indent="-285750">
              <a:buFont typeface="Courier New" panose="02070309020205020404" pitchFamily="49" charset="0"/>
              <a:buChar char="o"/>
            </a:pPr>
            <a:r>
              <a:rPr lang="en-US" dirty="0" smtClean="0"/>
              <a:t>Many form factors (pellets, rods, balls)</a:t>
            </a:r>
          </a:p>
          <a:p>
            <a:endParaRPr lang="en-US" dirty="0" smtClean="0"/>
          </a:p>
          <a:p>
            <a:endParaRPr lang="en-US" dirty="0"/>
          </a:p>
        </p:txBody>
      </p:sp>
      <p:sp>
        <p:nvSpPr>
          <p:cNvPr id="4" name="Rectangle 3"/>
          <p:cNvSpPr/>
          <p:nvPr/>
        </p:nvSpPr>
        <p:spPr>
          <a:xfrm>
            <a:off x="1014683" y="379960"/>
            <a:ext cx="2904128" cy="276999"/>
          </a:xfrm>
          <a:prstGeom prst="rect">
            <a:avLst/>
          </a:prstGeom>
        </p:spPr>
        <p:txBody>
          <a:bodyPr wrap="none">
            <a:spAutoFit/>
          </a:bodyPr>
          <a:lstStyle/>
          <a:p>
            <a:r>
              <a:rPr lang="en-US" sz="1200" dirty="0">
                <a:hlinkClick r:id="rId2"/>
              </a:rPr>
              <a:t>https://</a:t>
            </a:r>
            <a:r>
              <a:rPr lang="en-US" sz="1200" dirty="0" smtClean="0">
                <a:hlinkClick r:id="rId2"/>
              </a:rPr>
              <a:t>en.wikipedia.org/wiki/Nuclear_fuel</a:t>
            </a:r>
            <a:r>
              <a:rPr lang="en-US" sz="1200" dirty="0" smtClean="0"/>
              <a:t> </a:t>
            </a:r>
            <a:endParaRPr lang="en-US" sz="1200" dirty="0"/>
          </a:p>
        </p:txBody>
      </p:sp>
      <p:pic>
        <p:nvPicPr>
          <p:cNvPr id="5" name="Picture 4"/>
          <p:cNvPicPr>
            <a:picLocks noChangeAspect="1"/>
          </p:cNvPicPr>
          <p:nvPr/>
        </p:nvPicPr>
        <p:blipFill rotWithShape="1">
          <a:blip r:embed="rId3"/>
          <a:srcRect l="16649" t="32261" r="17659" b="16840"/>
          <a:stretch/>
        </p:blipFill>
        <p:spPr>
          <a:xfrm>
            <a:off x="4980881" y="172231"/>
            <a:ext cx="3896789" cy="2011676"/>
          </a:xfrm>
          <a:prstGeom prst="rect">
            <a:avLst/>
          </a:prstGeom>
        </p:spPr>
      </p:pic>
      <p:sp>
        <p:nvSpPr>
          <p:cNvPr id="6" name="Rectangle 5"/>
          <p:cNvSpPr/>
          <p:nvPr/>
        </p:nvSpPr>
        <p:spPr>
          <a:xfrm>
            <a:off x="4980880" y="2302872"/>
            <a:ext cx="3896789" cy="1015663"/>
          </a:xfrm>
          <a:prstGeom prst="rect">
            <a:avLst/>
          </a:prstGeom>
        </p:spPr>
        <p:txBody>
          <a:bodyPr wrap="square">
            <a:spAutoFit/>
          </a:bodyPr>
          <a:lstStyle/>
          <a:p>
            <a:r>
              <a:rPr lang="en-US" sz="1200" dirty="0"/>
              <a:t>A single pellet contains as much energy as there is in one </a:t>
            </a:r>
            <a:r>
              <a:rPr lang="en-US" sz="1200" dirty="0" err="1"/>
              <a:t>tonne</a:t>
            </a:r>
            <a:r>
              <a:rPr lang="en-US" sz="1200" dirty="0"/>
              <a:t> of coal. A typical reactor requires about 27 </a:t>
            </a:r>
            <a:r>
              <a:rPr lang="en-US" sz="1200" dirty="0" err="1"/>
              <a:t>tonnes</a:t>
            </a:r>
            <a:r>
              <a:rPr lang="en-US" sz="1200" dirty="0"/>
              <a:t> of fresh fuel each year. In contrast, a coal power station of a similar size would require more than two-and-a-half million </a:t>
            </a:r>
            <a:r>
              <a:rPr lang="en-US" sz="1200" dirty="0" err="1"/>
              <a:t>tonnes</a:t>
            </a:r>
            <a:r>
              <a:rPr lang="en-US" sz="1200" dirty="0"/>
              <a:t> of coal to produce as much electricity.</a:t>
            </a:r>
          </a:p>
        </p:txBody>
      </p:sp>
      <p:pic>
        <p:nvPicPr>
          <p:cNvPr id="7" name="Picture 6"/>
          <p:cNvPicPr>
            <a:picLocks noChangeAspect="1"/>
          </p:cNvPicPr>
          <p:nvPr/>
        </p:nvPicPr>
        <p:blipFill>
          <a:blip r:embed="rId4"/>
          <a:stretch>
            <a:fillRect/>
          </a:stretch>
        </p:blipFill>
        <p:spPr>
          <a:xfrm>
            <a:off x="4387578" y="3730463"/>
            <a:ext cx="4653649" cy="3103402"/>
          </a:xfrm>
          <a:prstGeom prst="rect">
            <a:avLst/>
          </a:prstGeom>
        </p:spPr>
      </p:pic>
      <p:sp>
        <p:nvSpPr>
          <p:cNvPr id="8" name="TextBox 7"/>
          <p:cNvSpPr txBox="1"/>
          <p:nvPr/>
        </p:nvSpPr>
        <p:spPr>
          <a:xfrm>
            <a:off x="244760" y="3284840"/>
            <a:ext cx="1539845" cy="461665"/>
          </a:xfrm>
          <a:prstGeom prst="rect">
            <a:avLst/>
          </a:prstGeom>
          <a:solidFill>
            <a:srgbClr val="00B0F0"/>
          </a:solidFill>
        </p:spPr>
        <p:txBody>
          <a:bodyPr wrap="none" rtlCol="0">
            <a:spAutoFit/>
          </a:bodyPr>
          <a:lstStyle/>
          <a:p>
            <a:r>
              <a:rPr lang="en-US" sz="2400" dirty="0" smtClean="0"/>
              <a:t>Moderator</a:t>
            </a:r>
            <a:endParaRPr lang="en-US" sz="2400" dirty="0"/>
          </a:p>
        </p:txBody>
      </p:sp>
      <p:sp>
        <p:nvSpPr>
          <p:cNvPr id="9" name="TextBox 8"/>
          <p:cNvSpPr txBox="1"/>
          <p:nvPr/>
        </p:nvSpPr>
        <p:spPr>
          <a:xfrm>
            <a:off x="239697" y="4012706"/>
            <a:ext cx="3275860" cy="2585323"/>
          </a:xfrm>
          <a:prstGeom prst="rect">
            <a:avLst/>
          </a:prstGeom>
          <a:noFill/>
        </p:spPr>
        <p:txBody>
          <a:bodyPr wrap="square" rtlCol="0">
            <a:spAutoFit/>
          </a:bodyPr>
          <a:lstStyle/>
          <a:p>
            <a:pPr marL="285750" indent="-285750">
              <a:buFont typeface="Courier New" panose="02070309020205020404" pitchFamily="49" charset="0"/>
              <a:buChar char="o"/>
            </a:pPr>
            <a:r>
              <a:rPr lang="en-US" dirty="0" smtClean="0"/>
              <a:t>Slow neutrons down so they can start another fission event</a:t>
            </a:r>
          </a:p>
          <a:p>
            <a:pPr marL="285750" indent="-285750">
              <a:buFont typeface="Courier New" panose="02070309020205020404" pitchFamily="49" charset="0"/>
              <a:buChar char="o"/>
            </a:pPr>
            <a:r>
              <a:rPr lang="en-US" dirty="0" smtClean="0"/>
              <a:t>Many different types</a:t>
            </a:r>
          </a:p>
          <a:p>
            <a:pPr marL="742950" lvl="1" indent="-285750">
              <a:buFont typeface="Wingdings" panose="05000000000000000000" pitchFamily="2" charset="2"/>
              <a:buChar char="§"/>
            </a:pPr>
            <a:r>
              <a:rPr lang="en-US" dirty="0" smtClean="0"/>
              <a:t>Graphite (old)</a:t>
            </a:r>
          </a:p>
          <a:p>
            <a:pPr marL="742950" lvl="1" indent="-285750">
              <a:buFont typeface="Wingdings" panose="05000000000000000000" pitchFamily="2" charset="2"/>
              <a:buChar char="§"/>
            </a:pPr>
            <a:r>
              <a:rPr lang="en-US" dirty="0" smtClean="0"/>
              <a:t>Light Water (H</a:t>
            </a:r>
            <a:r>
              <a:rPr lang="en-US" baseline="-25000" dirty="0" smtClean="0"/>
              <a:t>2</a:t>
            </a:r>
            <a:r>
              <a:rPr lang="en-US" dirty="0" smtClean="0"/>
              <a:t>O)</a:t>
            </a:r>
          </a:p>
          <a:p>
            <a:pPr marL="742950" lvl="1" indent="-285750">
              <a:buFont typeface="Wingdings" panose="05000000000000000000" pitchFamily="2" charset="2"/>
              <a:buChar char="§"/>
            </a:pPr>
            <a:r>
              <a:rPr lang="en-US" dirty="0" smtClean="0"/>
              <a:t>Heavy Water (D</a:t>
            </a:r>
            <a:r>
              <a:rPr lang="en-US" baseline="-25000" dirty="0" smtClean="0"/>
              <a:t>2</a:t>
            </a:r>
            <a:r>
              <a:rPr lang="en-US" dirty="0" smtClean="0"/>
              <a:t>O)</a:t>
            </a:r>
          </a:p>
          <a:p>
            <a:pPr marL="742950" lvl="1" indent="-285750">
              <a:buFont typeface="Wingdings" panose="05000000000000000000" pitchFamily="2" charset="2"/>
              <a:buChar char="§"/>
            </a:pPr>
            <a:r>
              <a:rPr lang="en-US" dirty="0" smtClean="0"/>
              <a:t>Beryllium (Be)</a:t>
            </a:r>
          </a:p>
          <a:p>
            <a:pPr marL="742950" lvl="1" indent="-285750">
              <a:buFont typeface="Wingdings" panose="05000000000000000000" pitchFamily="2" charset="2"/>
              <a:buChar char="§"/>
            </a:pPr>
            <a:r>
              <a:rPr lang="en-US" dirty="0" smtClean="0"/>
              <a:t>Molten salts</a:t>
            </a:r>
            <a:endParaRPr lang="en-US" dirty="0"/>
          </a:p>
        </p:txBody>
      </p:sp>
    </p:spTree>
    <p:extLst>
      <p:ext uri="{BB962C8B-B14F-4D97-AF65-F5344CB8AC3E}">
        <p14:creationId xmlns:p14="http://schemas.microsoft.com/office/powerpoint/2010/main" val="27459863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1941" y="195309"/>
            <a:ext cx="1151597" cy="461665"/>
          </a:xfrm>
          <a:prstGeom prst="rect">
            <a:avLst/>
          </a:prstGeom>
          <a:solidFill>
            <a:srgbClr val="FFC000"/>
          </a:solidFill>
        </p:spPr>
        <p:txBody>
          <a:bodyPr wrap="none" rtlCol="0">
            <a:spAutoFit/>
          </a:bodyPr>
          <a:lstStyle/>
          <a:p>
            <a:r>
              <a:rPr lang="en-US" sz="2400" dirty="0" smtClean="0"/>
              <a:t>Coolant</a:t>
            </a:r>
            <a:endParaRPr lang="en-US" sz="2400" dirty="0"/>
          </a:p>
        </p:txBody>
      </p:sp>
      <p:sp>
        <p:nvSpPr>
          <p:cNvPr id="3" name="TextBox 2"/>
          <p:cNvSpPr txBox="1"/>
          <p:nvPr/>
        </p:nvSpPr>
        <p:spPr>
          <a:xfrm>
            <a:off x="281584" y="825623"/>
            <a:ext cx="3165547" cy="2031325"/>
          </a:xfrm>
          <a:prstGeom prst="rect">
            <a:avLst/>
          </a:prstGeom>
          <a:noFill/>
        </p:spPr>
        <p:txBody>
          <a:bodyPr wrap="none" rtlCol="0">
            <a:spAutoFit/>
          </a:bodyPr>
          <a:lstStyle/>
          <a:p>
            <a:pPr marL="285750" indent="-285750">
              <a:buFont typeface="Courier New" panose="02070309020205020404" pitchFamily="49" charset="0"/>
              <a:buChar char="o"/>
            </a:pPr>
            <a:r>
              <a:rPr lang="en-US" dirty="0" smtClean="0"/>
              <a:t>Giant Steam Engine</a:t>
            </a:r>
          </a:p>
          <a:p>
            <a:pPr marL="285750" indent="-285750">
              <a:buFont typeface="Courier New" panose="02070309020205020404" pitchFamily="49" charset="0"/>
              <a:buChar char="o"/>
            </a:pPr>
            <a:r>
              <a:rPr lang="en-US" dirty="0" smtClean="0"/>
              <a:t>Coolant/Boiler kept separate</a:t>
            </a:r>
          </a:p>
          <a:p>
            <a:pPr marL="285750" indent="-285750">
              <a:buFont typeface="Courier New" panose="02070309020205020404" pitchFamily="49" charset="0"/>
              <a:buChar char="o"/>
            </a:pPr>
            <a:r>
              <a:rPr lang="en-US" dirty="0" smtClean="0"/>
              <a:t>Can be same as moderator</a:t>
            </a:r>
          </a:p>
          <a:p>
            <a:pPr marL="285750" indent="-285750">
              <a:buFont typeface="Courier New" panose="02070309020205020404" pitchFamily="49" charset="0"/>
              <a:buChar char="o"/>
            </a:pPr>
            <a:r>
              <a:rPr lang="en-US" dirty="0" smtClean="0"/>
              <a:t>Many types</a:t>
            </a:r>
          </a:p>
          <a:p>
            <a:pPr marL="742950" lvl="1" indent="-285750">
              <a:buFont typeface="Wingdings" panose="05000000000000000000" pitchFamily="2" charset="2"/>
              <a:buChar char="§"/>
            </a:pPr>
            <a:r>
              <a:rPr lang="en-US" dirty="0" smtClean="0"/>
              <a:t>Water</a:t>
            </a:r>
          </a:p>
          <a:p>
            <a:pPr marL="742950" lvl="1" indent="-285750">
              <a:buFont typeface="Wingdings" panose="05000000000000000000" pitchFamily="2" charset="2"/>
              <a:buChar char="§"/>
            </a:pPr>
            <a:r>
              <a:rPr lang="en-US" dirty="0" smtClean="0"/>
              <a:t>Molten Salts</a:t>
            </a:r>
          </a:p>
          <a:p>
            <a:pPr marL="742950" lvl="1" indent="-285750">
              <a:buFont typeface="Wingdings" panose="05000000000000000000" pitchFamily="2" charset="2"/>
              <a:buChar char="§"/>
            </a:pPr>
            <a:r>
              <a:rPr lang="en-US" dirty="0" err="1" smtClean="0"/>
              <a:t>Pb</a:t>
            </a:r>
            <a:r>
              <a:rPr lang="en-US" dirty="0" smtClean="0"/>
              <a:t>/Bi mixture</a:t>
            </a:r>
            <a:endParaRPr lang="en-US" dirty="0"/>
          </a:p>
        </p:txBody>
      </p:sp>
      <p:pic>
        <p:nvPicPr>
          <p:cNvPr id="4" name="Picture 3"/>
          <p:cNvPicPr>
            <a:picLocks noChangeAspect="1"/>
          </p:cNvPicPr>
          <p:nvPr/>
        </p:nvPicPr>
        <p:blipFill>
          <a:blip r:embed="rId2"/>
          <a:stretch>
            <a:fillRect/>
          </a:stretch>
        </p:blipFill>
        <p:spPr>
          <a:xfrm>
            <a:off x="4068932" y="195309"/>
            <a:ext cx="4876800" cy="3248025"/>
          </a:xfrm>
          <a:prstGeom prst="rect">
            <a:avLst/>
          </a:prstGeom>
        </p:spPr>
      </p:pic>
      <p:sp>
        <p:nvSpPr>
          <p:cNvPr id="5" name="TextBox 4"/>
          <p:cNvSpPr txBox="1"/>
          <p:nvPr/>
        </p:nvSpPr>
        <p:spPr>
          <a:xfrm>
            <a:off x="176303" y="3443333"/>
            <a:ext cx="1779974" cy="461665"/>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p:spPr>
        <p:txBody>
          <a:bodyPr wrap="none" rtlCol="0">
            <a:spAutoFit/>
          </a:bodyPr>
          <a:lstStyle/>
          <a:p>
            <a:r>
              <a:rPr lang="en-US" sz="2400" dirty="0" smtClean="0"/>
              <a:t>Control Rods</a:t>
            </a:r>
            <a:endParaRPr lang="en-US" sz="2400" dirty="0"/>
          </a:p>
        </p:txBody>
      </p:sp>
      <mc:AlternateContent xmlns:mc="http://schemas.openxmlformats.org/markup-compatibility/2006">
        <mc:Choice xmlns:a14="http://schemas.microsoft.com/office/drawing/2010/main" Requires="a14">
          <p:sp>
            <p:nvSpPr>
              <p:cNvPr id="6" name="TextBox 5"/>
              <p:cNvSpPr txBox="1"/>
              <p:nvPr/>
            </p:nvSpPr>
            <p:spPr>
              <a:xfrm>
                <a:off x="38745" y="4029717"/>
                <a:ext cx="3651224" cy="2313197"/>
              </a:xfrm>
              <a:prstGeom prst="rect">
                <a:avLst/>
              </a:prstGeom>
              <a:noFill/>
            </p:spPr>
            <p:txBody>
              <a:bodyPr wrap="square" rtlCol="0">
                <a:spAutoFit/>
              </a:bodyPr>
              <a:lstStyle/>
              <a:p>
                <a:pPr marL="285750" indent="-285750">
                  <a:buFont typeface="Courier New" panose="02070309020205020404" pitchFamily="49" charset="0"/>
                  <a:buChar char="o"/>
                </a:pPr>
                <a:r>
                  <a:rPr lang="en-US" dirty="0" smtClean="0"/>
                  <a:t>Control rate of fission by controlling</a:t>
                </a:r>
                <a:r>
                  <a:rPr lang="en-US" dirty="0"/>
                  <a:t> </a:t>
                </a:r>
                <a:r>
                  <a:rPr lang="en-US" dirty="0" smtClean="0"/>
                  <a:t>number of “slow” neutrons</a:t>
                </a:r>
              </a:p>
              <a:p>
                <a:pPr marL="285750" indent="-285750">
                  <a:buFont typeface="Courier New" panose="02070309020205020404" pitchFamily="49" charset="0"/>
                  <a:buChar char="o"/>
                </a:pPr>
                <a:r>
                  <a:rPr lang="en-US" dirty="0" smtClean="0"/>
                  <a:t>Many types – absorb </a:t>
                </a:r>
                <a14:m>
                  <m:oMath xmlns:m="http://schemas.openxmlformats.org/officeDocument/2006/math">
                    <m:sPre>
                      <m:sPrePr>
                        <m:ctrlPr>
                          <a:rPr lang="en-US" i="1" smtClean="0">
                            <a:latin typeface="Cambria Math" panose="02040503050406030204" pitchFamily="18" charset="0"/>
                          </a:rPr>
                        </m:ctrlPr>
                      </m:sPrePr>
                      <m:sub>
                        <m:r>
                          <a:rPr lang="en-US" b="0" i="1" smtClean="0">
                            <a:latin typeface="Cambria Math" panose="02040503050406030204" pitchFamily="18" charset="0"/>
                          </a:rPr>
                          <m:t>0</m:t>
                        </m:r>
                      </m:sub>
                      <m:sup>
                        <m:r>
                          <a:rPr lang="en-US" b="0" i="1" smtClean="0">
                            <a:latin typeface="Cambria Math" panose="02040503050406030204" pitchFamily="18" charset="0"/>
                          </a:rPr>
                          <m:t>1</m:t>
                        </m:r>
                      </m:sup>
                      <m:e>
                        <m:r>
                          <a:rPr lang="en-US" b="0" i="1" smtClean="0">
                            <a:latin typeface="Cambria Math" panose="02040503050406030204" pitchFamily="18" charset="0"/>
                          </a:rPr>
                          <m:t>𝑛</m:t>
                        </m:r>
                      </m:e>
                    </m:sPre>
                  </m:oMath>
                </a14:m>
                <a:endParaRPr lang="en-US" dirty="0" smtClean="0"/>
              </a:p>
              <a:p>
                <a:pPr marL="742950" lvl="1" indent="-285750">
                  <a:buFont typeface="Wingdings" panose="05000000000000000000" pitchFamily="2" charset="2"/>
                  <a:buChar char="§"/>
                </a:pPr>
                <a:r>
                  <a:rPr lang="en-US" dirty="0" smtClean="0"/>
                  <a:t>Boron</a:t>
                </a:r>
              </a:p>
              <a:p>
                <a:pPr marL="742950" lvl="1" indent="-285750">
                  <a:buFont typeface="Wingdings" panose="05000000000000000000" pitchFamily="2" charset="2"/>
                  <a:buChar char="§"/>
                </a:pPr>
                <a:r>
                  <a:rPr lang="en-US" dirty="0" smtClean="0"/>
                  <a:t>Cadmium</a:t>
                </a:r>
              </a:p>
              <a:p>
                <a:pPr marL="285750" indent="-285750">
                  <a:buFont typeface="Courier New" panose="02070309020205020404" pitchFamily="49" charset="0"/>
                  <a:buChar char="o"/>
                </a:pPr>
                <a:r>
                  <a:rPr lang="en-US" dirty="0" smtClean="0"/>
                  <a:t>Positive or Negative Control mechanism</a:t>
                </a:r>
              </a:p>
            </p:txBody>
          </p:sp>
        </mc:Choice>
        <mc:Fallback>
          <p:sp>
            <p:nvSpPr>
              <p:cNvPr id="6" name="TextBox 5"/>
              <p:cNvSpPr txBox="1">
                <a:spLocks noRot="1" noChangeAspect="1" noMove="1" noResize="1" noEditPoints="1" noAdjustHandles="1" noChangeArrowheads="1" noChangeShapeType="1" noTextEdit="1"/>
              </p:cNvSpPr>
              <p:nvPr/>
            </p:nvSpPr>
            <p:spPr>
              <a:xfrm>
                <a:off x="38745" y="4029717"/>
                <a:ext cx="3651224" cy="2313197"/>
              </a:xfrm>
              <a:prstGeom prst="rect">
                <a:avLst/>
              </a:prstGeom>
              <a:blipFill>
                <a:blip r:embed="rId3"/>
                <a:stretch>
                  <a:fillRect l="-1169" t="-1316" b="-3158"/>
                </a:stretch>
              </a:blipFill>
            </p:spPr>
            <p:txBody>
              <a:bodyPr/>
              <a:lstStyle/>
              <a:p>
                <a:r>
                  <a:rPr lang="en-US">
                    <a:noFill/>
                  </a:rPr>
                  <a:t> </a:t>
                </a:r>
              </a:p>
            </p:txBody>
          </p:sp>
        </mc:Fallback>
      </mc:AlternateContent>
      <p:sp>
        <p:nvSpPr>
          <p:cNvPr id="7" name="TextBox 6"/>
          <p:cNvSpPr txBox="1"/>
          <p:nvPr/>
        </p:nvSpPr>
        <p:spPr>
          <a:xfrm>
            <a:off x="1956277" y="3489499"/>
            <a:ext cx="1985352" cy="369332"/>
          </a:xfrm>
          <a:prstGeom prst="rect">
            <a:avLst/>
          </a:prstGeom>
          <a:noFill/>
        </p:spPr>
        <p:txBody>
          <a:bodyPr wrap="none" rtlCol="0">
            <a:spAutoFit/>
          </a:bodyPr>
          <a:lstStyle/>
          <a:p>
            <a:r>
              <a:rPr lang="en-US" dirty="0" smtClean="0"/>
              <a:t>Many other shapes</a:t>
            </a:r>
            <a:endParaRPr lang="en-US" dirty="0"/>
          </a:p>
        </p:txBody>
      </p:sp>
      <p:pic>
        <p:nvPicPr>
          <p:cNvPr id="8" name="Picture 7"/>
          <p:cNvPicPr>
            <a:picLocks noChangeAspect="1"/>
          </p:cNvPicPr>
          <p:nvPr/>
        </p:nvPicPr>
        <p:blipFill>
          <a:blip r:embed="rId4"/>
          <a:stretch>
            <a:fillRect/>
          </a:stretch>
        </p:blipFill>
        <p:spPr>
          <a:xfrm>
            <a:off x="4167327" y="3676465"/>
            <a:ext cx="4577178" cy="2860736"/>
          </a:xfrm>
          <a:prstGeom prst="rect">
            <a:avLst/>
          </a:prstGeom>
        </p:spPr>
      </p:pic>
    </p:spTree>
    <p:extLst>
      <p:ext uri="{BB962C8B-B14F-4D97-AF65-F5344CB8AC3E}">
        <p14:creationId xmlns:p14="http://schemas.microsoft.com/office/powerpoint/2010/main" val="26136820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0818" y="310719"/>
            <a:ext cx="1321196" cy="461665"/>
          </a:xfrm>
          <a:prstGeom prst="rect">
            <a:avLst/>
          </a:prstGeom>
          <a:solidFill>
            <a:srgbClr val="FF0000"/>
          </a:solidFill>
        </p:spPr>
        <p:txBody>
          <a:bodyPr wrap="none" rtlCol="0">
            <a:spAutoFit/>
          </a:bodyPr>
          <a:lstStyle/>
          <a:p>
            <a:r>
              <a:rPr lang="en-US" sz="2400" dirty="0" smtClean="0"/>
              <a:t>Shielding</a:t>
            </a:r>
            <a:endParaRPr lang="en-US" sz="2400" dirty="0"/>
          </a:p>
        </p:txBody>
      </p:sp>
      <p:sp>
        <p:nvSpPr>
          <p:cNvPr id="3" name="Rectangle 2"/>
          <p:cNvSpPr/>
          <p:nvPr/>
        </p:nvSpPr>
        <p:spPr>
          <a:xfrm>
            <a:off x="230818" y="900629"/>
            <a:ext cx="3941913" cy="1754326"/>
          </a:xfrm>
          <a:prstGeom prst="rect">
            <a:avLst/>
          </a:prstGeom>
        </p:spPr>
        <p:txBody>
          <a:bodyPr wrap="none">
            <a:spAutoFit/>
          </a:bodyPr>
          <a:lstStyle/>
          <a:p>
            <a:pPr marL="285750" indent="-285750">
              <a:buFont typeface="Courier New" panose="02070309020205020404" pitchFamily="49" charset="0"/>
              <a:buChar char="o"/>
            </a:pPr>
            <a:r>
              <a:rPr lang="en-US" dirty="0" smtClean="0"/>
              <a:t>Keep radioactive materials contained</a:t>
            </a:r>
          </a:p>
          <a:p>
            <a:pPr marL="285750" indent="-285750">
              <a:buFont typeface="Courier New" panose="02070309020205020404" pitchFamily="49" charset="0"/>
              <a:buChar char="o"/>
            </a:pPr>
            <a:r>
              <a:rPr lang="en-US" dirty="0" smtClean="0"/>
              <a:t>Many levels</a:t>
            </a:r>
          </a:p>
          <a:p>
            <a:pPr marL="742950" lvl="1" indent="-285750">
              <a:buFont typeface="Wingdings" panose="05000000000000000000" pitchFamily="2" charset="2"/>
              <a:buChar char="§"/>
            </a:pPr>
            <a:r>
              <a:rPr lang="en-US" dirty="0" smtClean="0"/>
              <a:t>Control rods</a:t>
            </a:r>
          </a:p>
          <a:p>
            <a:pPr marL="742950" lvl="1" indent="-285750">
              <a:buFont typeface="Wingdings" panose="05000000000000000000" pitchFamily="2" charset="2"/>
              <a:buChar char="§"/>
            </a:pPr>
            <a:r>
              <a:rPr lang="en-US" dirty="0" smtClean="0"/>
              <a:t>Reactor Vessel</a:t>
            </a:r>
          </a:p>
          <a:p>
            <a:pPr marL="742950" lvl="1" indent="-285750">
              <a:buFont typeface="Wingdings" panose="05000000000000000000" pitchFamily="2" charset="2"/>
              <a:buChar char="§"/>
            </a:pPr>
            <a:r>
              <a:rPr lang="en-US" dirty="0" smtClean="0"/>
              <a:t>Coolant Circulation</a:t>
            </a:r>
          </a:p>
          <a:p>
            <a:pPr marL="742950" lvl="1" indent="-285750">
              <a:buFont typeface="Wingdings" panose="05000000000000000000" pitchFamily="2" charset="2"/>
              <a:buChar char="§"/>
            </a:pPr>
            <a:r>
              <a:rPr lang="en-US" dirty="0" smtClean="0"/>
              <a:t>Concrete Dome</a:t>
            </a:r>
            <a:endParaRPr lang="en-US" dirty="0"/>
          </a:p>
        </p:txBody>
      </p:sp>
      <p:pic>
        <p:nvPicPr>
          <p:cNvPr id="4" name="Picture 3"/>
          <p:cNvPicPr>
            <a:picLocks noChangeAspect="1"/>
          </p:cNvPicPr>
          <p:nvPr/>
        </p:nvPicPr>
        <p:blipFill>
          <a:blip r:embed="rId2"/>
          <a:stretch>
            <a:fillRect/>
          </a:stretch>
        </p:blipFill>
        <p:spPr>
          <a:xfrm>
            <a:off x="198502" y="3639041"/>
            <a:ext cx="4151555" cy="3113665"/>
          </a:xfrm>
          <a:prstGeom prst="rect">
            <a:avLst/>
          </a:prstGeom>
        </p:spPr>
      </p:pic>
      <p:pic>
        <p:nvPicPr>
          <p:cNvPr id="5" name="Picture 4"/>
          <p:cNvPicPr>
            <a:picLocks noChangeAspect="1"/>
          </p:cNvPicPr>
          <p:nvPr/>
        </p:nvPicPr>
        <p:blipFill>
          <a:blip r:embed="rId3"/>
          <a:stretch>
            <a:fillRect/>
          </a:stretch>
        </p:blipFill>
        <p:spPr>
          <a:xfrm>
            <a:off x="4450109" y="710213"/>
            <a:ext cx="4346699" cy="1701747"/>
          </a:xfrm>
          <a:prstGeom prst="rect">
            <a:avLst/>
          </a:prstGeom>
        </p:spPr>
      </p:pic>
      <p:pic>
        <p:nvPicPr>
          <p:cNvPr id="6" name="Picture 5"/>
          <p:cNvPicPr>
            <a:picLocks noChangeAspect="1"/>
          </p:cNvPicPr>
          <p:nvPr/>
        </p:nvPicPr>
        <p:blipFill>
          <a:blip r:embed="rId4"/>
          <a:stretch>
            <a:fillRect/>
          </a:stretch>
        </p:blipFill>
        <p:spPr>
          <a:xfrm>
            <a:off x="4521130" y="3698522"/>
            <a:ext cx="4581277" cy="3054184"/>
          </a:xfrm>
          <a:prstGeom prst="rect">
            <a:avLst/>
          </a:prstGeom>
        </p:spPr>
      </p:pic>
    </p:spTree>
    <p:extLst>
      <p:ext uri="{BB962C8B-B14F-4D97-AF65-F5344CB8AC3E}">
        <p14:creationId xmlns:p14="http://schemas.microsoft.com/office/powerpoint/2010/main" val="3561594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2043" y="177554"/>
            <a:ext cx="1994457" cy="461665"/>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400" dirty="0" smtClean="0"/>
              <a:t>Transmutation</a:t>
            </a:r>
            <a:endParaRPr lang="en-US" sz="2400" dirty="0"/>
          </a:p>
        </p:txBody>
      </p:sp>
      <p:sp>
        <p:nvSpPr>
          <p:cNvPr id="5" name="TextBox 4"/>
          <p:cNvSpPr txBox="1"/>
          <p:nvPr/>
        </p:nvSpPr>
        <p:spPr>
          <a:xfrm>
            <a:off x="142043" y="763480"/>
            <a:ext cx="4438835" cy="2585323"/>
          </a:xfrm>
          <a:prstGeom prst="rect">
            <a:avLst/>
          </a:prstGeom>
          <a:noFill/>
        </p:spPr>
        <p:txBody>
          <a:bodyPr wrap="square" rtlCol="0">
            <a:spAutoFit/>
          </a:bodyPr>
          <a:lstStyle/>
          <a:p>
            <a:pPr marL="285750" indent="-285750">
              <a:buFont typeface="Courier New" panose="02070309020205020404" pitchFamily="49" charset="0"/>
              <a:buChar char="o"/>
            </a:pPr>
            <a:r>
              <a:rPr lang="en-US" dirty="0" smtClean="0"/>
              <a:t>Change 1 element into another via bombardment with high energy particles (</a:t>
            </a:r>
            <a:r>
              <a:rPr lang="el-GR" dirty="0" smtClean="0"/>
              <a:t>α</a:t>
            </a:r>
            <a:r>
              <a:rPr lang="en-US" dirty="0" smtClean="0"/>
              <a:t>, p, n, other nuclei)</a:t>
            </a:r>
          </a:p>
          <a:p>
            <a:pPr marL="285750" indent="-285750">
              <a:buFont typeface="Courier New" panose="02070309020205020404" pitchFamily="49" charset="0"/>
              <a:buChar char="o"/>
            </a:pPr>
            <a:r>
              <a:rPr lang="en-US" dirty="0" smtClean="0"/>
              <a:t>Often also study Daughter products</a:t>
            </a:r>
          </a:p>
          <a:p>
            <a:pPr marL="285750" indent="-285750">
              <a:buFont typeface="Courier New" panose="02070309020205020404" pitchFamily="49" charset="0"/>
              <a:buChar char="o"/>
            </a:pPr>
            <a:r>
              <a:rPr lang="en-US" dirty="0" smtClean="0"/>
              <a:t>300 naturally occurring isotopes</a:t>
            </a:r>
          </a:p>
          <a:p>
            <a:pPr marL="285750" indent="-285750">
              <a:buFont typeface="Courier New" panose="02070309020205020404" pitchFamily="49" charset="0"/>
              <a:buChar char="o"/>
            </a:pPr>
            <a:r>
              <a:rPr lang="en-US" dirty="0" smtClean="0"/>
              <a:t>3600+ man-made isotopes</a:t>
            </a:r>
          </a:p>
          <a:p>
            <a:pPr marL="285750" indent="-285750">
              <a:buFont typeface="Courier New" panose="02070309020205020404" pitchFamily="49" charset="0"/>
              <a:buChar char="o"/>
            </a:pPr>
            <a:r>
              <a:rPr lang="en-US" dirty="0" smtClean="0"/>
              <a:t>All transuranic elements &gt; 92</a:t>
            </a:r>
          </a:p>
          <a:p>
            <a:pPr marL="285750" indent="-285750">
              <a:buFont typeface="Courier New" panose="02070309020205020404" pitchFamily="49" charset="0"/>
              <a:buChar char="o"/>
            </a:pPr>
            <a:r>
              <a:rPr lang="en-US" dirty="0" smtClean="0"/>
              <a:t>1</a:t>
            </a:r>
            <a:r>
              <a:rPr lang="en-US" baseline="30000" dirty="0" smtClean="0"/>
              <a:t>st</a:t>
            </a:r>
            <a:r>
              <a:rPr lang="en-US" dirty="0" smtClean="0"/>
              <a:t> done by Rutherford 1917</a:t>
            </a:r>
          </a:p>
          <a:p>
            <a:pPr marL="285750" indent="-285750">
              <a:buFont typeface="Courier New" panose="02070309020205020404" pitchFamily="49" charset="0"/>
              <a:buChar char="o"/>
            </a:pPr>
            <a:r>
              <a:rPr lang="en-US" dirty="0" smtClean="0"/>
              <a:t>Short hand notation</a:t>
            </a:r>
            <a:endParaRPr lang="en-US" dirty="0"/>
          </a:p>
        </p:txBody>
      </p:sp>
      <p:pic>
        <p:nvPicPr>
          <p:cNvPr id="7" name="Picture 6"/>
          <p:cNvPicPr>
            <a:picLocks noChangeAspect="1"/>
          </p:cNvPicPr>
          <p:nvPr/>
        </p:nvPicPr>
        <p:blipFill>
          <a:blip r:embed="rId2"/>
          <a:stretch>
            <a:fillRect/>
          </a:stretch>
        </p:blipFill>
        <p:spPr>
          <a:xfrm>
            <a:off x="4254686" y="435216"/>
            <a:ext cx="4544284" cy="2219207"/>
          </a:xfrm>
          <a:prstGeom prst="rect">
            <a:avLst/>
          </a:prstGeom>
        </p:spPr>
      </p:pic>
      <p:pic>
        <p:nvPicPr>
          <p:cNvPr id="13" name="Picture 12"/>
          <p:cNvPicPr>
            <a:picLocks noChangeAspect="1"/>
          </p:cNvPicPr>
          <p:nvPr/>
        </p:nvPicPr>
        <p:blipFill>
          <a:blip r:embed="rId3"/>
          <a:stretch>
            <a:fillRect/>
          </a:stretch>
        </p:blipFill>
        <p:spPr>
          <a:xfrm>
            <a:off x="1927980" y="3520854"/>
            <a:ext cx="5156402" cy="2711269"/>
          </a:xfrm>
          <a:prstGeom prst="rect">
            <a:avLst/>
          </a:prstGeom>
        </p:spPr>
      </p:pic>
    </p:spTree>
    <p:extLst>
      <p:ext uri="{BB962C8B-B14F-4D97-AF65-F5344CB8AC3E}">
        <p14:creationId xmlns:p14="http://schemas.microsoft.com/office/powerpoint/2010/main" val="34337913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6031" y="152685"/>
            <a:ext cx="1970411" cy="461665"/>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2400" dirty="0" smtClean="0"/>
              <a:t>Miscellaneous</a:t>
            </a:r>
            <a:endParaRPr lang="en-US" sz="2400" dirty="0"/>
          </a:p>
        </p:txBody>
      </p:sp>
      <p:sp>
        <p:nvSpPr>
          <p:cNvPr id="3" name="TextBox 2"/>
          <p:cNvSpPr txBox="1"/>
          <p:nvPr/>
        </p:nvSpPr>
        <p:spPr>
          <a:xfrm>
            <a:off x="174609" y="614350"/>
            <a:ext cx="4023666" cy="1477328"/>
          </a:xfrm>
          <a:prstGeom prst="rect">
            <a:avLst/>
          </a:prstGeom>
          <a:noFill/>
        </p:spPr>
        <p:txBody>
          <a:bodyPr wrap="none" rtlCol="0">
            <a:spAutoFit/>
          </a:bodyPr>
          <a:lstStyle/>
          <a:p>
            <a:pPr marL="285750" indent="-285750">
              <a:buFont typeface="Courier New" panose="02070309020205020404" pitchFamily="49" charset="0"/>
              <a:buChar char="o"/>
            </a:pPr>
            <a:r>
              <a:rPr lang="en-US" dirty="0" smtClean="0"/>
              <a:t>Safe or NOT Safe?</a:t>
            </a:r>
          </a:p>
          <a:p>
            <a:pPr marL="285750" indent="-285750">
              <a:buFont typeface="Courier New" panose="02070309020205020404" pitchFamily="49" charset="0"/>
              <a:buChar char="o"/>
            </a:pPr>
            <a:r>
              <a:rPr lang="en-US" dirty="0" smtClean="0"/>
              <a:t>Green Energy?</a:t>
            </a:r>
          </a:p>
          <a:p>
            <a:pPr marL="285750" indent="-285750">
              <a:buFont typeface="Courier New" panose="02070309020205020404" pitchFamily="49" charset="0"/>
              <a:buChar char="o"/>
            </a:pPr>
            <a:r>
              <a:rPr lang="en-US" dirty="0" smtClean="0"/>
              <a:t>Accidents (read book)</a:t>
            </a:r>
          </a:p>
          <a:p>
            <a:pPr marL="285750" indent="-285750">
              <a:buFont typeface="Courier New" panose="02070309020205020404" pitchFamily="49" charset="0"/>
              <a:buChar char="o"/>
            </a:pPr>
            <a:r>
              <a:rPr lang="en-US" dirty="0" smtClean="0"/>
              <a:t>Disposal of radioactive waste (NIMBY)</a:t>
            </a:r>
          </a:p>
          <a:p>
            <a:pPr marL="285750" indent="-285750">
              <a:buFont typeface="Courier New" panose="02070309020205020404" pitchFamily="49" charset="0"/>
              <a:buChar char="o"/>
            </a:pPr>
            <a:r>
              <a:rPr lang="en-US" dirty="0" smtClean="0"/>
              <a:t>Nuclear Proliferation</a:t>
            </a:r>
            <a:endParaRPr lang="en-US" dirty="0"/>
          </a:p>
        </p:txBody>
      </p:sp>
      <p:sp>
        <p:nvSpPr>
          <p:cNvPr id="4" name="Rectangle 3"/>
          <p:cNvSpPr/>
          <p:nvPr/>
        </p:nvSpPr>
        <p:spPr>
          <a:xfrm>
            <a:off x="4645297" y="568183"/>
            <a:ext cx="4572000" cy="646331"/>
          </a:xfrm>
          <a:prstGeom prst="rect">
            <a:avLst/>
          </a:prstGeom>
        </p:spPr>
        <p:txBody>
          <a:bodyPr>
            <a:spAutoFit/>
          </a:bodyPr>
          <a:lstStyle/>
          <a:p>
            <a:r>
              <a:rPr lang="en-US" sz="1200" dirty="0">
                <a:hlinkClick r:id="rId2"/>
              </a:rPr>
              <a:t>https://www.nbcwashington.com/investigations/maryland-nuclear-reactor-emitted-radioactivity-levels-safe-but-larger-than-reported-earlier/2625712</a:t>
            </a:r>
            <a:r>
              <a:rPr lang="en-US" sz="1200" dirty="0" smtClean="0">
                <a:hlinkClick r:id="rId2"/>
              </a:rPr>
              <a:t>/</a:t>
            </a:r>
            <a:r>
              <a:rPr lang="en-US" sz="1200" dirty="0" smtClean="0"/>
              <a:t> </a:t>
            </a:r>
            <a:endParaRPr lang="en-US" sz="1200" dirty="0"/>
          </a:p>
        </p:txBody>
      </p:sp>
      <p:sp>
        <p:nvSpPr>
          <p:cNvPr id="5" name="TextBox 4"/>
          <p:cNvSpPr txBox="1"/>
          <p:nvPr/>
        </p:nvSpPr>
        <p:spPr>
          <a:xfrm>
            <a:off x="6098960" y="152685"/>
            <a:ext cx="2593980" cy="369332"/>
          </a:xfrm>
          <a:prstGeom prst="rect">
            <a:avLst/>
          </a:prstGeom>
          <a:solidFill>
            <a:srgbClr val="FFFF00"/>
          </a:solidFill>
        </p:spPr>
        <p:txBody>
          <a:bodyPr wrap="none" rtlCol="0">
            <a:spAutoFit/>
          </a:bodyPr>
          <a:lstStyle/>
          <a:p>
            <a:r>
              <a:rPr lang="en-US" dirty="0" smtClean="0"/>
              <a:t>NIST – good video (2 min)</a:t>
            </a:r>
            <a:endParaRPr lang="en-US" dirty="0"/>
          </a:p>
        </p:txBody>
      </p:sp>
      <p:pic>
        <p:nvPicPr>
          <p:cNvPr id="9" name="Picture 8"/>
          <p:cNvPicPr>
            <a:picLocks noChangeAspect="1"/>
          </p:cNvPicPr>
          <p:nvPr/>
        </p:nvPicPr>
        <p:blipFill>
          <a:blip r:embed="rId3"/>
          <a:stretch>
            <a:fillRect/>
          </a:stretch>
        </p:blipFill>
        <p:spPr>
          <a:xfrm>
            <a:off x="364401" y="2029533"/>
            <a:ext cx="8435645" cy="4651039"/>
          </a:xfrm>
          <a:prstGeom prst="rect">
            <a:avLst/>
          </a:prstGeom>
        </p:spPr>
      </p:pic>
    </p:spTree>
    <p:extLst>
      <p:ext uri="{BB962C8B-B14F-4D97-AF65-F5344CB8AC3E}">
        <p14:creationId xmlns:p14="http://schemas.microsoft.com/office/powerpoint/2010/main" val="16917257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9228" y="4224794"/>
            <a:ext cx="4614613" cy="931390"/>
          </a:xfrm>
          <a:prstGeom prst="rect">
            <a:avLst/>
          </a:prstGeom>
        </p:spPr>
      </p:pic>
      <p:sp>
        <p:nvSpPr>
          <p:cNvPr id="3" name="TextBox 2"/>
          <p:cNvSpPr txBox="1"/>
          <p:nvPr/>
        </p:nvSpPr>
        <p:spPr>
          <a:xfrm>
            <a:off x="92961" y="204186"/>
            <a:ext cx="2040943" cy="461665"/>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2400" dirty="0" smtClean="0"/>
              <a:t>Nuclear Fusion</a:t>
            </a:r>
            <a:endParaRPr lang="en-US" sz="2400" dirty="0"/>
          </a:p>
        </p:txBody>
      </p:sp>
      <p:pic>
        <p:nvPicPr>
          <p:cNvPr id="4" name="Picture 3"/>
          <p:cNvPicPr>
            <a:picLocks noChangeAspect="1"/>
          </p:cNvPicPr>
          <p:nvPr/>
        </p:nvPicPr>
        <p:blipFill>
          <a:blip r:embed="rId3"/>
          <a:stretch>
            <a:fillRect/>
          </a:stretch>
        </p:blipFill>
        <p:spPr>
          <a:xfrm>
            <a:off x="567812" y="5521595"/>
            <a:ext cx="3640051" cy="938451"/>
          </a:xfrm>
          <a:prstGeom prst="rect">
            <a:avLst/>
          </a:prstGeom>
        </p:spPr>
      </p:pic>
      <p:sp>
        <p:nvSpPr>
          <p:cNvPr id="5" name="TextBox 4"/>
          <p:cNvSpPr txBox="1"/>
          <p:nvPr/>
        </p:nvSpPr>
        <p:spPr>
          <a:xfrm>
            <a:off x="92961" y="827074"/>
            <a:ext cx="4589755" cy="1754326"/>
          </a:xfrm>
          <a:prstGeom prst="rect">
            <a:avLst/>
          </a:prstGeom>
          <a:noFill/>
        </p:spPr>
        <p:txBody>
          <a:bodyPr wrap="square" rtlCol="0">
            <a:spAutoFit/>
          </a:bodyPr>
          <a:lstStyle/>
          <a:p>
            <a:pPr marL="285750" indent="-285750">
              <a:buFont typeface="Courier New" panose="02070309020205020404" pitchFamily="49" charset="0"/>
              <a:buChar char="o"/>
            </a:pPr>
            <a:r>
              <a:rPr lang="en-US" dirty="0" smtClean="0"/>
              <a:t>Light element </a:t>
            </a:r>
            <a:r>
              <a:rPr lang="en-US" dirty="0"/>
              <a:t>with </a:t>
            </a:r>
            <a:r>
              <a:rPr lang="en-US" dirty="0" smtClean="0"/>
              <a:t>low </a:t>
            </a:r>
            <a:r>
              <a:rPr lang="en-US" dirty="0"/>
              <a:t>Binding Energy </a:t>
            </a:r>
            <a:r>
              <a:rPr lang="en-US" dirty="0" smtClean="0"/>
              <a:t>combine </a:t>
            </a:r>
            <a:r>
              <a:rPr lang="en-US" dirty="0"/>
              <a:t>into more stable elements giving off excess energy</a:t>
            </a:r>
          </a:p>
          <a:p>
            <a:pPr marL="285750" indent="-285750">
              <a:buFont typeface="Courier New" panose="02070309020205020404" pitchFamily="49" charset="0"/>
              <a:buChar char="o"/>
            </a:pPr>
            <a:r>
              <a:rPr lang="en-US" dirty="0" smtClean="0"/>
              <a:t>2 E (light)→ 1 E (heavy)</a:t>
            </a:r>
          </a:p>
          <a:p>
            <a:pPr marL="285750" indent="-285750">
              <a:buFont typeface="Courier New" panose="02070309020205020404" pitchFamily="49" charset="0"/>
              <a:buChar char="o"/>
            </a:pPr>
            <a:r>
              <a:rPr lang="en-US" dirty="0" smtClean="0"/>
              <a:t>Chemistry is complex</a:t>
            </a:r>
          </a:p>
          <a:p>
            <a:pPr marL="285750" indent="-285750">
              <a:buFont typeface="Courier New" panose="02070309020205020404" pitchFamily="49" charset="0"/>
              <a:buChar char="o"/>
            </a:pPr>
            <a:r>
              <a:rPr lang="en-US" dirty="0" smtClean="0"/>
              <a:t>Require HIGH Temperature (</a:t>
            </a:r>
            <a:r>
              <a:rPr lang="en-US" dirty="0"/>
              <a:t>4 million </a:t>
            </a:r>
            <a:r>
              <a:rPr lang="en-US" dirty="0" smtClean="0"/>
              <a:t>K!)</a:t>
            </a:r>
            <a:endParaRPr lang="en-US" dirty="0"/>
          </a:p>
        </p:txBody>
      </p:sp>
      <p:pic>
        <p:nvPicPr>
          <p:cNvPr id="7" name="Picture 6"/>
          <p:cNvPicPr>
            <a:picLocks noChangeAspect="1"/>
          </p:cNvPicPr>
          <p:nvPr/>
        </p:nvPicPr>
        <p:blipFill>
          <a:blip r:embed="rId4"/>
          <a:stretch>
            <a:fillRect/>
          </a:stretch>
        </p:blipFill>
        <p:spPr>
          <a:xfrm>
            <a:off x="4763302" y="223037"/>
            <a:ext cx="4309213" cy="3636346"/>
          </a:xfrm>
          <a:prstGeom prst="rect">
            <a:avLst/>
          </a:prstGeom>
        </p:spPr>
      </p:pic>
    </p:spTree>
    <p:extLst>
      <p:ext uri="{BB962C8B-B14F-4D97-AF65-F5344CB8AC3E}">
        <p14:creationId xmlns:p14="http://schemas.microsoft.com/office/powerpoint/2010/main" val="34788371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2404" y="304476"/>
            <a:ext cx="4312399" cy="461665"/>
          </a:xfrm>
          <a:prstGeom prst="rect">
            <a:avLst/>
          </a:prstGeom>
          <a:noFill/>
          <a:ln>
            <a:solidFill>
              <a:srgbClr val="00B0F0"/>
            </a:solidFill>
          </a:ln>
        </p:spPr>
        <p:txBody>
          <a:bodyPr wrap="none" rtlCol="0">
            <a:spAutoFit/>
          </a:bodyPr>
          <a:lstStyle/>
          <a:p>
            <a:r>
              <a:rPr lang="en-US" sz="2400" dirty="0" smtClean="0"/>
              <a:t>Lots of Reactions, Lots of Energy!</a:t>
            </a:r>
            <a:endParaRPr lang="en-US" sz="2400" dirty="0"/>
          </a:p>
        </p:txBody>
      </p:sp>
      <p:pic>
        <p:nvPicPr>
          <p:cNvPr id="5" name="Picture 4"/>
          <p:cNvPicPr>
            <a:picLocks noChangeAspect="1"/>
          </p:cNvPicPr>
          <p:nvPr/>
        </p:nvPicPr>
        <p:blipFill>
          <a:blip r:embed="rId2"/>
          <a:stretch>
            <a:fillRect/>
          </a:stretch>
        </p:blipFill>
        <p:spPr>
          <a:xfrm>
            <a:off x="151383" y="960554"/>
            <a:ext cx="8555340" cy="3496036"/>
          </a:xfrm>
          <a:prstGeom prst="rect">
            <a:avLst/>
          </a:prstGeom>
        </p:spPr>
      </p:pic>
    </p:spTree>
    <p:extLst>
      <p:ext uri="{BB962C8B-B14F-4D97-AF65-F5344CB8AC3E}">
        <p14:creationId xmlns:p14="http://schemas.microsoft.com/office/powerpoint/2010/main" val="24517968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7553" y="168676"/>
            <a:ext cx="2147511" cy="461665"/>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2400" dirty="0" smtClean="0"/>
              <a:t>Fusion Reactors</a:t>
            </a:r>
            <a:endParaRPr lang="en-US" sz="2400" dirty="0"/>
          </a:p>
        </p:txBody>
      </p:sp>
      <p:sp>
        <p:nvSpPr>
          <p:cNvPr id="3" name="TextBox 2"/>
          <p:cNvSpPr txBox="1"/>
          <p:nvPr/>
        </p:nvSpPr>
        <p:spPr>
          <a:xfrm>
            <a:off x="1100831" y="958789"/>
            <a:ext cx="1628074" cy="461665"/>
          </a:xfrm>
          <a:prstGeom prst="rect">
            <a:avLst/>
          </a:prstGeom>
          <a:solidFill>
            <a:srgbClr val="92D050"/>
          </a:solidFill>
          <a:ln>
            <a:solidFill>
              <a:srgbClr val="92D050"/>
            </a:solidFill>
          </a:ln>
        </p:spPr>
        <p:txBody>
          <a:bodyPr wrap="none" rtlCol="0">
            <a:spAutoFit/>
          </a:bodyPr>
          <a:lstStyle/>
          <a:p>
            <a:r>
              <a:rPr lang="en-US" sz="2400" dirty="0" smtClean="0"/>
              <a:t>Advantages</a:t>
            </a:r>
            <a:endParaRPr lang="en-US" sz="2400" dirty="0"/>
          </a:p>
        </p:txBody>
      </p:sp>
      <p:sp>
        <p:nvSpPr>
          <p:cNvPr id="4" name="TextBox 3"/>
          <p:cNvSpPr txBox="1"/>
          <p:nvPr/>
        </p:nvSpPr>
        <p:spPr>
          <a:xfrm>
            <a:off x="132183" y="1562470"/>
            <a:ext cx="3950569" cy="923330"/>
          </a:xfrm>
          <a:prstGeom prst="rect">
            <a:avLst/>
          </a:prstGeom>
          <a:noFill/>
        </p:spPr>
        <p:txBody>
          <a:bodyPr wrap="none" rtlCol="0">
            <a:spAutoFit/>
          </a:bodyPr>
          <a:lstStyle/>
          <a:p>
            <a:pPr marL="285750" indent="-285750">
              <a:buFont typeface="Courier New" panose="02070309020205020404" pitchFamily="49" charset="0"/>
              <a:buChar char="o"/>
            </a:pPr>
            <a:r>
              <a:rPr lang="en-US" dirty="0" smtClean="0"/>
              <a:t>Fuel = cheap (2 H</a:t>
            </a:r>
            <a:r>
              <a:rPr lang="en-US" baseline="-25000" dirty="0" smtClean="0"/>
              <a:t>2</a:t>
            </a:r>
            <a:r>
              <a:rPr lang="en-US" dirty="0" smtClean="0"/>
              <a:t>O → 2 H</a:t>
            </a:r>
            <a:r>
              <a:rPr lang="en-US" baseline="-25000" dirty="0" smtClean="0"/>
              <a:t>2</a:t>
            </a:r>
            <a:r>
              <a:rPr lang="en-US" dirty="0" smtClean="0"/>
              <a:t> + O</a:t>
            </a:r>
            <a:r>
              <a:rPr lang="en-US" baseline="-25000" dirty="0" smtClean="0"/>
              <a:t>2</a:t>
            </a:r>
            <a:r>
              <a:rPr lang="en-US" dirty="0" smtClean="0"/>
              <a:t> )</a:t>
            </a:r>
          </a:p>
          <a:p>
            <a:pPr marL="285750" indent="-285750">
              <a:buFont typeface="Courier New" panose="02070309020205020404" pitchFamily="49" charset="0"/>
              <a:buChar char="o"/>
            </a:pPr>
            <a:r>
              <a:rPr lang="en-US" dirty="0" smtClean="0"/>
              <a:t>Few radioactive products</a:t>
            </a:r>
          </a:p>
          <a:p>
            <a:pPr marL="285750" indent="-285750">
              <a:buFont typeface="Courier New" panose="02070309020205020404" pitchFamily="49" charset="0"/>
              <a:buChar char="o"/>
            </a:pPr>
            <a:r>
              <a:rPr lang="en-US" dirty="0" smtClean="0"/>
              <a:t>No chance of uncontrollable reaction</a:t>
            </a:r>
          </a:p>
        </p:txBody>
      </p:sp>
      <p:sp>
        <p:nvSpPr>
          <p:cNvPr id="5" name="TextBox 4"/>
          <p:cNvSpPr txBox="1"/>
          <p:nvPr/>
        </p:nvSpPr>
        <p:spPr>
          <a:xfrm>
            <a:off x="5464677" y="958788"/>
            <a:ext cx="1977529" cy="461665"/>
          </a:xfrm>
          <a:prstGeom prst="rect">
            <a:avLst/>
          </a:prstGeom>
          <a:solidFill>
            <a:srgbClr val="FF0000"/>
          </a:solidFill>
          <a:ln>
            <a:solidFill>
              <a:srgbClr val="FF0000"/>
            </a:solidFill>
          </a:ln>
        </p:spPr>
        <p:txBody>
          <a:bodyPr wrap="none" rtlCol="0">
            <a:spAutoFit/>
          </a:bodyPr>
          <a:lstStyle/>
          <a:p>
            <a:r>
              <a:rPr lang="en-US" sz="2400" dirty="0" smtClean="0"/>
              <a:t>Disadvantages</a:t>
            </a:r>
            <a:endParaRPr lang="en-US" sz="2400" dirty="0"/>
          </a:p>
        </p:txBody>
      </p:sp>
      <p:sp>
        <p:nvSpPr>
          <p:cNvPr id="6" name="TextBox 5"/>
          <p:cNvSpPr txBox="1"/>
          <p:nvPr/>
        </p:nvSpPr>
        <p:spPr>
          <a:xfrm>
            <a:off x="4988713" y="1562470"/>
            <a:ext cx="2929456" cy="1477328"/>
          </a:xfrm>
          <a:prstGeom prst="rect">
            <a:avLst/>
          </a:prstGeom>
          <a:noFill/>
        </p:spPr>
        <p:txBody>
          <a:bodyPr wrap="none" rtlCol="0">
            <a:spAutoFit/>
          </a:bodyPr>
          <a:lstStyle/>
          <a:p>
            <a:pPr marL="285750" indent="-285750">
              <a:buFont typeface="Courier New" panose="02070309020205020404" pitchFamily="49" charset="0"/>
              <a:buChar char="o"/>
            </a:pPr>
            <a:r>
              <a:rPr lang="en-US" dirty="0" smtClean="0"/>
              <a:t>Hard to get to 40 million K</a:t>
            </a:r>
          </a:p>
          <a:p>
            <a:pPr marL="285750" indent="-285750">
              <a:buFont typeface="Courier New" panose="02070309020205020404" pitchFamily="49" charset="0"/>
              <a:buChar char="o"/>
            </a:pPr>
            <a:r>
              <a:rPr lang="en-US" dirty="0" smtClean="0"/>
              <a:t>Materials issues</a:t>
            </a:r>
          </a:p>
          <a:p>
            <a:pPr marL="285750" indent="-285750">
              <a:buFont typeface="Courier New" panose="02070309020205020404" pitchFamily="49" charset="0"/>
              <a:buChar char="o"/>
            </a:pPr>
            <a:r>
              <a:rPr lang="en-US" dirty="0" smtClean="0"/>
              <a:t>Magnetic Confinement</a:t>
            </a:r>
          </a:p>
          <a:p>
            <a:pPr marL="285750" indent="-285750">
              <a:buFont typeface="Courier New" panose="02070309020205020404" pitchFamily="49" charset="0"/>
              <a:buChar char="o"/>
            </a:pPr>
            <a:r>
              <a:rPr lang="en-US" dirty="0" smtClean="0"/>
              <a:t>Focused Laser Beams</a:t>
            </a:r>
          </a:p>
          <a:p>
            <a:pPr marL="285750" indent="-285750">
              <a:buFont typeface="Courier New" panose="02070309020205020404" pitchFamily="49" charset="0"/>
              <a:buChar char="o"/>
            </a:pPr>
            <a:r>
              <a:rPr lang="en-US" dirty="0" smtClean="0"/>
              <a:t>20 years away!</a:t>
            </a:r>
            <a:endParaRPr lang="en-US" dirty="0"/>
          </a:p>
        </p:txBody>
      </p:sp>
      <p:pic>
        <p:nvPicPr>
          <p:cNvPr id="7" name="Picture 6"/>
          <p:cNvPicPr>
            <a:picLocks noChangeAspect="1"/>
          </p:cNvPicPr>
          <p:nvPr/>
        </p:nvPicPr>
        <p:blipFill>
          <a:blip r:embed="rId2"/>
          <a:stretch>
            <a:fillRect/>
          </a:stretch>
        </p:blipFill>
        <p:spPr>
          <a:xfrm>
            <a:off x="491468" y="2627816"/>
            <a:ext cx="3231997" cy="4143930"/>
          </a:xfrm>
          <a:prstGeom prst="rect">
            <a:avLst/>
          </a:prstGeom>
        </p:spPr>
      </p:pic>
      <p:pic>
        <p:nvPicPr>
          <p:cNvPr id="8" name="Picture 7"/>
          <p:cNvPicPr>
            <a:picLocks noChangeAspect="1"/>
          </p:cNvPicPr>
          <p:nvPr/>
        </p:nvPicPr>
        <p:blipFill>
          <a:blip r:embed="rId3"/>
          <a:stretch>
            <a:fillRect/>
          </a:stretch>
        </p:blipFill>
        <p:spPr>
          <a:xfrm>
            <a:off x="3968873" y="3488924"/>
            <a:ext cx="4872809" cy="2728773"/>
          </a:xfrm>
          <a:prstGeom prst="rect">
            <a:avLst/>
          </a:prstGeom>
        </p:spPr>
      </p:pic>
    </p:spTree>
    <p:extLst>
      <p:ext uri="{BB962C8B-B14F-4D97-AF65-F5344CB8AC3E}">
        <p14:creationId xmlns:p14="http://schemas.microsoft.com/office/powerpoint/2010/main" val="31882489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4247" y="136696"/>
            <a:ext cx="1925655" cy="461665"/>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2400" dirty="0" smtClean="0"/>
              <a:t>Fusion Bombs</a:t>
            </a:r>
            <a:endParaRPr lang="en-US" sz="2400" dirty="0"/>
          </a:p>
        </p:txBody>
      </p:sp>
      <p:sp>
        <p:nvSpPr>
          <p:cNvPr id="6" name="TextBox 5"/>
          <p:cNvSpPr txBox="1"/>
          <p:nvPr/>
        </p:nvSpPr>
        <p:spPr>
          <a:xfrm>
            <a:off x="88777" y="598361"/>
            <a:ext cx="5497146" cy="923330"/>
          </a:xfrm>
          <a:prstGeom prst="rect">
            <a:avLst/>
          </a:prstGeom>
          <a:noFill/>
        </p:spPr>
        <p:txBody>
          <a:bodyPr wrap="none" rtlCol="0">
            <a:spAutoFit/>
          </a:bodyPr>
          <a:lstStyle/>
          <a:p>
            <a:pPr marL="285750" indent="-285750">
              <a:buFont typeface="Courier New" panose="02070309020205020404" pitchFamily="49" charset="0"/>
              <a:buChar char="o"/>
            </a:pPr>
            <a:r>
              <a:rPr lang="en-US" dirty="0" smtClean="0"/>
              <a:t>Same principle as fission bomb except fusion reaction</a:t>
            </a:r>
          </a:p>
          <a:p>
            <a:pPr marL="285750" indent="-285750">
              <a:buFont typeface="Courier New" panose="02070309020205020404" pitchFamily="49" charset="0"/>
              <a:buChar char="o"/>
            </a:pPr>
            <a:r>
              <a:rPr lang="en-US" dirty="0" smtClean="0"/>
              <a:t>Often uses fission reaction to ignite fusion reaction</a:t>
            </a:r>
          </a:p>
          <a:p>
            <a:pPr marL="285750" indent="-285750">
              <a:buFont typeface="Courier New" panose="02070309020205020404" pitchFamily="49" charset="0"/>
              <a:buChar char="o"/>
            </a:pPr>
            <a:r>
              <a:rPr lang="en-US" dirty="0" smtClean="0"/>
              <a:t>Cleaner?</a:t>
            </a:r>
            <a:endParaRPr lang="en-US" dirty="0"/>
          </a:p>
        </p:txBody>
      </p:sp>
      <p:pic>
        <p:nvPicPr>
          <p:cNvPr id="7" name="Picture 6"/>
          <p:cNvPicPr>
            <a:picLocks noChangeAspect="1"/>
          </p:cNvPicPr>
          <p:nvPr/>
        </p:nvPicPr>
        <p:blipFill>
          <a:blip r:embed="rId2"/>
          <a:stretch>
            <a:fillRect/>
          </a:stretch>
        </p:blipFill>
        <p:spPr>
          <a:xfrm>
            <a:off x="206636" y="1571347"/>
            <a:ext cx="5483521" cy="5084007"/>
          </a:xfrm>
          <a:prstGeom prst="rect">
            <a:avLst/>
          </a:prstGeom>
        </p:spPr>
      </p:pic>
    </p:spTree>
    <p:extLst>
      <p:ext uri="{BB962C8B-B14F-4D97-AF65-F5344CB8AC3E}">
        <p14:creationId xmlns:p14="http://schemas.microsoft.com/office/powerpoint/2010/main" val="21211675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5141"/>
          <a:stretch/>
        </p:blipFill>
        <p:spPr>
          <a:xfrm>
            <a:off x="174651" y="158652"/>
            <a:ext cx="4592657" cy="6603311"/>
          </a:xfrm>
          <a:prstGeom prst="rect">
            <a:avLst/>
          </a:prstGeom>
        </p:spPr>
      </p:pic>
    </p:spTree>
    <p:extLst>
      <p:ext uri="{BB962C8B-B14F-4D97-AF65-F5344CB8AC3E}">
        <p14:creationId xmlns:p14="http://schemas.microsoft.com/office/powerpoint/2010/main" val="1571913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064" y="230819"/>
            <a:ext cx="1039708" cy="369332"/>
          </a:xfrm>
          <a:prstGeom prst="rect">
            <a:avLst/>
          </a:prstGeom>
          <a:solidFill>
            <a:srgbClr val="92D050"/>
          </a:solidFill>
        </p:spPr>
        <p:txBody>
          <a:bodyPr wrap="none" rtlCol="0">
            <a:spAutoFit/>
          </a:bodyPr>
          <a:lstStyle/>
          <a:p>
            <a:r>
              <a:rPr lang="en-US" dirty="0" smtClean="0"/>
              <a:t>Example:</a:t>
            </a:r>
            <a:endParaRPr lang="en-US" dirty="0"/>
          </a:p>
        </p:txBody>
      </p:sp>
      <mc:AlternateContent xmlns:mc="http://schemas.openxmlformats.org/markup-compatibility/2006">
        <mc:Choice xmlns:a14="http://schemas.microsoft.com/office/drawing/2010/main" Requires="a14">
          <p:sp>
            <p:nvSpPr>
              <p:cNvPr id="3" name="TextBox 2"/>
              <p:cNvSpPr txBox="1"/>
              <p:nvPr/>
            </p:nvSpPr>
            <p:spPr>
              <a:xfrm>
                <a:off x="1376276" y="684294"/>
                <a:ext cx="3244799" cy="395686"/>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Pre>
                        <m:sPrePr>
                          <m:ctrlPr>
                            <a:rPr lang="en-US" sz="2400" smtClean="0"/>
                          </m:ctrlPr>
                        </m:sPrePr>
                        <m:sub>
                          <m:r>
                            <a:rPr lang="en-US" sz="2400" b="0" i="0" smtClean="0"/>
                            <m:t>7</m:t>
                          </m:r>
                        </m:sub>
                        <m:sup>
                          <m:r>
                            <a:rPr lang="en-US" sz="2400" b="0" i="0" smtClean="0"/>
                            <m:t>14</m:t>
                          </m:r>
                        </m:sup>
                        <m:e>
                          <m:r>
                            <m:rPr>
                              <m:sty m:val="p"/>
                            </m:rPr>
                            <a:rPr lang="en-US" sz="2400" b="0" i="0" smtClean="0"/>
                            <m:t>N</m:t>
                          </m:r>
                        </m:e>
                      </m:sPre>
                      <m:r>
                        <a:rPr lang="en-US" sz="2400" b="0" i="0" smtClean="0"/>
                        <m:t>+ </m:t>
                      </m:r>
                      <m:sPre>
                        <m:sPrePr>
                          <m:ctrlPr>
                            <a:rPr lang="en-US" sz="2400" b="0" smtClean="0"/>
                          </m:ctrlPr>
                        </m:sPrePr>
                        <m:sub>
                          <m:r>
                            <a:rPr lang="en-US" sz="2400" b="0" i="0" smtClean="0"/>
                            <m:t>2</m:t>
                          </m:r>
                        </m:sub>
                        <m:sup>
                          <m:r>
                            <a:rPr lang="en-US" sz="2400" b="0" i="0" smtClean="0"/>
                            <m:t>4</m:t>
                          </m:r>
                        </m:sup>
                        <m:e>
                          <m:r>
                            <m:rPr>
                              <m:sty m:val="p"/>
                            </m:rPr>
                            <a:rPr lang="en-US" sz="2400" b="0" i="0" smtClean="0"/>
                            <m:t>He</m:t>
                          </m:r>
                        </m:e>
                      </m:sPre>
                      <m:r>
                        <a:rPr lang="en-US" sz="2400" b="0" i="0" smtClean="0"/>
                        <m:t> </m:t>
                      </m:r>
                      <m:r>
                        <a:rPr lang="en-US" sz="2400" b="0" i="0" smtClean="0">
                          <a:ea typeface="Cambria Math" panose="02040503050406030204" pitchFamily="18" charset="0"/>
                        </a:rPr>
                        <m:t>→ </m:t>
                      </m:r>
                      <m:sPre>
                        <m:sPrePr>
                          <m:ctrlPr>
                            <a:rPr lang="en-US" sz="2400" b="0" smtClean="0">
                              <a:ea typeface="Cambria Math" panose="02040503050406030204" pitchFamily="18" charset="0"/>
                            </a:rPr>
                          </m:ctrlPr>
                        </m:sPrePr>
                        <m:sub>
                          <m:r>
                            <a:rPr lang="en-US" sz="2400" b="0" i="0" smtClean="0">
                              <a:ea typeface="Cambria Math" panose="02040503050406030204" pitchFamily="18" charset="0"/>
                            </a:rPr>
                            <m:t>8</m:t>
                          </m:r>
                        </m:sub>
                        <m:sup>
                          <m:r>
                            <a:rPr lang="en-US" sz="2400" b="0" i="0" smtClean="0"/>
                            <m:t>17</m:t>
                          </m:r>
                        </m:sup>
                        <m:e>
                          <m:r>
                            <m:rPr>
                              <m:sty m:val="p"/>
                            </m:rPr>
                            <a:rPr lang="en-US" sz="2400" b="0" i="0" smtClean="0"/>
                            <m:t>O</m:t>
                          </m:r>
                        </m:e>
                      </m:sPre>
                      <m:r>
                        <a:rPr lang="en-US" sz="2400" b="0" i="0" smtClean="0"/>
                        <m:t>+ </m:t>
                      </m:r>
                      <m:sPre>
                        <m:sPrePr>
                          <m:ctrlPr>
                            <a:rPr lang="en-US" sz="2400" b="0" smtClean="0"/>
                          </m:ctrlPr>
                        </m:sPrePr>
                        <m:sub>
                          <m:r>
                            <a:rPr lang="en-US" sz="2400" b="0" i="0" smtClean="0"/>
                            <m:t>1</m:t>
                          </m:r>
                        </m:sub>
                        <m:sup>
                          <m:r>
                            <a:rPr lang="en-US" sz="2400" b="0" i="0" smtClean="0"/>
                            <m:t>1</m:t>
                          </m:r>
                        </m:sup>
                        <m:e>
                          <m:r>
                            <m:rPr>
                              <m:sty m:val="p"/>
                            </m:rPr>
                            <a:rPr lang="en-US" sz="2400" b="0" i="0" smtClean="0"/>
                            <m:t>p</m:t>
                          </m:r>
                        </m:e>
                      </m:sPre>
                    </m:oMath>
                  </m:oMathPara>
                </a14:m>
                <a:endParaRPr lang="en-US" sz="2400" dirty="0"/>
              </a:p>
            </p:txBody>
          </p:sp>
        </mc:Choice>
        <mc:Fallback>
          <p:sp>
            <p:nvSpPr>
              <p:cNvPr id="3" name="TextBox 2"/>
              <p:cNvSpPr txBox="1">
                <a:spLocks noRot="1" noChangeAspect="1" noMove="1" noResize="1" noEditPoints="1" noAdjustHandles="1" noChangeArrowheads="1" noChangeShapeType="1" noTextEdit="1"/>
              </p:cNvSpPr>
              <p:nvPr/>
            </p:nvSpPr>
            <p:spPr>
              <a:xfrm>
                <a:off x="1376276" y="684294"/>
                <a:ext cx="3244799" cy="395686"/>
              </a:xfrm>
              <a:prstGeom prst="rect">
                <a:avLst/>
              </a:prstGeom>
              <a:blipFill>
                <a:blip r:embed="rId2"/>
                <a:stretch>
                  <a:fillRect/>
                </a:stretch>
              </a:blipFill>
            </p:spPr>
            <p:txBody>
              <a:bodyPr/>
              <a:lstStyle/>
              <a:p>
                <a:r>
                  <a:rPr lang="en-US">
                    <a:noFill/>
                  </a:rPr>
                  <a:t> </a:t>
                </a:r>
              </a:p>
            </p:txBody>
          </p:sp>
        </mc:Fallback>
      </mc:AlternateContent>
      <p:sp>
        <p:nvSpPr>
          <p:cNvPr id="4" name="TextBox 3"/>
          <p:cNvSpPr txBox="1"/>
          <p:nvPr/>
        </p:nvSpPr>
        <p:spPr>
          <a:xfrm>
            <a:off x="1376276" y="230819"/>
            <a:ext cx="7485254" cy="369332"/>
          </a:xfrm>
          <a:prstGeom prst="rect">
            <a:avLst/>
          </a:prstGeom>
          <a:noFill/>
        </p:spPr>
        <p:txBody>
          <a:bodyPr wrap="none" rtlCol="0">
            <a:spAutoFit/>
          </a:bodyPr>
          <a:lstStyle/>
          <a:p>
            <a:r>
              <a:rPr lang="en-US" dirty="0" smtClean="0"/>
              <a:t>Write the short hand notation for the following reaction studied by Rutherford</a:t>
            </a:r>
            <a:endParaRPr lang="en-US" dirty="0"/>
          </a:p>
        </p:txBody>
      </p:sp>
      <p:cxnSp>
        <p:nvCxnSpPr>
          <p:cNvPr id="6" name="Straight Connector 5"/>
          <p:cNvCxnSpPr/>
          <p:nvPr/>
        </p:nvCxnSpPr>
        <p:spPr>
          <a:xfrm>
            <a:off x="213064" y="1287262"/>
            <a:ext cx="8666222"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618791" y="588278"/>
            <a:ext cx="3366243" cy="646331"/>
          </a:xfrm>
          <a:prstGeom prst="rect">
            <a:avLst/>
          </a:prstGeom>
          <a:solidFill>
            <a:srgbClr val="FFFF00"/>
          </a:solidFill>
        </p:spPr>
        <p:txBody>
          <a:bodyPr wrap="none" rtlCol="0">
            <a:spAutoFit/>
          </a:bodyPr>
          <a:lstStyle/>
          <a:p>
            <a:r>
              <a:rPr lang="el-GR" dirty="0" smtClean="0"/>
              <a:t>α</a:t>
            </a:r>
            <a:r>
              <a:rPr lang="en-US" dirty="0"/>
              <a:t>-</a:t>
            </a:r>
            <a:r>
              <a:rPr lang="en-US" dirty="0" smtClean="0"/>
              <a:t>particles from radium</a:t>
            </a:r>
          </a:p>
          <a:p>
            <a:r>
              <a:rPr lang="en-US" dirty="0" smtClean="0"/>
              <a:t>Also lead to discovery of neutrons</a:t>
            </a:r>
            <a:endParaRPr lang="en-US" dirty="0"/>
          </a:p>
        </p:txBody>
      </p:sp>
    </p:spTree>
    <p:extLst>
      <p:ext uri="{BB962C8B-B14F-4D97-AF65-F5344CB8AC3E}">
        <p14:creationId xmlns:p14="http://schemas.microsoft.com/office/powerpoint/2010/main" val="2562808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0505" b="5909"/>
          <a:stretch/>
        </p:blipFill>
        <p:spPr>
          <a:xfrm>
            <a:off x="3471168" y="22778"/>
            <a:ext cx="5513034" cy="3676932"/>
          </a:xfrm>
          <a:prstGeom prst="rect">
            <a:avLst/>
          </a:prstGeom>
        </p:spPr>
      </p:pic>
      <p:pic>
        <p:nvPicPr>
          <p:cNvPr id="3" name="Picture 2"/>
          <p:cNvPicPr>
            <a:picLocks noChangeAspect="1"/>
          </p:cNvPicPr>
          <p:nvPr/>
        </p:nvPicPr>
        <p:blipFill rotWithShape="1">
          <a:blip r:embed="rId2"/>
          <a:srcRect r="50428" b="6497"/>
          <a:stretch/>
        </p:blipFill>
        <p:spPr>
          <a:xfrm>
            <a:off x="161578" y="3699712"/>
            <a:ext cx="4616388" cy="3054943"/>
          </a:xfrm>
          <a:prstGeom prst="rect">
            <a:avLst/>
          </a:prstGeom>
        </p:spPr>
      </p:pic>
      <p:sp>
        <p:nvSpPr>
          <p:cNvPr id="4" name="Rectangle 3"/>
          <p:cNvSpPr/>
          <p:nvPr/>
        </p:nvSpPr>
        <p:spPr>
          <a:xfrm>
            <a:off x="4777966" y="3826799"/>
            <a:ext cx="4206236" cy="2800767"/>
          </a:xfrm>
          <a:prstGeom prst="rect">
            <a:avLst/>
          </a:prstGeom>
        </p:spPr>
        <p:txBody>
          <a:bodyPr wrap="square">
            <a:spAutoFit/>
          </a:bodyPr>
          <a:lstStyle/>
          <a:p>
            <a:pPr marL="342900" indent="-342900">
              <a:buAutoNum type="alphaLcParenBoth"/>
            </a:pPr>
            <a:r>
              <a:rPr lang="en-US" sz="1600" dirty="0" smtClean="0">
                <a:solidFill>
                  <a:srgbClr val="333333"/>
                </a:solidFill>
              </a:rPr>
              <a:t>An </a:t>
            </a:r>
            <a:r>
              <a:rPr lang="en-US" sz="1600" dirty="0">
                <a:solidFill>
                  <a:srgbClr val="333333"/>
                </a:solidFill>
              </a:rPr>
              <a:t>aerial view of the SLAC, the longest linear particle accelerator in the world; the overall length of the tunnel is 2 miles. </a:t>
            </a:r>
            <a:endParaRPr lang="en-US" sz="1600" dirty="0" smtClean="0">
              <a:solidFill>
                <a:srgbClr val="333333"/>
              </a:solidFill>
            </a:endParaRPr>
          </a:p>
          <a:p>
            <a:pPr marL="342900" indent="-342900">
              <a:buAutoNum type="alphaLcParenBoth"/>
            </a:pPr>
            <a:endParaRPr lang="en-US" sz="1600" dirty="0">
              <a:solidFill>
                <a:srgbClr val="333333"/>
              </a:solidFill>
            </a:endParaRPr>
          </a:p>
          <a:p>
            <a:pPr marL="342900" indent="-342900">
              <a:buAutoNum type="alphaLcParenBoth"/>
            </a:pPr>
            <a:r>
              <a:rPr lang="en-US" sz="1600" dirty="0" smtClean="0">
                <a:solidFill>
                  <a:srgbClr val="333333"/>
                </a:solidFill>
              </a:rPr>
              <a:t>Rapidly </a:t>
            </a:r>
            <a:r>
              <a:rPr lang="en-US" sz="1600" dirty="0">
                <a:solidFill>
                  <a:srgbClr val="333333"/>
                </a:solidFill>
              </a:rPr>
              <a:t>reversing the polarity of the electrodes in the tube causes the charged particles to be alternately attracted as they enter one section of the tube and repelled as they leave that section. As a result, the particles are continuously accelerated along the length of the tube.</a:t>
            </a:r>
            <a:endParaRPr lang="en-US" sz="1600" dirty="0"/>
          </a:p>
        </p:txBody>
      </p:sp>
      <p:sp>
        <p:nvSpPr>
          <p:cNvPr id="5" name="TextBox 4"/>
          <p:cNvSpPr txBox="1"/>
          <p:nvPr/>
        </p:nvSpPr>
        <p:spPr>
          <a:xfrm>
            <a:off x="232599" y="124288"/>
            <a:ext cx="2164371"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dirty="0" smtClean="0"/>
              <a:t>Linear Particle Accelerator</a:t>
            </a:r>
            <a:endParaRPr lang="en-US" sz="2400" dirty="0"/>
          </a:p>
        </p:txBody>
      </p:sp>
      <p:sp>
        <p:nvSpPr>
          <p:cNvPr id="6" name="TextBox 5"/>
          <p:cNvSpPr txBox="1"/>
          <p:nvPr/>
        </p:nvSpPr>
        <p:spPr>
          <a:xfrm>
            <a:off x="161577" y="1074198"/>
            <a:ext cx="3061017" cy="1200329"/>
          </a:xfrm>
          <a:prstGeom prst="rect">
            <a:avLst/>
          </a:prstGeom>
          <a:noFill/>
        </p:spPr>
        <p:txBody>
          <a:bodyPr wrap="square" rtlCol="0">
            <a:spAutoFit/>
          </a:bodyPr>
          <a:lstStyle/>
          <a:p>
            <a:pPr marL="285750" indent="-285750">
              <a:buFont typeface="Courier New" panose="02070309020205020404" pitchFamily="49" charset="0"/>
              <a:buChar char="o"/>
            </a:pPr>
            <a:r>
              <a:rPr lang="en-US" dirty="0" smtClean="0"/>
              <a:t>Need high energy to overcome repulsive forces</a:t>
            </a:r>
          </a:p>
          <a:p>
            <a:pPr marL="285750" indent="-285750">
              <a:buFont typeface="Courier New" panose="02070309020205020404" pitchFamily="49" charset="0"/>
              <a:buChar char="o"/>
            </a:pPr>
            <a:r>
              <a:rPr lang="en-US" dirty="0" smtClean="0"/>
              <a:t>Accelerate particle using alternating magnetic fields</a:t>
            </a:r>
            <a:endParaRPr lang="en-US" dirty="0"/>
          </a:p>
        </p:txBody>
      </p:sp>
    </p:spTree>
    <p:extLst>
      <p:ext uri="{BB962C8B-B14F-4D97-AF65-F5344CB8AC3E}">
        <p14:creationId xmlns:p14="http://schemas.microsoft.com/office/powerpoint/2010/main" val="945707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2900" y="180650"/>
            <a:ext cx="8458200" cy="5591175"/>
          </a:xfrm>
          <a:prstGeom prst="rect">
            <a:avLst/>
          </a:prstGeom>
        </p:spPr>
      </p:pic>
      <p:pic>
        <p:nvPicPr>
          <p:cNvPr id="3" name="Picture 2"/>
          <p:cNvPicPr>
            <a:picLocks noChangeAspect="1"/>
          </p:cNvPicPr>
          <p:nvPr/>
        </p:nvPicPr>
        <p:blipFill>
          <a:blip r:embed="rId3"/>
          <a:stretch>
            <a:fillRect/>
          </a:stretch>
        </p:blipFill>
        <p:spPr>
          <a:xfrm>
            <a:off x="1635268" y="5658000"/>
            <a:ext cx="6228571" cy="1200000"/>
          </a:xfrm>
          <a:prstGeom prst="rect">
            <a:avLst/>
          </a:prstGeom>
        </p:spPr>
      </p:pic>
      <p:sp>
        <p:nvSpPr>
          <p:cNvPr id="4" name="TextBox 3"/>
          <p:cNvSpPr txBox="1"/>
          <p:nvPr/>
        </p:nvSpPr>
        <p:spPr>
          <a:xfrm>
            <a:off x="63923" y="97655"/>
            <a:ext cx="4587976"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dirty="0"/>
              <a:t>S</a:t>
            </a:r>
            <a:r>
              <a:rPr lang="en-US" sz="2400" dirty="0" smtClean="0"/>
              <a:t>ynchrotron Particle Accelerator</a:t>
            </a:r>
            <a:endParaRPr lang="en-US" sz="2400" dirty="0"/>
          </a:p>
        </p:txBody>
      </p:sp>
    </p:spTree>
    <p:extLst>
      <p:ext uri="{BB962C8B-B14F-4D97-AF65-F5344CB8AC3E}">
        <p14:creationId xmlns:p14="http://schemas.microsoft.com/office/powerpoint/2010/main" val="2626601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768315" y="3949134"/>
            <a:ext cx="3268251" cy="2837845"/>
          </a:xfrm>
          <a:prstGeom prst="rect">
            <a:avLst/>
          </a:prstGeom>
        </p:spPr>
      </p:pic>
      <p:sp>
        <p:nvSpPr>
          <p:cNvPr id="3" name="TextBox 2"/>
          <p:cNvSpPr txBox="1"/>
          <p:nvPr/>
        </p:nvSpPr>
        <p:spPr>
          <a:xfrm>
            <a:off x="122117" y="186431"/>
            <a:ext cx="5309659" cy="461665"/>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400" dirty="0" smtClean="0"/>
              <a:t>Creation of Transuranic Elements (E &gt; 92)</a:t>
            </a:r>
            <a:endParaRPr lang="en-US" sz="2400" dirty="0"/>
          </a:p>
        </p:txBody>
      </p:sp>
      <p:sp>
        <p:nvSpPr>
          <p:cNvPr id="4" name="Rectangle 3"/>
          <p:cNvSpPr/>
          <p:nvPr/>
        </p:nvSpPr>
        <p:spPr>
          <a:xfrm>
            <a:off x="122117" y="760339"/>
            <a:ext cx="8562659" cy="646331"/>
          </a:xfrm>
          <a:prstGeom prst="rect">
            <a:avLst/>
          </a:prstGeom>
        </p:spPr>
        <p:txBody>
          <a:bodyPr wrap="square">
            <a:spAutoFit/>
          </a:bodyPr>
          <a:lstStyle/>
          <a:p>
            <a:r>
              <a:rPr lang="en-US" dirty="0">
                <a:solidFill>
                  <a:srgbClr val="333333"/>
                </a:solidFill>
                <a:latin typeface="Georgia" panose="02040502050405020303" pitchFamily="18" charset="0"/>
              </a:rPr>
              <a:t>The first of the </a:t>
            </a:r>
            <a:r>
              <a:rPr lang="en-US" dirty="0" err="1">
                <a:solidFill>
                  <a:srgbClr val="333333"/>
                </a:solidFill>
                <a:latin typeface="Georgia" panose="02040502050405020303" pitchFamily="18" charset="0"/>
              </a:rPr>
              <a:t>transuranium</a:t>
            </a:r>
            <a:r>
              <a:rPr lang="en-US" dirty="0">
                <a:solidFill>
                  <a:srgbClr val="333333"/>
                </a:solidFill>
                <a:latin typeface="Georgia" panose="02040502050405020303" pitchFamily="18" charset="0"/>
              </a:rPr>
              <a:t> elements to be prepared was neptunium (</a:t>
            </a:r>
            <a:r>
              <a:rPr lang="en-US" i="1" dirty="0">
                <a:solidFill>
                  <a:srgbClr val="333333"/>
                </a:solidFill>
                <a:latin typeface="Georgia" panose="02040502050405020303" pitchFamily="18" charset="0"/>
              </a:rPr>
              <a:t>Z</a:t>
            </a:r>
            <a:r>
              <a:rPr lang="en-US" dirty="0">
                <a:solidFill>
                  <a:srgbClr val="333333"/>
                </a:solidFill>
                <a:latin typeface="Georgia" panose="02040502050405020303" pitchFamily="18" charset="0"/>
              </a:rPr>
              <a:t> = 93), which was synthesized in 1940 by bombarding a </a:t>
            </a:r>
            <a:r>
              <a:rPr lang="en-US" baseline="30000" dirty="0">
                <a:solidFill>
                  <a:srgbClr val="333333"/>
                </a:solidFill>
                <a:latin typeface="Georgia" panose="02040502050405020303" pitchFamily="18" charset="0"/>
              </a:rPr>
              <a:t>238</a:t>
            </a:r>
            <a:r>
              <a:rPr lang="en-US" dirty="0">
                <a:solidFill>
                  <a:srgbClr val="333333"/>
                </a:solidFill>
                <a:latin typeface="Georgia" panose="02040502050405020303" pitchFamily="18" charset="0"/>
              </a:rPr>
              <a:t>U target with neutrons.</a:t>
            </a:r>
            <a:endParaRPr lang="en-US" dirty="0"/>
          </a:p>
        </p:txBody>
      </p:sp>
      <p:pic>
        <p:nvPicPr>
          <p:cNvPr id="6" name="Picture 5"/>
          <p:cNvPicPr>
            <a:picLocks noChangeAspect="1"/>
          </p:cNvPicPr>
          <p:nvPr/>
        </p:nvPicPr>
        <p:blipFill>
          <a:blip r:embed="rId3"/>
          <a:stretch>
            <a:fillRect/>
          </a:stretch>
        </p:blipFill>
        <p:spPr>
          <a:xfrm>
            <a:off x="525893" y="1812354"/>
            <a:ext cx="7400000" cy="1009524"/>
          </a:xfrm>
          <a:prstGeom prst="rect">
            <a:avLst/>
          </a:prstGeom>
        </p:spPr>
      </p:pic>
      <p:sp>
        <p:nvSpPr>
          <p:cNvPr id="7" name="TextBox 6"/>
          <p:cNvSpPr txBox="1"/>
          <p:nvPr/>
        </p:nvSpPr>
        <p:spPr>
          <a:xfrm>
            <a:off x="122117" y="1406670"/>
            <a:ext cx="2379819" cy="369332"/>
          </a:xfrm>
          <a:prstGeom prst="rect">
            <a:avLst/>
          </a:prstGeom>
          <a:solidFill>
            <a:srgbClr val="92D050"/>
          </a:solidFill>
        </p:spPr>
        <p:txBody>
          <a:bodyPr wrap="none" rtlCol="0">
            <a:spAutoFit/>
          </a:bodyPr>
          <a:lstStyle/>
          <a:p>
            <a:r>
              <a:rPr lang="en-US" dirty="0" smtClean="0"/>
              <a:t>Neutron Bombardment</a:t>
            </a:r>
            <a:endParaRPr lang="en-US" dirty="0"/>
          </a:p>
        </p:txBody>
      </p:sp>
      <p:pic>
        <p:nvPicPr>
          <p:cNvPr id="8" name="Picture 7"/>
          <p:cNvPicPr>
            <a:picLocks noChangeAspect="1"/>
          </p:cNvPicPr>
          <p:nvPr/>
        </p:nvPicPr>
        <p:blipFill>
          <a:blip r:embed="rId4"/>
          <a:stretch>
            <a:fillRect/>
          </a:stretch>
        </p:blipFill>
        <p:spPr>
          <a:xfrm>
            <a:off x="182888" y="3338361"/>
            <a:ext cx="4638095" cy="971429"/>
          </a:xfrm>
          <a:prstGeom prst="rect">
            <a:avLst/>
          </a:prstGeom>
        </p:spPr>
      </p:pic>
      <p:sp>
        <p:nvSpPr>
          <p:cNvPr id="9" name="TextBox 8"/>
          <p:cNvSpPr txBox="1"/>
          <p:nvPr/>
        </p:nvSpPr>
        <p:spPr>
          <a:xfrm>
            <a:off x="122117" y="2858230"/>
            <a:ext cx="1889813" cy="369332"/>
          </a:xfrm>
          <a:prstGeom prst="rect">
            <a:avLst/>
          </a:prstGeom>
          <a:solidFill>
            <a:srgbClr val="00B0F0"/>
          </a:solidFill>
        </p:spPr>
        <p:txBody>
          <a:bodyPr wrap="none" rtlCol="0">
            <a:spAutoFit/>
          </a:bodyPr>
          <a:lstStyle/>
          <a:p>
            <a:r>
              <a:rPr lang="en-US" dirty="0" smtClean="0"/>
              <a:t>Radioactive Decay</a:t>
            </a:r>
            <a:endParaRPr lang="en-US" dirty="0"/>
          </a:p>
        </p:txBody>
      </p:sp>
      <p:sp>
        <p:nvSpPr>
          <p:cNvPr id="10" name="TextBox 9"/>
          <p:cNvSpPr txBox="1"/>
          <p:nvPr/>
        </p:nvSpPr>
        <p:spPr>
          <a:xfrm>
            <a:off x="6224949" y="3579802"/>
            <a:ext cx="2216056" cy="369332"/>
          </a:xfrm>
          <a:prstGeom prst="rect">
            <a:avLst/>
          </a:prstGeom>
          <a:solidFill>
            <a:srgbClr val="FFFF00"/>
          </a:solidFill>
        </p:spPr>
        <p:txBody>
          <a:bodyPr wrap="none" rtlCol="0">
            <a:spAutoFit/>
          </a:bodyPr>
          <a:lstStyle/>
          <a:p>
            <a:r>
              <a:rPr lang="en-US" dirty="0" smtClean="0"/>
              <a:t>Some other examples</a:t>
            </a:r>
            <a:endParaRPr lang="en-US" dirty="0"/>
          </a:p>
        </p:txBody>
      </p:sp>
    </p:spTree>
    <p:extLst>
      <p:ext uri="{BB962C8B-B14F-4D97-AF65-F5344CB8AC3E}">
        <p14:creationId xmlns:p14="http://schemas.microsoft.com/office/powerpoint/2010/main" val="3639325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3259762"/>
            <a:ext cx="8993081" cy="2843425"/>
            <a:chOff x="150919" y="0"/>
            <a:chExt cx="8993081" cy="2843425"/>
          </a:xfrm>
        </p:grpSpPr>
        <p:pic>
          <p:nvPicPr>
            <p:cNvPr id="13" name="Picture 12"/>
            <p:cNvPicPr>
              <a:picLocks noChangeAspect="1"/>
            </p:cNvPicPr>
            <p:nvPr/>
          </p:nvPicPr>
          <p:blipFill rotWithShape="1">
            <a:blip r:embed="rId2"/>
            <a:srcRect r="55477"/>
            <a:stretch/>
          </p:blipFill>
          <p:spPr>
            <a:xfrm>
              <a:off x="150919" y="0"/>
              <a:ext cx="4422408" cy="2843425"/>
            </a:xfrm>
            <a:prstGeom prst="rect">
              <a:avLst/>
            </a:prstGeom>
          </p:spPr>
        </p:pic>
        <p:pic>
          <p:nvPicPr>
            <p:cNvPr id="14" name="Picture 13"/>
            <p:cNvPicPr>
              <a:picLocks noChangeAspect="1"/>
            </p:cNvPicPr>
            <p:nvPr/>
          </p:nvPicPr>
          <p:blipFill rotWithShape="1">
            <a:blip r:embed="rId2"/>
            <a:srcRect l="55328"/>
            <a:stretch/>
          </p:blipFill>
          <p:spPr>
            <a:xfrm>
              <a:off x="4728872" y="0"/>
              <a:ext cx="4415128" cy="2829317"/>
            </a:xfrm>
            <a:prstGeom prst="rect">
              <a:avLst/>
            </a:prstGeom>
          </p:spPr>
        </p:pic>
        <p:sp>
          <p:nvSpPr>
            <p:cNvPr id="15" name="Right Arrow 14"/>
            <p:cNvSpPr/>
            <p:nvPr/>
          </p:nvSpPr>
          <p:spPr>
            <a:xfrm>
              <a:off x="4349259" y="977828"/>
              <a:ext cx="603682" cy="8877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3702356" y="6027003"/>
            <a:ext cx="5541453" cy="830997"/>
          </a:xfrm>
          <a:prstGeom prst="rect">
            <a:avLst/>
          </a:prstGeom>
        </p:spPr>
        <p:txBody>
          <a:bodyPr wrap="none">
            <a:spAutoFit/>
          </a:bodyPr>
          <a:lstStyle/>
          <a:p>
            <a:r>
              <a:rPr lang="en-US" sz="1200" dirty="0">
                <a:hlinkClick r:id="rId3"/>
              </a:rPr>
              <a:t>https://</a:t>
            </a:r>
            <a:r>
              <a:rPr lang="en-US" sz="1200" dirty="0" smtClean="0">
                <a:hlinkClick r:id="rId3"/>
              </a:rPr>
              <a:t>en.wikipedia.org/wiki/Americium-241</a:t>
            </a:r>
            <a:endParaRPr lang="en-US" sz="1200" dirty="0" smtClean="0"/>
          </a:p>
          <a:p>
            <a:r>
              <a:rPr lang="en-US" sz="1200" dirty="0">
                <a:hlinkClick r:id="rId4"/>
              </a:rPr>
              <a:t>https://</a:t>
            </a:r>
            <a:r>
              <a:rPr lang="en-US" sz="1200" dirty="0" smtClean="0">
                <a:hlinkClick r:id="rId4"/>
              </a:rPr>
              <a:t>www.livescience.com/39874-facts-about-americium.html</a:t>
            </a:r>
            <a:endParaRPr lang="en-US" sz="1200" dirty="0" smtClean="0"/>
          </a:p>
          <a:p>
            <a:r>
              <a:rPr lang="en-US" sz="1200" dirty="0">
                <a:hlinkClick r:id="rId5"/>
              </a:rPr>
              <a:t>https://</a:t>
            </a:r>
            <a:r>
              <a:rPr lang="en-US" sz="1200" dirty="0" smtClean="0">
                <a:hlinkClick r:id="rId5"/>
              </a:rPr>
              <a:t>www.nrc.gov/reading-rm/doc-collections/fact-sheets/smoke-detectors.html</a:t>
            </a:r>
            <a:endParaRPr lang="en-US" sz="1200" dirty="0" smtClean="0"/>
          </a:p>
          <a:p>
            <a:r>
              <a:rPr lang="en-US" sz="1200" dirty="0">
                <a:hlinkClick r:id="rId6"/>
              </a:rPr>
              <a:t>https://</a:t>
            </a:r>
            <a:r>
              <a:rPr lang="en-US" sz="1200" dirty="0" smtClean="0">
                <a:hlinkClick r:id="rId6"/>
              </a:rPr>
              <a:t>home.howstuffworks.com/home-improvement/household-safety/smoke.htm</a:t>
            </a:r>
            <a:r>
              <a:rPr lang="en-US" sz="1200" dirty="0" smtClean="0"/>
              <a:t>  </a:t>
            </a:r>
          </a:p>
        </p:txBody>
      </p:sp>
      <p:pic>
        <p:nvPicPr>
          <p:cNvPr id="9" name="Picture 8"/>
          <p:cNvPicPr>
            <a:picLocks noChangeAspect="1"/>
          </p:cNvPicPr>
          <p:nvPr/>
        </p:nvPicPr>
        <p:blipFill>
          <a:blip r:embed="rId7"/>
          <a:stretch>
            <a:fillRect/>
          </a:stretch>
        </p:blipFill>
        <p:spPr>
          <a:xfrm>
            <a:off x="4748272" y="173107"/>
            <a:ext cx="4235346" cy="2383661"/>
          </a:xfrm>
          <a:prstGeom prst="rect">
            <a:avLst/>
          </a:prstGeom>
        </p:spPr>
      </p:pic>
      <p:pic>
        <p:nvPicPr>
          <p:cNvPr id="10" name="Picture 9"/>
          <p:cNvPicPr>
            <a:picLocks noChangeAspect="1"/>
          </p:cNvPicPr>
          <p:nvPr/>
        </p:nvPicPr>
        <p:blipFill rotWithShape="1">
          <a:blip r:embed="rId8"/>
          <a:srcRect l="4652" r="3567"/>
          <a:stretch/>
        </p:blipFill>
        <p:spPr>
          <a:xfrm>
            <a:off x="169687" y="1556479"/>
            <a:ext cx="4554245" cy="811099"/>
          </a:xfrm>
          <a:prstGeom prst="rect">
            <a:avLst/>
          </a:prstGeom>
        </p:spPr>
      </p:pic>
      <p:pic>
        <p:nvPicPr>
          <p:cNvPr id="11" name="Picture 10"/>
          <p:cNvPicPr>
            <a:picLocks noChangeAspect="1"/>
          </p:cNvPicPr>
          <p:nvPr/>
        </p:nvPicPr>
        <p:blipFill>
          <a:blip r:embed="rId9"/>
          <a:stretch>
            <a:fillRect/>
          </a:stretch>
        </p:blipFill>
        <p:spPr>
          <a:xfrm>
            <a:off x="438012" y="2344812"/>
            <a:ext cx="3477147" cy="772699"/>
          </a:xfrm>
          <a:prstGeom prst="rect">
            <a:avLst/>
          </a:prstGeom>
        </p:spPr>
      </p:pic>
      <p:pic>
        <p:nvPicPr>
          <p:cNvPr id="16" name="Picture 15"/>
          <p:cNvPicPr>
            <a:picLocks noChangeAspect="1"/>
          </p:cNvPicPr>
          <p:nvPr/>
        </p:nvPicPr>
        <p:blipFill rotWithShape="1">
          <a:blip r:embed="rId10"/>
          <a:srcRect l="18104" t="11372" r="17689" b="21935"/>
          <a:stretch/>
        </p:blipFill>
        <p:spPr>
          <a:xfrm>
            <a:off x="169687" y="172523"/>
            <a:ext cx="1046021" cy="1086512"/>
          </a:xfrm>
          <a:prstGeom prst="rect">
            <a:avLst/>
          </a:prstGeom>
        </p:spPr>
      </p:pic>
      <p:sp>
        <p:nvSpPr>
          <p:cNvPr id="17" name="TextBox 16"/>
          <p:cNvSpPr txBox="1"/>
          <p:nvPr/>
        </p:nvSpPr>
        <p:spPr>
          <a:xfrm>
            <a:off x="1621711" y="484946"/>
            <a:ext cx="2293448" cy="461665"/>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400" dirty="0" smtClean="0"/>
              <a:t>Smoke Detectors</a:t>
            </a:r>
            <a:endParaRPr lang="en-US" sz="2400" dirty="0"/>
          </a:p>
        </p:txBody>
      </p:sp>
    </p:spTree>
    <p:extLst>
      <p:ext uri="{BB962C8B-B14F-4D97-AF65-F5344CB8AC3E}">
        <p14:creationId xmlns:p14="http://schemas.microsoft.com/office/powerpoint/2010/main" val="1752611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l="17756" t="6287" r="14986" b="6101"/>
          <a:stretch/>
        </p:blipFill>
        <p:spPr>
          <a:xfrm>
            <a:off x="228422" y="124288"/>
            <a:ext cx="2188779" cy="1926454"/>
          </a:xfrm>
          <a:prstGeom prst="rect">
            <a:avLst/>
          </a:prstGeom>
        </p:spPr>
      </p:pic>
      <p:pic>
        <p:nvPicPr>
          <p:cNvPr id="10" name="Picture 9"/>
          <p:cNvPicPr>
            <a:picLocks noChangeAspect="1"/>
          </p:cNvPicPr>
          <p:nvPr/>
        </p:nvPicPr>
        <p:blipFill>
          <a:blip r:embed="rId3"/>
          <a:stretch>
            <a:fillRect/>
          </a:stretch>
        </p:blipFill>
        <p:spPr>
          <a:xfrm>
            <a:off x="4582210" y="2984662"/>
            <a:ext cx="4561790" cy="3533313"/>
          </a:xfrm>
          <a:prstGeom prst="rect">
            <a:avLst/>
          </a:prstGeom>
        </p:spPr>
      </p:pic>
      <p:pic>
        <p:nvPicPr>
          <p:cNvPr id="11" name="Picture 10"/>
          <p:cNvPicPr>
            <a:picLocks noChangeAspect="1"/>
          </p:cNvPicPr>
          <p:nvPr/>
        </p:nvPicPr>
        <p:blipFill>
          <a:blip r:embed="rId4"/>
          <a:stretch>
            <a:fillRect/>
          </a:stretch>
        </p:blipFill>
        <p:spPr>
          <a:xfrm>
            <a:off x="254306" y="3099083"/>
            <a:ext cx="2941656" cy="3418892"/>
          </a:xfrm>
          <a:prstGeom prst="rect">
            <a:avLst/>
          </a:prstGeom>
        </p:spPr>
      </p:pic>
      <p:sp>
        <p:nvSpPr>
          <p:cNvPr id="12" name="Rectangle 11"/>
          <p:cNvSpPr/>
          <p:nvPr/>
        </p:nvSpPr>
        <p:spPr>
          <a:xfrm>
            <a:off x="6274394" y="2755781"/>
            <a:ext cx="2711768" cy="276999"/>
          </a:xfrm>
          <a:prstGeom prst="rect">
            <a:avLst/>
          </a:prstGeom>
        </p:spPr>
        <p:txBody>
          <a:bodyPr wrap="none">
            <a:spAutoFit/>
          </a:bodyPr>
          <a:lstStyle/>
          <a:p>
            <a:r>
              <a:rPr lang="en-US" sz="1200" dirty="0">
                <a:hlinkClick r:id="rId5"/>
              </a:rPr>
              <a:t>https://</a:t>
            </a:r>
            <a:r>
              <a:rPr lang="en-US" sz="1200" dirty="0" smtClean="0">
                <a:hlinkClick r:id="rId5"/>
              </a:rPr>
              <a:t>en.wikipedia.org/wiki/Cobalt-60</a:t>
            </a:r>
            <a:r>
              <a:rPr lang="en-US" sz="1200" dirty="0" smtClean="0"/>
              <a:t> </a:t>
            </a:r>
            <a:endParaRPr lang="en-US" sz="1200" dirty="0"/>
          </a:p>
        </p:txBody>
      </p:sp>
      <p:sp>
        <p:nvSpPr>
          <p:cNvPr id="13" name="TextBox 12"/>
          <p:cNvSpPr txBox="1"/>
          <p:nvPr/>
        </p:nvSpPr>
        <p:spPr>
          <a:xfrm>
            <a:off x="2417201" y="433508"/>
            <a:ext cx="2683107" cy="923330"/>
          </a:xfrm>
          <a:prstGeom prst="rect">
            <a:avLst/>
          </a:prstGeom>
          <a:noFill/>
        </p:spPr>
        <p:txBody>
          <a:bodyPr wrap="none" rtlCol="0">
            <a:spAutoFit/>
          </a:bodyPr>
          <a:lstStyle/>
          <a:p>
            <a:pPr marL="285750" indent="-285750">
              <a:buFont typeface="Courier New" panose="02070309020205020404" pitchFamily="49" charset="0"/>
              <a:buChar char="o"/>
            </a:pPr>
            <a:r>
              <a:rPr lang="en-US" dirty="0" smtClean="0"/>
              <a:t>Used to generate </a:t>
            </a:r>
            <a:r>
              <a:rPr lang="el-GR" dirty="0" smtClean="0"/>
              <a:t>γ</a:t>
            </a:r>
            <a:r>
              <a:rPr lang="en-US" dirty="0" smtClean="0"/>
              <a:t>-rays</a:t>
            </a:r>
          </a:p>
          <a:p>
            <a:pPr marL="285750" indent="-285750">
              <a:buFont typeface="Courier New" panose="02070309020205020404" pitchFamily="49" charset="0"/>
              <a:buChar char="o"/>
            </a:pPr>
            <a:r>
              <a:rPr lang="en-US" dirty="0" smtClean="0"/>
              <a:t>Cancer treatments</a:t>
            </a:r>
          </a:p>
          <a:p>
            <a:pPr marL="285750" indent="-285750">
              <a:buFont typeface="Courier New" panose="02070309020205020404" pitchFamily="49" charset="0"/>
              <a:buChar char="o"/>
            </a:pPr>
            <a:r>
              <a:rPr lang="en-US" dirty="0" smtClean="0"/>
              <a:t>Short ½ life = 5.27 years</a:t>
            </a:r>
            <a:endParaRPr lang="en-US" dirty="0"/>
          </a:p>
        </p:txBody>
      </p:sp>
      <p:pic>
        <p:nvPicPr>
          <p:cNvPr id="14" name="Picture 13"/>
          <p:cNvPicPr>
            <a:picLocks noChangeAspect="1"/>
          </p:cNvPicPr>
          <p:nvPr/>
        </p:nvPicPr>
        <p:blipFill>
          <a:blip r:embed="rId6"/>
          <a:stretch>
            <a:fillRect/>
          </a:stretch>
        </p:blipFill>
        <p:spPr>
          <a:xfrm>
            <a:off x="5373072" y="124288"/>
            <a:ext cx="3702301" cy="2679610"/>
          </a:xfrm>
          <a:prstGeom prst="rect">
            <a:avLst/>
          </a:prstGeom>
        </p:spPr>
      </p:pic>
    </p:spTree>
    <p:extLst>
      <p:ext uri="{BB962C8B-B14F-4D97-AF65-F5344CB8AC3E}">
        <p14:creationId xmlns:p14="http://schemas.microsoft.com/office/powerpoint/2010/main" val="4058706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04185" y="739350"/>
            <a:ext cx="8797772" cy="5625498"/>
          </a:xfrm>
          <a:prstGeom prst="rect">
            <a:avLst/>
          </a:prstGeom>
        </p:spPr>
      </p:pic>
      <p:sp>
        <p:nvSpPr>
          <p:cNvPr id="2" name="TextBox 1"/>
          <p:cNvSpPr txBox="1"/>
          <p:nvPr/>
        </p:nvSpPr>
        <p:spPr>
          <a:xfrm>
            <a:off x="115410" y="186430"/>
            <a:ext cx="3496470" cy="461665"/>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2400" dirty="0" smtClean="0"/>
              <a:t>Nuclear Fission and Fusion</a:t>
            </a:r>
            <a:endParaRPr lang="en-US" sz="2400" dirty="0"/>
          </a:p>
        </p:txBody>
      </p:sp>
      <p:sp>
        <p:nvSpPr>
          <p:cNvPr id="3" name="TextBox 2"/>
          <p:cNvSpPr txBox="1"/>
          <p:nvPr/>
        </p:nvSpPr>
        <p:spPr>
          <a:xfrm>
            <a:off x="7712630" y="1935332"/>
            <a:ext cx="1289327" cy="369332"/>
          </a:xfrm>
          <a:prstGeom prst="rect">
            <a:avLst/>
          </a:prstGeom>
          <a:solidFill>
            <a:srgbClr val="FFFF00"/>
          </a:solidFill>
        </p:spPr>
        <p:txBody>
          <a:bodyPr wrap="none" rtlCol="0">
            <a:spAutoFit/>
          </a:bodyPr>
          <a:lstStyle/>
          <a:p>
            <a:r>
              <a:rPr lang="en-US" dirty="0" smtClean="0"/>
              <a:t>Lecture 20e</a:t>
            </a:r>
            <a:endParaRPr lang="en-US" dirty="0"/>
          </a:p>
        </p:txBody>
      </p:sp>
      <p:sp>
        <p:nvSpPr>
          <p:cNvPr id="4" name="TextBox 3"/>
          <p:cNvSpPr txBox="1"/>
          <p:nvPr/>
        </p:nvSpPr>
        <p:spPr>
          <a:xfrm>
            <a:off x="1650661" y="4094085"/>
            <a:ext cx="1289327" cy="369332"/>
          </a:xfrm>
          <a:prstGeom prst="rect">
            <a:avLst/>
          </a:prstGeom>
          <a:solidFill>
            <a:srgbClr val="FFFF00"/>
          </a:solidFill>
        </p:spPr>
        <p:txBody>
          <a:bodyPr wrap="none" rtlCol="0">
            <a:spAutoFit/>
          </a:bodyPr>
          <a:lstStyle/>
          <a:p>
            <a:r>
              <a:rPr lang="en-US" dirty="0" smtClean="0"/>
              <a:t>Lecture 20e</a:t>
            </a:r>
            <a:endParaRPr lang="en-US" dirty="0"/>
          </a:p>
        </p:txBody>
      </p:sp>
    </p:spTree>
    <p:extLst>
      <p:ext uri="{BB962C8B-B14F-4D97-AF65-F5344CB8AC3E}">
        <p14:creationId xmlns:p14="http://schemas.microsoft.com/office/powerpoint/2010/main" val="179052230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1075</TotalTime>
  <Words>935</Words>
  <Application>Microsoft Office PowerPoint</Application>
  <PresentationFormat>On-screen Show (4:3)</PresentationFormat>
  <Paragraphs>149</Paragraphs>
  <Slides>25</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vt:lpstr>
      <vt:lpstr>Calibri</vt:lpstr>
      <vt:lpstr>Calibri Light</vt:lpstr>
      <vt:lpstr>Cambria Math</vt:lpstr>
      <vt:lpstr>Courier New</vt:lpstr>
      <vt:lpstr>Georgia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McLaughlin, Jay</dc:creator>
  <cp:lastModifiedBy>McLaughlin, Jay</cp:lastModifiedBy>
  <cp:revision>133</cp:revision>
  <cp:lastPrinted>2020-11-29T22:57:26Z</cp:lastPrinted>
  <dcterms:created xsi:type="dcterms:W3CDTF">2020-03-25T15:59:49Z</dcterms:created>
  <dcterms:modified xsi:type="dcterms:W3CDTF">2021-04-26T22:08:09Z</dcterms:modified>
</cp:coreProperties>
</file>