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worldencyclopedia.org/entry/Radioactive_deca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Radioactive Decay Chain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Half-Life and Rate Constant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Using ½-life to calculate age of objects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20 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5899447"/>
            <a:ext cx="429477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20.3</a:t>
            </a:r>
          </a:p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www.newworldencyclopedia.org/entry/Radioactive_decay</a:t>
            </a:r>
            <a:r>
              <a:rPr lang="en-US" sz="1200" dirty="0" smtClean="0"/>
              <a:t> 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74687" y="206597"/>
            <a:ext cx="59084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20 </a:t>
            </a:r>
            <a:r>
              <a:rPr lang="en-US" sz="3200" dirty="0" smtClean="0"/>
              <a:t>d </a:t>
            </a:r>
            <a:r>
              <a:rPr lang="en-US" sz="3200" dirty="0" smtClean="0"/>
              <a:t>– </a:t>
            </a:r>
            <a:r>
              <a:rPr lang="en-US" sz="3200" dirty="0" smtClean="0"/>
              <a:t>Age of the Universe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86" y="195309"/>
            <a:ext cx="197073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Carbon Dating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3" y="750903"/>
            <a:ext cx="5323273" cy="5977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4077" y="6415375"/>
            <a:ext cx="17135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= 5730 years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03708" y="934828"/>
            <a:ext cx="212910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Make radioactive </a:t>
            </a:r>
            <a:r>
              <a:rPr lang="en-US" baseline="30000" dirty="0" smtClean="0"/>
              <a:t>14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901933" y="1504764"/>
            <a:ext cx="532660" cy="48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1723" y="2134170"/>
            <a:ext cx="210660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Incorporate into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6901935" y="2672179"/>
            <a:ext cx="532660" cy="48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84354" y="3274043"/>
            <a:ext cx="25678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Photosynthesis/Consume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901935" y="3912327"/>
            <a:ext cx="532660" cy="48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93331" y="4678325"/>
            <a:ext cx="114986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Die/Decay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94059" y="5613258"/>
            <a:ext cx="13735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Ratio </a:t>
            </a:r>
            <a:r>
              <a:rPr lang="en-US" baseline="30000" dirty="0" smtClean="0"/>
              <a:t>14</a:t>
            </a:r>
            <a:r>
              <a:rPr lang="en-US" dirty="0" smtClean="0"/>
              <a:t>C/</a:t>
            </a:r>
            <a:r>
              <a:rPr lang="en-US" baseline="30000" dirty="0" smtClean="0"/>
              <a:t>12</a:t>
            </a:r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3205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20" y="177553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840" y="736846"/>
            <a:ext cx="430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 the age of a volcanic eruption!  </a:t>
            </a:r>
          </a:p>
          <a:p>
            <a:r>
              <a:rPr lang="en-US" dirty="0" smtClean="0"/>
              <a:t>Charcoal formed in the eruption = 7 dis/min</a:t>
            </a:r>
          </a:p>
          <a:p>
            <a:r>
              <a:rPr lang="en-US" dirty="0" smtClean="0"/>
              <a:t>Charcoal in a living tree = 15.3 dis/min</a:t>
            </a:r>
          </a:p>
          <a:p>
            <a:r>
              <a:rPr lang="en-US" dirty="0" smtClean="0"/>
              <a:t>How long ago did the volcano erupt?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82" y="177553"/>
            <a:ext cx="1759622" cy="175962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30820" y="2050742"/>
            <a:ext cx="86646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03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20" y="177553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820" y="612560"/>
            <a:ext cx="786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rock contains 0.257 mg of </a:t>
            </a:r>
            <a:r>
              <a:rPr lang="en-US" baseline="30000" dirty="0" smtClean="0"/>
              <a:t>206</a:t>
            </a:r>
            <a:r>
              <a:rPr lang="en-US" dirty="0" smtClean="0"/>
              <a:t>Pb for every 1.000 mg of </a:t>
            </a:r>
            <a:r>
              <a:rPr lang="en-US" baseline="30000" dirty="0" smtClean="0"/>
              <a:t>238</a:t>
            </a:r>
            <a:r>
              <a:rPr lang="en-US" dirty="0" smtClean="0"/>
              <a:t>U.  How old is the rock?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4054" y="195308"/>
            <a:ext cx="209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= 4.5 x 10</a:t>
            </a:r>
            <a:r>
              <a:rPr lang="en-US" baseline="30000" dirty="0" smtClean="0"/>
              <a:t>9</a:t>
            </a:r>
            <a:r>
              <a:rPr lang="en-US" dirty="0" smtClean="0"/>
              <a:t> years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5410" y="1154097"/>
            <a:ext cx="8824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7499" y="177553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238</a:t>
            </a:r>
            <a:r>
              <a:rPr lang="en-US" sz="2400" dirty="0" smtClean="0"/>
              <a:t>U → </a:t>
            </a:r>
            <a:r>
              <a:rPr lang="en-US" sz="2400" baseline="30000" dirty="0" smtClean="0"/>
              <a:t>206</a:t>
            </a:r>
            <a:r>
              <a:rPr lang="en-US" sz="2400" dirty="0" smtClean="0"/>
              <a:t>Pb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56811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53" y="94097"/>
            <a:ext cx="327038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Radioactive Decay Series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68035" y="127817"/>
            <a:ext cx="8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“chain”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820" y="589482"/>
            <a:ext cx="8646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Series of radioactive decays an isotope undergoes to achieve stability (ultimately decaying to a stable isotope of lead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4 Series – Uranium, Actinide, Thorium, Neptunium (all gone!)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Parent = long ½ life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Daughter = shorter ½ lives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3887"/>
          <a:stretch/>
        </p:blipFill>
        <p:spPr>
          <a:xfrm>
            <a:off x="0" y="2750723"/>
            <a:ext cx="8993080" cy="37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65" r="58538" b="4527"/>
          <a:stretch/>
        </p:blipFill>
        <p:spPr>
          <a:xfrm>
            <a:off x="177553" y="212708"/>
            <a:ext cx="7341834" cy="65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5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652" t="3831" r="3887" b="8405"/>
          <a:stretch/>
        </p:blipFill>
        <p:spPr>
          <a:xfrm>
            <a:off x="204184" y="461637"/>
            <a:ext cx="8841875" cy="56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4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0" y="205737"/>
            <a:ext cx="4279036" cy="64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8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31" y="221941"/>
            <a:ext cx="33588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Radioactive Decay - Math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53056" y="129607"/>
            <a:ext cx="179119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of 17.4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Kinetics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438" y="1419411"/>
            <a:ext cx="103284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Rate Law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438" y="2161565"/>
            <a:ext cx="144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Rate = k 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7007" y="2896605"/>
            <a:ext cx="343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= radioactive decay constant (s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 smtClean="0"/>
              <a:t>N = # of atoms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6935" y="989508"/>
            <a:ext cx="205761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Integrated Rate Law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62113" y="1287285"/>
                <a:ext cx="2184701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smtClean="0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/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smtClean="0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smtClean="0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smtClean="0"/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/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/>
                                        <m:t>t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smtClean="0"/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/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en-US" sz="2400" b="0" i="0" smtClean="0"/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0" smtClean="0"/>
                        <m:t>=−</m:t>
                      </m:r>
                      <m:r>
                        <m:rPr>
                          <m:sty m:val="p"/>
                        </m:rPr>
                        <a:rPr lang="en-US" sz="2400" b="0" i="0" smtClean="0"/>
                        <m:t>kt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13" y="1287285"/>
                <a:ext cx="2184701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62113" y="2352563"/>
            <a:ext cx="3414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0 </a:t>
            </a:r>
            <a:r>
              <a:rPr lang="en-US" dirty="0" smtClean="0"/>
              <a:t>= # atoms time = 0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 = # atoms time = t</a:t>
            </a:r>
          </a:p>
          <a:p>
            <a:r>
              <a:rPr lang="en-US" dirty="0" smtClean="0"/>
              <a:t>k = radioactive decay constant (s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/>
              <a:t>t</a:t>
            </a:r>
            <a:r>
              <a:rPr lang="en-US" dirty="0" smtClean="0"/>
              <a:t> = time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817" y="4265440"/>
            <a:ext cx="14340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Half Life (t</a:t>
            </a:r>
            <a:r>
              <a:rPr lang="en-US" baseline="-25000" dirty="0" smtClean="0"/>
              <a:t>1/2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63438" y="4938342"/>
                <a:ext cx="177080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smtClean="0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/>
                            <m:t>t</m:t>
                          </m:r>
                        </m:e>
                        <m:sub>
                          <m:r>
                            <a:rPr lang="en-US" sz="2400" b="0" i="0" smtClean="0"/>
                            <m:t>1/2</m:t>
                          </m:r>
                        </m:sub>
                      </m:sSub>
                      <m:r>
                        <a:rPr lang="en-US" sz="2400" b="0" i="0" smtClean="0"/>
                        <m:t>= </m:t>
                      </m:r>
                      <m:f>
                        <m:fPr>
                          <m:ctrlPr>
                            <a:rPr lang="en-US" sz="2400" b="0" smtClean="0"/>
                          </m:ctrlPr>
                        </m:fPr>
                        <m:num>
                          <m:r>
                            <a:rPr lang="en-US" sz="2400" b="0" i="0" smtClean="0"/>
                            <m:t>0.693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/>
                            <m:t>k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38" y="4938342"/>
                <a:ext cx="1770806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454463" y="3372828"/>
            <a:ext cx="239450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 = big 	→ fast decay</a:t>
            </a:r>
          </a:p>
          <a:p>
            <a:r>
              <a:rPr lang="en-US" dirty="0"/>
              <a:t> </a:t>
            </a:r>
            <a:r>
              <a:rPr lang="en-US" dirty="0" smtClean="0"/>
              <a:t>  = small	→ slow decay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431" y="5776319"/>
            <a:ext cx="285616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  = small 	→ fast decay</a:t>
            </a:r>
          </a:p>
          <a:p>
            <a:r>
              <a:rPr lang="en-US" dirty="0"/>
              <a:t> </a:t>
            </a:r>
            <a:r>
              <a:rPr lang="en-US" dirty="0" smtClean="0"/>
              <a:t>  	= big		→ slow decay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39451" y="4265440"/>
            <a:ext cx="673582" cy="369332"/>
          </a:xfrm>
          <a:prstGeom prst="rect">
            <a:avLst/>
          </a:prstGeom>
          <a:solidFill>
            <a:srgbClr val="EB05D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45367" y="4983482"/>
            <a:ext cx="406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Becquerel (</a:t>
            </a:r>
            <a:r>
              <a:rPr lang="en-US" dirty="0" err="1" smtClean="0"/>
              <a:t>Bq</a:t>
            </a:r>
            <a:r>
              <a:rPr lang="en-US" dirty="0" smtClean="0"/>
              <a:t>) = 1 disintegration/sec</a:t>
            </a:r>
          </a:p>
          <a:p>
            <a:r>
              <a:rPr lang="en-US" dirty="0" smtClean="0"/>
              <a:t>1 Ci (Curie) = 3.7 x 10</a:t>
            </a:r>
            <a:r>
              <a:rPr lang="en-US" baseline="30000" dirty="0" smtClean="0"/>
              <a:t>10</a:t>
            </a:r>
            <a:r>
              <a:rPr lang="en-US" dirty="0" smtClean="0"/>
              <a:t> disintegration/sec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146" t="15276" r="6407" b="5113"/>
          <a:stretch/>
        </p:blipFill>
        <p:spPr>
          <a:xfrm>
            <a:off x="1940256" y="799967"/>
            <a:ext cx="2865093" cy="193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0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52" y="292963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3592" y="292963"/>
            <a:ext cx="469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1.000 g of </a:t>
            </a:r>
            <a:r>
              <a:rPr lang="en-US" baseline="30000" dirty="0" smtClean="0"/>
              <a:t>90</a:t>
            </a:r>
            <a:r>
              <a:rPr lang="en-US" dirty="0" smtClean="0"/>
              <a:t>Sr decays to 0.953 g after 2.00 years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5207" y="792786"/>
            <a:ext cx="418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Calculate the ½ life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How much will remain after 5 years?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initial activity in </a:t>
            </a:r>
            <a:r>
              <a:rPr lang="en-US" dirty="0" err="1" smtClean="0"/>
              <a:t>Bq</a:t>
            </a:r>
            <a:r>
              <a:rPr lang="en-US" dirty="0" smtClean="0"/>
              <a:t> and Ci?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7452" y="1846608"/>
            <a:ext cx="8655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35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7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86" y="186431"/>
            <a:ext cx="251594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Radioactive Dating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1925298"/>
            <a:ext cx="5774423" cy="4617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186" y="816745"/>
            <a:ext cx="7022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 decay rate of radioactive isotopes to determine age of substances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Ratio of Parent to Daughter atoms.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4886" y="169857"/>
            <a:ext cx="23091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More 1</a:t>
            </a:r>
            <a:r>
              <a:rPr lang="en-US" baseline="30000" dirty="0" smtClean="0"/>
              <a:t>st</a:t>
            </a:r>
            <a:r>
              <a:rPr lang="en-US" dirty="0" smtClean="0"/>
              <a:t> order kinetics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4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</TotalTime>
  <Words>373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117</cp:revision>
  <cp:lastPrinted>2020-11-29T22:57:26Z</cp:lastPrinted>
  <dcterms:created xsi:type="dcterms:W3CDTF">2020-03-25T15:59:49Z</dcterms:created>
  <dcterms:modified xsi:type="dcterms:W3CDTF">2021-04-26T18:26:33Z</dcterms:modified>
</cp:coreProperties>
</file>