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4" r:id="rId14"/>
    <p:sldId id="275" r:id="rId15"/>
    <p:sldId id="276" r:id="rId16"/>
    <p:sldId id="273" r:id="rId17"/>
    <p:sldId id="277" r:id="rId18"/>
    <p:sldId id="280" r:id="rId19"/>
    <p:sldId id="278" r:id="rId20"/>
    <p:sldId id="279" r:id="rId21"/>
    <p:sldId id="260" r:id="rId2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hyperphysics.phy-astr.gsu.edu/hbase/NucEne/nucbin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ether.lbl.gov/elements/stellar/strong/strong.htm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aps.org/articles/v5/11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Nuclear Stability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Nonradioactive/stable indefinitely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Radioactive/stable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Radioactive/unstable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What holds nucleus together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Strong nuclear force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General rules/magic numbers/even/odd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Belt of Stability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Decay patterns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Energy changes in chemical and nuclear reactions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Nuclear Binding Energy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20b and 20c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/>
              <a:t>2</a:t>
            </a:r>
            <a:r>
              <a:rPr lang="en-US" dirty="0" smtClean="0"/>
              <a:t>0.1-20.2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82698" y="206597"/>
            <a:ext cx="5692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smtClean="0"/>
              <a:t>Lecture </a:t>
            </a:r>
            <a:r>
              <a:rPr lang="en-US" sz="3200" smtClean="0"/>
              <a:t>20 b/c </a:t>
            </a:r>
            <a:r>
              <a:rPr lang="en-US" sz="3200" dirty="0" smtClean="0"/>
              <a:t>– </a:t>
            </a:r>
            <a:r>
              <a:rPr lang="en-US" sz="3200" dirty="0" smtClean="0"/>
              <a:t>Nuclear Stability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33" r="9378"/>
          <a:stretch/>
        </p:blipFill>
        <p:spPr>
          <a:xfrm>
            <a:off x="939450" y="850321"/>
            <a:ext cx="7183618" cy="5713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330" y="142043"/>
            <a:ext cx="480048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Example of Radioactive Decay Chain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35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17" y="310719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881" y="1251752"/>
            <a:ext cx="355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 C-14 is above the belt of stability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0124" y="335587"/>
            <a:ext cx="470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a decay reaction for each of the following: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138" y="3092674"/>
            <a:ext cx="361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 K-38 is below the belt of stability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69436" y="3092674"/>
            <a:ext cx="363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 Ar-37 is below the belt of stability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83" y="5033639"/>
            <a:ext cx="380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 Pu-239 is below the belt of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4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963" y="230820"/>
            <a:ext cx="313072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Nuclear Stability - Math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937" y="872726"/>
            <a:ext cx="7179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Binding Energy = energy gained when individual </a:t>
            </a:r>
            <a:r>
              <a:rPr lang="en-US" dirty="0" err="1" smtClean="0"/>
              <a:t>p/n</a:t>
            </a:r>
            <a:r>
              <a:rPr lang="en-US" dirty="0" smtClean="0"/>
              <a:t> form a nuclei.</a:t>
            </a:r>
          </a:p>
          <a:p>
            <a:r>
              <a:rPr lang="en-US" dirty="0" smtClean="0"/>
              <a:t>Mass Defect = Small difference in mass of </a:t>
            </a:r>
            <a:r>
              <a:rPr lang="en-US" dirty="0" err="1" smtClean="0"/>
              <a:t>p/n</a:t>
            </a:r>
            <a:r>
              <a:rPr lang="en-US" dirty="0" smtClean="0"/>
              <a:t> and nuclei</a:t>
            </a:r>
          </a:p>
          <a:p>
            <a:r>
              <a:rPr lang="en-US" dirty="0" smtClean="0"/>
              <a:t>Related by Einstein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9329" y="1984655"/>
            <a:ext cx="1263487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 = mc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06120" y="2801169"/>
            <a:ext cx="177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(kJ/</a:t>
            </a:r>
            <a:r>
              <a:rPr lang="en-US" dirty="0" err="1" smtClean="0"/>
              <a:t>mol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“Binding Energy”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2511" y="2801168"/>
            <a:ext cx="176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 = mass defect </a:t>
            </a:r>
          </a:p>
          <a:p>
            <a:r>
              <a:rPr lang="en-US" dirty="0" err="1"/>
              <a:t>m</a:t>
            </a:r>
            <a:r>
              <a:rPr lang="en-US" baseline="-25000" dirty="0" err="1" smtClean="0"/>
              <a:t>particle</a:t>
            </a:r>
            <a:r>
              <a:rPr lang="en-US" dirty="0" smtClean="0"/>
              <a:t> -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atom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6703" y="1933023"/>
            <a:ext cx="2226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speed of light (CF)</a:t>
            </a:r>
          </a:p>
          <a:p>
            <a:r>
              <a:rPr lang="en-US" dirty="0" smtClean="0"/>
              <a:t>3.00 x 10</a:t>
            </a:r>
            <a:r>
              <a:rPr lang="en-US" baseline="30000" dirty="0" smtClean="0"/>
              <a:t>8</a:t>
            </a:r>
            <a:r>
              <a:rPr lang="en-US" dirty="0" smtClean="0"/>
              <a:t> m/s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313121" y="5187758"/>
                <a:ext cx="1242263" cy="562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/>
                        <m:t>J</m:t>
                      </m:r>
                      <m: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/>
                            <m:t>Kg</m:t>
                          </m:r>
                          <m:r>
                            <a:rPr lang="en-US" b="0" i="0" smtClean="0"/>
                            <m:t> ∙</m:t>
                          </m:r>
                          <m:sSup>
                            <m:sSupPr>
                              <m:ctrlPr>
                                <a:rPr lang="en-US" b="0" smtClean="0"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0" smtClean="0"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smtClean="0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s</m:t>
                              </m:r>
                            </m:e>
                            <m:sup>
                              <m:r>
                                <a:rPr lang="en-US" b="0" i="0" smtClean="0"/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121" y="5187758"/>
                <a:ext cx="1242263" cy="5628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9" idx="1"/>
            <a:endCxn id="5" idx="3"/>
          </p:cNvCxnSpPr>
          <p:nvPr/>
        </p:nvCxnSpPr>
        <p:spPr>
          <a:xfrm flipH="1" flipV="1">
            <a:off x="4432816" y="2246265"/>
            <a:ext cx="813887" cy="9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959352" y="2412810"/>
            <a:ext cx="9144" cy="43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  <a:endCxn id="5" idx="1"/>
          </p:cNvCxnSpPr>
          <p:nvPr/>
        </p:nvCxnSpPr>
        <p:spPr>
          <a:xfrm flipV="1">
            <a:off x="2291972" y="2246265"/>
            <a:ext cx="877357" cy="55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8055" y="4452612"/>
            <a:ext cx="305032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Mass proton = 1.0073 </a:t>
            </a:r>
            <a:r>
              <a:rPr lang="en-US" dirty="0" err="1" smtClean="0"/>
              <a:t>amu</a:t>
            </a:r>
            <a:endParaRPr lang="en-US" dirty="0" smtClean="0"/>
          </a:p>
          <a:p>
            <a:r>
              <a:rPr lang="en-US" dirty="0" smtClean="0"/>
              <a:t>Mass neutron = 1.0087 </a:t>
            </a:r>
            <a:r>
              <a:rPr lang="en-US" dirty="0" err="1" smtClean="0"/>
              <a:t>amu</a:t>
            </a:r>
            <a:endParaRPr lang="en-US" dirty="0" smtClean="0"/>
          </a:p>
          <a:p>
            <a:r>
              <a:rPr lang="en-US" dirty="0" smtClean="0"/>
              <a:t>Mass electron = 5.5 x 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r>
              <a:rPr lang="en-US" dirty="0" err="1" smtClean="0"/>
              <a:t>amu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48684" y="4002404"/>
            <a:ext cx="212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Some useful masses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5047488" y="4187070"/>
            <a:ext cx="31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Some useful Conversion Factors</a:t>
            </a:r>
            <a:endParaRPr 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260873" y="5883616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eV = 1.60 x 10</a:t>
            </a:r>
            <a:r>
              <a:rPr lang="en-US" baseline="30000" dirty="0" smtClean="0"/>
              <a:t>-19</a:t>
            </a:r>
            <a:r>
              <a:rPr lang="en-US" dirty="0" smtClean="0"/>
              <a:t> J</a:t>
            </a:r>
          </a:p>
          <a:p>
            <a:r>
              <a:rPr lang="en-US" dirty="0" smtClean="0"/>
              <a:t>1 MeV = </a:t>
            </a:r>
            <a:r>
              <a:rPr lang="en-US" dirty="0"/>
              <a:t>1.60 x </a:t>
            </a:r>
            <a:r>
              <a:rPr lang="en-US" dirty="0" smtClean="0"/>
              <a:t>10</a:t>
            </a:r>
            <a:r>
              <a:rPr lang="en-US" baseline="30000" dirty="0" smtClean="0"/>
              <a:t>-13</a:t>
            </a:r>
            <a:r>
              <a:rPr lang="en-US" dirty="0" smtClean="0"/>
              <a:t> J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6074" y="5469181"/>
            <a:ext cx="26625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(may or may not ignore e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117629" y="4647203"/>
            <a:ext cx="2952173" cy="1963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32078" y="91185"/>
            <a:ext cx="413395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Atoms form molecules to decrease energy</a:t>
            </a:r>
          </a:p>
          <a:p>
            <a:r>
              <a:rPr lang="en-US" dirty="0" smtClean="0"/>
              <a:t>Nucleons form nuclei to decrease energy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60873" y="4751920"/>
            <a:ext cx="209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amu</a:t>
            </a:r>
            <a:r>
              <a:rPr lang="en-US" dirty="0" smtClean="0"/>
              <a:t> = 1 gram/</a:t>
            </a:r>
            <a:r>
              <a:rPr lang="en-US" dirty="0" err="1" smtClean="0"/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6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52" y="275208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33" y="207558"/>
            <a:ext cx="4840514" cy="1747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5133" y="2029020"/>
            <a:ext cx="44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4.03188 </a:t>
            </a:r>
            <a:r>
              <a:rPr lang="en-US" dirty="0" err="1" smtClean="0"/>
              <a:t>amu</a:t>
            </a:r>
            <a:r>
              <a:rPr lang="en-US" dirty="0"/>
              <a:t> </a:t>
            </a:r>
            <a:r>
              <a:rPr lang="en-US" dirty="0" smtClean="0"/>
              <a:t>– 4.00153 </a:t>
            </a:r>
            <a:r>
              <a:rPr lang="en-US" dirty="0" err="1" smtClean="0"/>
              <a:t>amu</a:t>
            </a:r>
            <a:r>
              <a:rPr lang="en-US" dirty="0" smtClean="0"/>
              <a:t> = 0.03035 </a:t>
            </a:r>
            <a:r>
              <a:rPr lang="en-US" dirty="0" err="1" smtClean="0"/>
              <a:t>amu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808" y="2029020"/>
            <a:ext cx="136787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/>
              <a:t>Mass defect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52" y="2547841"/>
            <a:ext cx="87876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 = mc</a:t>
            </a:r>
            <a:r>
              <a:rPr lang="en-US" baseline="30000" dirty="0" smtClean="0"/>
              <a:t>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17825" y="3051180"/>
                <a:ext cx="7200241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0.03035 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3.00 ×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=2.732×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25" y="3051180"/>
                <a:ext cx="7200241" cy="682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7452" y="3867874"/>
            <a:ext cx="319536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Calculate bind energy per nuclei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08140" y="4459443"/>
                <a:ext cx="7375545" cy="597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2.732 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6.02×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𝑛𝑢𝑐𝑙𝑒𝑖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1.60×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=28.36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𝑛𝑢𝑐𝑒𝑙𝑖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0" y="4459443"/>
                <a:ext cx="7375545" cy="597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7452" y="5279344"/>
            <a:ext cx="338612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Calculate bind energy per nucleon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77301" y="5897832"/>
                <a:ext cx="471693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28.36 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𝑁𝑢𝑐𝑙𝑒𝑖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𝑁𝑢𝑐𝑙𝑒𝑖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𝑁𝑢𝑐𝑙𝑒𝑜𝑛𝑠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=7.09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𝑛𝑢𝑐𝑙𝑒𝑜𝑛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01" y="5897832"/>
                <a:ext cx="4716932" cy="525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983685" y="4614228"/>
            <a:ext cx="10999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OER Book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04108" y="5976155"/>
            <a:ext cx="13449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More Useful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5196" y="750558"/>
            <a:ext cx="11242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Ignored e</a:t>
            </a:r>
            <a:r>
              <a:rPr lang="en-US" baseline="300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1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163" y="204186"/>
            <a:ext cx="2951716" cy="2308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53" y="204186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553" y="639139"/>
            <a:ext cx="5605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Given the following information about Deuterium (</a:t>
            </a:r>
            <a:r>
              <a:rPr lang="en-US" baseline="30000" dirty="0" smtClean="0"/>
              <a:t>2</a:t>
            </a:r>
            <a:r>
              <a:rPr lang="en-US" dirty="0" smtClean="0"/>
              <a:t>H)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energy in J/</a:t>
            </a:r>
            <a:r>
              <a:rPr lang="en-US" dirty="0" err="1" smtClean="0"/>
              <a:t>mol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Calculate the Nuclear Binding Energy in MeV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7553" y="2441359"/>
            <a:ext cx="8877670" cy="8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2559" y="204186"/>
            <a:ext cx="10887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Include e</a:t>
            </a:r>
            <a:r>
              <a:rPr lang="en-US" baseline="300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1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09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6135" y="65059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hyperphysics.phy-astr.gsu.edu/hbase/NucEne/nucbin.html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5" y="739350"/>
            <a:ext cx="8797772" cy="5625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85" y="136551"/>
            <a:ext cx="36445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Binding Energy per Nucleon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712630" y="1935332"/>
            <a:ext cx="12893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Lecture 20e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0661" y="4094085"/>
            <a:ext cx="12893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Lecture 20e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5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75" y="1706766"/>
            <a:ext cx="7896730" cy="3941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5073" y="1476538"/>
            <a:ext cx="212705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Factor of 2.1 million!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73" y="210171"/>
            <a:ext cx="5248296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Chemical Reactions vs Nuclear Reactions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9" y="5747700"/>
            <a:ext cx="165308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Must overcome</a:t>
            </a:r>
          </a:p>
          <a:p>
            <a:r>
              <a:rPr lang="en-US" dirty="0" smtClean="0"/>
              <a:t>Coulombs Law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5747" y="5747700"/>
            <a:ext cx="214449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Must overcome</a:t>
            </a:r>
          </a:p>
          <a:p>
            <a:r>
              <a:rPr lang="en-US" dirty="0" smtClean="0"/>
              <a:t>Strong Nuclear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7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42" y="319596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9294" y="1729390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 (s) +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→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	</a:t>
            </a:r>
            <a:r>
              <a:rPr lang="el-GR" sz="2400" dirty="0" smtClean="0"/>
              <a:t>Δ</a:t>
            </a:r>
            <a:r>
              <a:rPr lang="en-US" sz="2400" dirty="0" smtClean="0"/>
              <a:t>H = -393.15 kJ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05849" y="4121933"/>
            <a:ext cx="3455949" cy="1111780"/>
            <a:chOff x="267716" y="4351891"/>
            <a:chExt cx="3455949" cy="11117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3572" y="4351891"/>
                  <a:ext cx="3220177" cy="4628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2800" smtClean="0"/>
                            </m:ctrlPr>
                          </m:sPrePr>
                          <m:sub>
                            <m:r>
                              <a:rPr lang="en-US" sz="2800" b="0" i="0" smtClean="0"/>
                              <m:t>92</m:t>
                            </m:r>
                          </m:sub>
                          <m:sup>
                            <m:r>
                              <a:rPr lang="en-US" sz="2800" b="0" i="0" smtClean="0"/>
                              <m:t>238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/>
                              <m:t>U</m:t>
                            </m:r>
                          </m:e>
                        </m:sPre>
                        <m:r>
                          <a:rPr lang="en-US" sz="2800" b="0" i="0" smtClean="0"/>
                          <m:t> </m:t>
                        </m:r>
                        <m:r>
                          <a:rPr lang="en-US" sz="2800" b="0" i="0" smtClean="0">
                            <a:ea typeface="Cambria Math" panose="02040503050406030204" pitchFamily="18" charset="0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b="0" smtClean="0"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800" b="0" i="0" smtClean="0">
                                <a:ea typeface="Cambria Math" panose="02040503050406030204" pitchFamily="18" charset="0"/>
                              </a:rPr>
                              <m:t>90</m:t>
                            </m:r>
                          </m:sub>
                          <m:sup>
                            <m:r>
                              <a:rPr lang="en-US" sz="2800" b="0" i="0" smtClean="0"/>
                              <m:t>234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/>
                              <m:t>Th</m:t>
                            </m:r>
                          </m:e>
                        </m:sPre>
                        <m:r>
                          <a:rPr lang="en-US" sz="2800" b="0" i="0" smtClean="0"/>
                          <m:t>+</m:t>
                        </m:r>
                        <m:sPre>
                          <m:sPrePr>
                            <m:ctrlPr>
                              <a:rPr lang="en-US" sz="2800" b="0" smtClean="0"/>
                            </m:ctrlPr>
                          </m:sPrePr>
                          <m:sub>
                            <m:r>
                              <a:rPr lang="en-US" sz="2800" b="0" i="0" smtClean="0"/>
                              <m:t>2</m:t>
                            </m:r>
                          </m:sub>
                          <m:sup>
                            <m:r>
                              <a:rPr lang="en-US" sz="2800" b="0" i="0" smtClean="0"/>
                              <m:t>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/>
                              <m:t>He</m:t>
                            </m:r>
                          </m:e>
                        </m:sPre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72" y="4351891"/>
                  <a:ext cx="3220177" cy="46281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1542905" y="4817340"/>
              <a:ext cx="10615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233.9942</a:t>
              </a:r>
            </a:p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amu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6194" y="4817340"/>
              <a:ext cx="827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4.0015</a:t>
              </a:r>
            </a:p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amu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7716" y="4792189"/>
              <a:ext cx="10615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238.0003</a:t>
              </a:r>
            </a:p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amu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64816" y="319596"/>
            <a:ext cx="5763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following chemical reaction and nuclear reaction.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mass change in the chemical reaction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Calculate the energy change in the nuclear reaction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Compare!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06323" y="71021"/>
            <a:ext cx="17427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time permits…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8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72" y="148027"/>
            <a:ext cx="4928209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and Mass Changes in Chemical</a:t>
            </a:r>
          </a:p>
          <a:p>
            <a:pPr algn="ctr"/>
            <a:r>
              <a:rPr lang="en-US" sz="2400" dirty="0" smtClean="0"/>
              <a:t> Reactions vs Nuclear Reactions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37327" y="1150656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 (s) +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→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	</a:t>
            </a:r>
            <a:r>
              <a:rPr lang="el-GR" sz="2400" dirty="0" smtClean="0"/>
              <a:t>Δ</a:t>
            </a:r>
            <a:r>
              <a:rPr lang="en-US" sz="2400" dirty="0" smtClean="0"/>
              <a:t>H = -393.15 kJ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41271" y="1950462"/>
                <a:ext cx="7881068" cy="605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/>
                        <m:t>m</m:t>
                      </m:r>
                      <m: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/>
                            <m:t>E</m:t>
                          </m:r>
                        </m:num>
                        <m:den>
                          <m:sSup>
                            <m:sSupPr>
                              <m:ctrlPr>
                                <a:rPr lang="en-US" b="0" smtClean="0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/>
                                <m:t>c</m:t>
                              </m:r>
                            </m:e>
                            <m:sup>
                              <m:r>
                                <a:rPr lang="en-US" b="0" i="0" smtClean="0"/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/>
                        <m:t>=</m:t>
                      </m:r>
                      <m:f>
                        <m:fPr>
                          <m:ctrlPr>
                            <a:rPr lang="en-US" b="0" smtClean="0"/>
                          </m:ctrlPr>
                        </m:fPr>
                        <m:num>
                          <m:r>
                            <a:rPr lang="en-US" b="0" i="0" smtClean="0"/>
                            <m:t>−393.5 </m:t>
                          </m:r>
                          <m:r>
                            <m:rPr>
                              <m:sty m:val="p"/>
                            </m:rPr>
                            <a:rPr lang="en-US" b="0" i="0" smtClean="0"/>
                            <m:t>kJ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/>
                            <m:t>mol</m:t>
                          </m:r>
                        </m:den>
                      </m:f>
                      <m:r>
                        <a:rPr lang="en-US" b="0" i="0" smtClean="0"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smtClean="0"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kJ</m:t>
                          </m:r>
                        </m:den>
                      </m:f>
                      <m:r>
                        <a:rPr lang="en-US" b="0" i="0" smtClean="0"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smtClean="0"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kg</m:t>
                          </m:r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 ∙</m:t>
                          </m:r>
                          <m:sSup>
                            <m:sSupPr>
                              <m:ctrlPr>
                                <a:rPr lang="en-US" b="0" smtClean="0"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0" smtClean="0"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smtClean="0"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b="0" i="0" smtClean="0"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smtClean="0"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0"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num>
                            <m:den>
                              <m:r>
                                <a:rPr lang="en-US" i="0">
                                  <a:ea typeface="Cambria Math" panose="02040503050406030204" pitchFamily="18" charset="0"/>
                                </a:rPr>
                                <m:t>3.00×</m:t>
                              </m:r>
                              <m:sSup>
                                <m:sSupPr>
                                  <m:ctrlPr>
                                    <a:rPr lang="en-US"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0"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i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US" b="0" i="0" smtClean="0">
                          <a:ea typeface="Cambria Math" panose="02040503050406030204" pitchFamily="18" charset="0"/>
                        </a:rPr>
                        <m:t>=−4.37×</m:t>
                      </m:r>
                      <m:sSup>
                        <m:sSupPr>
                          <m:ctrlPr>
                            <a:rPr lang="en-US" b="0" smtClean="0"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0" smtClean="0">
                              <a:ea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en-US" b="0" i="0" smtClean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1950462"/>
                <a:ext cx="7881068" cy="605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1574" y="1176620"/>
            <a:ext cx="333892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Mass change in chemical reaction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573" y="3896170"/>
            <a:ext cx="33601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change in nuclear reaction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96336" y="3527130"/>
            <a:ext cx="3455949" cy="1111780"/>
            <a:chOff x="267716" y="4351891"/>
            <a:chExt cx="3455949" cy="11117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3572" y="4351891"/>
                  <a:ext cx="3220177" cy="4628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2800" smtClean="0"/>
                            </m:ctrlPr>
                          </m:sPrePr>
                          <m:sub>
                            <m:r>
                              <a:rPr lang="en-US" sz="2800" b="0" i="0" smtClean="0"/>
                              <m:t>92</m:t>
                            </m:r>
                          </m:sub>
                          <m:sup>
                            <m:r>
                              <a:rPr lang="en-US" sz="2800" b="0" i="0" smtClean="0"/>
                              <m:t>238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/>
                              <m:t>U</m:t>
                            </m:r>
                          </m:e>
                        </m:sPre>
                        <m:r>
                          <a:rPr lang="en-US" sz="2800" b="0" i="0" smtClean="0"/>
                          <m:t> </m:t>
                        </m:r>
                        <m:r>
                          <a:rPr lang="en-US" sz="2800" b="0" i="0" smtClean="0">
                            <a:ea typeface="Cambria Math" panose="02040503050406030204" pitchFamily="18" charset="0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b="0" smtClean="0"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800" b="0" i="0" smtClean="0">
                                <a:ea typeface="Cambria Math" panose="02040503050406030204" pitchFamily="18" charset="0"/>
                              </a:rPr>
                              <m:t>90</m:t>
                            </m:r>
                          </m:sub>
                          <m:sup>
                            <m:r>
                              <a:rPr lang="en-US" sz="2800" b="0" i="0" smtClean="0"/>
                              <m:t>234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/>
                              <m:t>Th</m:t>
                            </m:r>
                          </m:e>
                        </m:sPre>
                        <m:r>
                          <a:rPr lang="en-US" sz="2800" b="0" i="0" smtClean="0"/>
                          <m:t>+</m:t>
                        </m:r>
                        <m:sPre>
                          <m:sPrePr>
                            <m:ctrlPr>
                              <a:rPr lang="en-US" sz="2800" b="0" smtClean="0"/>
                            </m:ctrlPr>
                          </m:sPrePr>
                          <m:sub>
                            <m:r>
                              <a:rPr lang="en-US" sz="2800" b="0" i="0" smtClean="0"/>
                              <m:t>2</m:t>
                            </m:r>
                          </m:sub>
                          <m:sup>
                            <m:r>
                              <a:rPr lang="en-US" sz="2800" b="0" i="0" smtClean="0"/>
                              <m:t>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/>
                              <m:t>He</m:t>
                            </m:r>
                          </m:e>
                        </m:sPre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72" y="4351891"/>
                  <a:ext cx="3220177" cy="46281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1542905" y="4817340"/>
              <a:ext cx="10615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233.9942</a:t>
              </a:r>
            </a:p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amu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6194" y="4817340"/>
              <a:ext cx="827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4.0015</a:t>
              </a:r>
            </a:p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amu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7716" y="4792189"/>
              <a:ext cx="10615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238.0003</a:t>
              </a:r>
            </a:p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amu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-210138" y="4977775"/>
                <a:ext cx="9584803" cy="1052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−0.0046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3.00 ×</m:t>
                                  </m:r>
                                  <m:sSup>
                                    <m:sSupPr>
                                      <m:ctrl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kg</m:t>
                          </m:r>
                        </m:den>
                      </m:f>
                      <m:r>
                        <a:rPr lang="en-US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kJ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−4.11</m:t>
                      </m:r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0138" y="4977775"/>
                <a:ext cx="9584803" cy="10520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932078" y="6110245"/>
            <a:ext cx="413395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Atoms form molecules to decrease energy</a:t>
            </a:r>
          </a:p>
          <a:p>
            <a:r>
              <a:rPr lang="en-US" dirty="0" smtClean="0"/>
              <a:t>Nucleons form nuclei to decrease energy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0819" y="3018408"/>
            <a:ext cx="8753383" cy="8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3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207" y="257452"/>
            <a:ext cx="222631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Nuclear Stability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5207" y="992507"/>
            <a:ext cx="4658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Nonradioactive/Stable indefinitely</a:t>
            </a:r>
          </a:p>
          <a:p>
            <a:pPr marL="342900" indent="-342900">
              <a:buAutoNum type="arabicPeriod"/>
            </a:pPr>
            <a:r>
              <a:rPr lang="en-US" dirty="0" smtClean="0"/>
              <a:t>Radioactive/stable</a:t>
            </a:r>
          </a:p>
          <a:p>
            <a:pPr marL="342900" indent="-342900">
              <a:buAutoNum type="arabicPeriod"/>
            </a:pPr>
            <a:r>
              <a:rPr lang="en-US" dirty="0" smtClean="0"/>
              <a:t>Radioactive/unstable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250 stable isotopes out of ~3600 </a:t>
            </a:r>
            <a:r>
              <a:rPr lang="en-US" dirty="0" smtClean="0"/>
              <a:t>discovered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9" y="3025478"/>
            <a:ext cx="4955313" cy="3717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385" y="142041"/>
            <a:ext cx="3865340" cy="55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3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867" y="603681"/>
            <a:ext cx="248343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Chemical Reaction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77160" y="603680"/>
            <a:ext cx="231287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Nuclear Reaction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76039" y="1216241"/>
            <a:ext cx="16818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</a:t>
            </a:r>
            <a:r>
              <a:rPr lang="en-US" dirty="0" err="1" smtClean="0"/>
              <a:t>mol</a:t>
            </a:r>
            <a:r>
              <a:rPr lang="en-US" dirty="0" smtClean="0"/>
              <a:t> C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-393.15 </a:t>
            </a:r>
            <a:r>
              <a:rPr lang="en-US" dirty="0" smtClean="0"/>
              <a:t>kJ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−4.37 × 10</a:t>
            </a:r>
            <a:r>
              <a:rPr lang="en-US" baseline="30000" dirty="0"/>
              <a:t>−12  </a:t>
            </a:r>
            <a:r>
              <a:rPr lang="en-US" dirty="0" smtClean="0"/>
              <a:t>kg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8901" y="1216241"/>
            <a:ext cx="14734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</a:t>
            </a:r>
            <a:r>
              <a:rPr lang="en-US" dirty="0" err="1" smtClean="0"/>
              <a:t>mol</a:t>
            </a:r>
            <a:r>
              <a:rPr lang="en-US" dirty="0" smtClean="0"/>
              <a:t> U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−4.11 × 10</a:t>
            </a:r>
            <a:r>
              <a:rPr lang="en-US" baseline="30000" dirty="0"/>
              <a:t>8</a:t>
            </a:r>
            <a:r>
              <a:rPr lang="en-US" dirty="0"/>
              <a:t> kJ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0.0046 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70840" y="1686768"/>
            <a:ext cx="4751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8420" y="4225269"/>
            <a:ext cx="251415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Conservation Laws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677" y="4818888"/>
            <a:ext cx="6290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Conservation of Mass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Conservation of Energy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Neither mass nor energy is conserved individually, the law really should say Conservation of Mass </a:t>
            </a:r>
            <a:r>
              <a:rPr lang="en-US" u="sng" dirty="0"/>
              <a:t>AND</a:t>
            </a:r>
            <a:r>
              <a:rPr lang="en-US" dirty="0"/>
              <a:t> </a:t>
            </a:r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3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94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98" y="213064"/>
            <a:ext cx="41983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Why are nuclei stable/unstable?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83"/>
          <a:stretch/>
        </p:blipFill>
        <p:spPr>
          <a:xfrm>
            <a:off x="81933" y="3758179"/>
            <a:ext cx="4791908" cy="2785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798" y="799352"/>
            <a:ext cx="54504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Learn Physics!</a:t>
            </a:r>
          </a:p>
          <a:p>
            <a:pPr marL="342900" indent="-342900">
              <a:buAutoNum type="arabicPeriod"/>
            </a:pPr>
            <a:r>
              <a:rPr lang="en-US" dirty="0" smtClean="0"/>
              <a:t>p/p interactions are repulsive (Coulombs Law)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strong nuclear force </a:t>
            </a:r>
            <a:r>
              <a:rPr lang="en-US" dirty="0" smtClean="0"/>
              <a:t>overcomes p/p repulsion</a:t>
            </a:r>
          </a:p>
          <a:p>
            <a:pPr marL="342900" indent="-342900">
              <a:buAutoNum type="arabicPeriod"/>
            </a:pPr>
            <a:r>
              <a:rPr lang="en-US" dirty="0" smtClean="0"/>
              <a:t>Only occurs between </a:t>
            </a:r>
            <a:r>
              <a:rPr lang="en-US" u="sng" dirty="0" smtClean="0"/>
              <a:t>nucleons</a:t>
            </a:r>
            <a:r>
              <a:rPr lang="en-US" dirty="0" smtClean="0"/>
              <a:t> (p and n)</a:t>
            </a:r>
          </a:p>
          <a:p>
            <a:pPr marL="342900" indent="-342900">
              <a:buAutoNum type="arabicPeriod"/>
            </a:pPr>
            <a:r>
              <a:rPr lang="en-US" dirty="0" smtClean="0"/>
              <a:t>Exchange of </a:t>
            </a:r>
            <a:r>
              <a:rPr lang="en-US" u="sng" dirty="0" smtClean="0"/>
              <a:t>mesons</a:t>
            </a:r>
          </a:p>
          <a:p>
            <a:pPr marL="342900" indent="-342900">
              <a:buAutoNum type="arabicPeriod"/>
            </a:pPr>
            <a:r>
              <a:rPr lang="en-US" dirty="0" smtClean="0"/>
              <a:t>Very </a:t>
            </a:r>
            <a:r>
              <a:rPr lang="en-US" dirty="0" err="1" smtClean="0"/>
              <a:t>very</a:t>
            </a:r>
            <a:r>
              <a:rPr lang="en-US" dirty="0" smtClean="0"/>
              <a:t> </a:t>
            </a:r>
            <a:r>
              <a:rPr lang="en-US" dirty="0" err="1" smtClean="0"/>
              <a:t>very</a:t>
            </a:r>
            <a:r>
              <a:rPr lang="en-US" dirty="0" smtClean="0"/>
              <a:t> short range (~ rad of p/n)</a:t>
            </a:r>
          </a:p>
          <a:p>
            <a:pPr marL="342900" indent="-342900">
              <a:buAutoNum type="arabicPeriod"/>
            </a:pPr>
            <a:r>
              <a:rPr lang="en-US" dirty="0" smtClean="0"/>
              <a:t>Neutrons increase nuclear stability b/c no repulsions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atoms with &gt; 2 protons must have neutrons</a:t>
            </a:r>
          </a:p>
          <a:p>
            <a:pPr marL="342900" indent="-342900">
              <a:buAutoNum type="arabicPeriod"/>
            </a:pPr>
            <a:r>
              <a:rPr lang="en-US" dirty="0" smtClean="0"/>
              <a:t># Neutrons ↑ faster that # protons↑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841" y="3484810"/>
            <a:ext cx="4270159" cy="3155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33" y="799352"/>
            <a:ext cx="3056658" cy="20063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82285" y="305396"/>
            <a:ext cx="3831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aether.lbl.gov/elements/stellar/strong/strong.html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84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8" y="242326"/>
            <a:ext cx="8616048" cy="64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2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5" y="142017"/>
            <a:ext cx="434561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Rules of Nuclear Stability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15" y="790112"/>
            <a:ext cx="4261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 single rule (unless you learn physics)</a:t>
            </a:r>
          </a:p>
          <a:p>
            <a:pPr marL="342900" indent="-342900">
              <a:buAutoNum type="arabicPeriod"/>
            </a:pPr>
            <a:r>
              <a:rPr lang="en-US" dirty="0" smtClean="0"/>
              <a:t>Many general observations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892" y="2004586"/>
            <a:ext cx="3542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 &lt; 20 protons have </a:t>
            </a:r>
            <a:r>
              <a:rPr lang="en-US" dirty="0" err="1" smtClean="0"/>
              <a:t>p/n</a:t>
            </a:r>
            <a:r>
              <a:rPr lang="en-US" dirty="0" smtClean="0"/>
              <a:t> ratio ≈ 1 (sometimes 1 more)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 &gt; 20 protons have </a:t>
            </a:r>
            <a:r>
              <a:rPr lang="en-US" dirty="0" err="1" smtClean="0"/>
              <a:t>p/n</a:t>
            </a:r>
            <a:r>
              <a:rPr lang="en-US" dirty="0" smtClean="0"/>
              <a:t> ratio &gt; 1 (curves upwards “rapidly”)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 &gt; Pb-82/Bi-83 = unstable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605" y="438877"/>
            <a:ext cx="4469497" cy="6419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335" y="1535848"/>
            <a:ext cx="1605311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Belt of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5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1" y="1245389"/>
            <a:ext cx="7653560" cy="5612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963" y="310719"/>
            <a:ext cx="23208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Island of Stability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48870" y="3590029"/>
            <a:ext cx="198560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114 protons</a:t>
            </a:r>
          </a:p>
          <a:p>
            <a:r>
              <a:rPr lang="en-US" dirty="0" smtClean="0"/>
              <a:t>184 neutrons</a:t>
            </a:r>
          </a:p>
          <a:p>
            <a:r>
              <a:rPr lang="en-US" dirty="0" smtClean="0"/>
              <a:t>First reported 1999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75545" y="6439854"/>
            <a:ext cx="2658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physics.aps.org/articles/v5/115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934923" y="808131"/>
            <a:ext cx="41139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&gt; 82 E unstable, gradually decreases ½ life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" idx="0"/>
          </p:cNvCxnSpPr>
          <p:nvPr/>
        </p:nvCxnSpPr>
        <p:spPr>
          <a:xfrm flipH="1">
            <a:off x="3133817" y="1245389"/>
            <a:ext cx="1376544" cy="258976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1918" y="6165857"/>
            <a:ext cx="2802627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Island of Stability (90-92)</a:t>
            </a:r>
          </a:p>
          <a:p>
            <a:r>
              <a:rPr lang="en-US" dirty="0" smtClean="0"/>
              <a:t>½ life ~ age of universe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90582" y="4051695"/>
            <a:ext cx="697333" cy="211416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9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TTERNS OF NUCLEAR STABILITY - NUCLEAR CHEMISTRY - CHEMISTRY THE CENTRAL 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315" y="142017"/>
            <a:ext cx="434561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Rules of Nuclear Stability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148776"/>
            <a:ext cx="3933511" cy="2917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202" t="13750" b="16574"/>
          <a:stretch/>
        </p:blipFill>
        <p:spPr>
          <a:xfrm>
            <a:off x="4449928" y="1271285"/>
            <a:ext cx="4643021" cy="2672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6803" y="705496"/>
            <a:ext cx="15844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Even/Odd Rule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80181" y="699013"/>
            <a:ext cx="166346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Magic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5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15" y="142017"/>
            <a:ext cx="356097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Radioactive Decay Patterns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3" y="974324"/>
            <a:ext cx="51435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15" y="1429306"/>
            <a:ext cx="27799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Above the Band/Belt/Valley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134" y="1926454"/>
            <a:ext cx="1801006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n/p ratio to HIGH</a:t>
            </a:r>
          </a:p>
          <a:p>
            <a:r>
              <a:rPr lang="en-US" dirty="0" smtClean="0"/>
              <a:t>“Neutron Rich”</a:t>
            </a:r>
          </a:p>
          <a:p>
            <a:endParaRPr lang="en-US" dirty="0"/>
          </a:p>
          <a:p>
            <a:r>
              <a:rPr lang="el-GR" dirty="0" smtClean="0"/>
              <a:t>β</a:t>
            </a:r>
            <a:r>
              <a:rPr lang="en-US" dirty="0" smtClean="0"/>
              <a:t>-emission</a:t>
            </a:r>
          </a:p>
          <a:p>
            <a:r>
              <a:rPr lang="en-US" dirty="0" smtClean="0"/>
              <a:t>n → 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3531" y="3978677"/>
            <a:ext cx="276312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Below the Band/Belt/Valley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4592" y="4449192"/>
            <a:ext cx="1841851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n/p ratio to LOW</a:t>
            </a:r>
          </a:p>
          <a:p>
            <a:r>
              <a:rPr lang="en-US" dirty="0" smtClean="0"/>
              <a:t>“Neutron poor”</a:t>
            </a:r>
          </a:p>
          <a:p>
            <a:endParaRPr lang="en-US" dirty="0" smtClean="0"/>
          </a:p>
          <a:p>
            <a:r>
              <a:rPr lang="en-US" dirty="0" smtClean="0"/>
              <a:t>Positron emission</a:t>
            </a:r>
          </a:p>
          <a:p>
            <a:r>
              <a:rPr lang="en-US" dirty="0"/>
              <a:t>Electron </a:t>
            </a:r>
            <a:r>
              <a:rPr lang="en-US" dirty="0" smtClean="0"/>
              <a:t>capture</a:t>
            </a:r>
          </a:p>
          <a:p>
            <a:r>
              <a:rPr lang="en-US" dirty="0"/>
              <a:t>p</a:t>
            </a:r>
            <a:r>
              <a:rPr lang="en-US" dirty="0" smtClean="0"/>
              <a:t> → 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5407" y="1721948"/>
            <a:ext cx="124790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Z &gt; 84</a:t>
            </a:r>
          </a:p>
          <a:p>
            <a:r>
              <a:rPr lang="en-US" dirty="0" smtClean="0"/>
              <a:t>α-emission</a:t>
            </a:r>
          </a:p>
          <a:p>
            <a:r>
              <a:rPr lang="en-US" dirty="0" smtClean="0"/>
              <a:t>↓ </a:t>
            </a:r>
            <a:r>
              <a:rPr lang="en-US" dirty="0" err="1" smtClean="0"/>
              <a:t>p,n</a:t>
            </a:r>
            <a:r>
              <a:rPr lang="en-US" dirty="0" smtClean="0"/>
              <a:t> by 2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93530" y="1285501"/>
            <a:ext cx="276312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Below the Band/Belt/Valley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5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135" r="42382"/>
          <a:stretch/>
        </p:blipFill>
        <p:spPr>
          <a:xfrm>
            <a:off x="2049273" y="1926454"/>
            <a:ext cx="4574221" cy="4695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15" y="142017"/>
            <a:ext cx="356097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Radioactive Decay Patterns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41685" y="234350"/>
            <a:ext cx="160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“another view”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15" y="1429306"/>
            <a:ext cx="27799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Above the Band/Belt/Valley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134" y="1926454"/>
            <a:ext cx="1801006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n/p ratio to HIGH</a:t>
            </a:r>
          </a:p>
          <a:p>
            <a:r>
              <a:rPr lang="en-US" dirty="0" smtClean="0"/>
              <a:t>“Neutron Rich”</a:t>
            </a:r>
          </a:p>
          <a:p>
            <a:endParaRPr lang="en-US" dirty="0"/>
          </a:p>
          <a:p>
            <a:r>
              <a:rPr lang="el-GR" dirty="0" smtClean="0"/>
              <a:t>β</a:t>
            </a:r>
            <a:r>
              <a:rPr lang="en-US" dirty="0" smtClean="0"/>
              <a:t>-emission</a:t>
            </a:r>
          </a:p>
          <a:p>
            <a:r>
              <a:rPr lang="en-US" dirty="0" smtClean="0"/>
              <a:t>n → 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3531" y="3978677"/>
            <a:ext cx="276312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Below the Band/Belt/Valley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4592" y="4449192"/>
            <a:ext cx="1841851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n/p ratio to LOW</a:t>
            </a:r>
          </a:p>
          <a:p>
            <a:r>
              <a:rPr lang="en-US" dirty="0" smtClean="0"/>
              <a:t>“Neutron poor”</a:t>
            </a:r>
          </a:p>
          <a:p>
            <a:endParaRPr lang="en-US" dirty="0" smtClean="0"/>
          </a:p>
          <a:p>
            <a:r>
              <a:rPr lang="en-US" dirty="0" smtClean="0"/>
              <a:t>Positron emission</a:t>
            </a:r>
          </a:p>
          <a:p>
            <a:r>
              <a:rPr lang="en-US" dirty="0"/>
              <a:t>Electron </a:t>
            </a:r>
            <a:r>
              <a:rPr lang="en-US" dirty="0" smtClean="0"/>
              <a:t>capture</a:t>
            </a:r>
          </a:p>
          <a:p>
            <a:r>
              <a:rPr lang="en-US" dirty="0"/>
              <a:t>p</a:t>
            </a:r>
            <a:r>
              <a:rPr lang="en-US" dirty="0" smtClean="0"/>
              <a:t> → 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5407" y="1721948"/>
            <a:ext cx="124790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Z &gt; 84</a:t>
            </a:r>
          </a:p>
          <a:p>
            <a:r>
              <a:rPr lang="en-US" dirty="0" smtClean="0"/>
              <a:t>α-emission</a:t>
            </a:r>
          </a:p>
          <a:p>
            <a:r>
              <a:rPr lang="en-US" dirty="0" smtClean="0"/>
              <a:t>↓ </a:t>
            </a:r>
            <a:r>
              <a:rPr lang="en-US" dirty="0" err="1" smtClean="0"/>
              <a:t>p,n</a:t>
            </a:r>
            <a:r>
              <a:rPr lang="en-US" dirty="0" smtClean="0"/>
              <a:t> by 2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93530" y="1285501"/>
            <a:ext cx="276312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Below the Band/Belt/Valley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06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1786</TotalTime>
  <Words>1131</Words>
  <Application>Microsoft Office PowerPoint</Application>
  <PresentationFormat>On-screen Show (4:3)</PresentationFormat>
  <Paragraphs>195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131</cp:revision>
  <cp:lastPrinted>2020-11-29T22:57:26Z</cp:lastPrinted>
  <dcterms:created xsi:type="dcterms:W3CDTF">2020-03-25T15:59:49Z</dcterms:created>
  <dcterms:modified xsi:type="dcterms:W3CDTF">2021-04-20T15:11:13Z</dcterms:modified>
</cp:coreProperties>
</file>