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9" r:id="rId3"/>
    <p:sldId id="257" r:id="rId4"/>
    <p:sldId id="262" r:id="rId5"/>
    <p:sldId id="263" r:id="rId6"/>
    <p:sldId id="267" r:id="rId7"/>
    <p:sldId id="271" r:id="rId8"/>
    <p:sldId id="270" r:id="rId9"/>
    <p:sldId id="264" r:id="rId10"/>
    <p:sldId id="269" r:id="rId11"/>
    <p:sldId id="272" r:id="rId12"/>
    <p:sldId id="273" r:id="rId13"/>
    <p:sldId id="274" r:id="rId14"/>
    <p:sldId id="275" r:id="rId15"/>
    <p:sldId id="276" r:id="rId16"/>
    <p:sldId id="277" r:id="rId17"/>
    <p:sldId id="258" r:id="rId18"/>
    <p:sldId id="260" r:id="rId19"/>
    <p:sldId id="261" r:id="rId20"/>
    <p:sldId id="265" r:id="rId21"/>
    <p:sldId id="266" r:id="rId22"/>
    <p:sldId id="268" r:id="rId23"/>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0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4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F021101-3FEA-4861-86B2-005C81A20FC5}" type="datetimeFigureOut">
              <a:rPr lang="en-US" smtClean="0"/>
              <a:t>4/19/2021</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01848224-BC3A-4FA7-88B9-F02D58CF39B1}" type="slidenum">
              <a:rPr lang="en-US" smtClean="0"/>
              <a:t>‹#›</a:t>
            </a:fld>
            <a:endParaRPr lang="en-US"/>
          </a:p>
        </p:txBody>
      </p:sp>
    </p:spTree>
    <p:extLst>
      <p:ext uri="{BB962C8B-B14F-4D97-AF65-F5344CB8AC3E}">
        <p14:creationId xmlns:p14="http://schemas.microsoft.com/office/powerpoint/2010/main" val="32799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30371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4966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84407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B5C3A7-410D-4FD7-9055-E25D6E92A517}"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6150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4B5C3A7-410D-4FD7-9055-E25D6E92A517}" type="datetimeFigureOut">
              <a:rPr lang="en-US" smtClean="0"/>
              <a:t>4/17/2021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87185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B5C3A7-410D-4FD7-9055-E25D6E92A517}"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155637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B5C3A7-410D-4FD7-9055-E25D6E92A517}" type="datetimeFigureOut">
              <a:rPr lang="en-US" smtClean="0"/>
              <a:t>4/17/2021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28981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B5C3A7-410D-4FD7-9055-E25D6E92A517}" type="datetimeFigureOut">
              <a:rPr lang="en-US" smtClean="0"/>
              <a:t>4/17/2021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40334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5C3A7-410D-4FD7-9055-E25D6E92A517}" type="datetimeFigureOut">
              <a:rPr lang="en-US" smtClean="0"/>
              <a:t>4/17/2021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85632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5C3A7-410D-4FD7-9055-E25D6E92A517}"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354508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4B5C3A7-410D-4FD7-9055-E25D6E92A517}" type="datetimeFigureOut">
              <a:rPr lang="en-US" smtClean="0"/>
              <a:t>4/17/2021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6CCA0-5664-45B9-AD03-D12E1DF1B9CC}" type="slidenum">
              <a:rPr lang="en-US" smtClean="0"/>
              <a:t>‹#›</a:t>
            </a:fld>
            <a:endParaRPr lang="en-US"/>
          </a:p>
        </p:txBody>
      </p:sp>
    </p:spTree>
    <p:extLst>
      <p:ext uri="{BB962C8B-B14F-4D97-AF65-F5344CB8AC3E}">
        <p14:creationId xmlns:p14="http://schemas.microsoft.com/office/powerpoint/2010/main" val="200146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5C3A7-410D-4FD7-9055-E25D6E92A517}" type="datetimeFigureOut">
              <a:rPr lang="en-US" smtClean="0"/>
              <a:t>4/17/2021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6CCA0-5664-45B9-AD03-D12E1DF1B9CC}" type="slidenum">
              <a:rPr lang="en-US" smtClean="0"/>
              <a:t>‹#›</a:t>
            </a:fld>
            <a:endParaRPr lang="en-US"/>
          </a:p>
        </p:txBody>
      </p:sp>
    </p:spTree>
    <p:extLst>
      <p:ext uri="{BB962C8B-B14F-4D97-AF65-F5344CB8AC3E}">
        <p14:creationId xmlns:p14="http://schemas.microsoft.com/office/powerpoint/2010/main" val="3500863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ps.org/publications/apsnews/200803/physicshistory.cfm"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wikipedia.org/wiki/Marie_Curie"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en.wikipedia.org/wiki/Ernest_Rutherford"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056" y="1367065"/>
            <a:ext cx="4294772" cy="1877437"/>
          </a:xfrm>
          <a:prstGeom prst="rect">
            <a:avLst/>
          </a:prstGeom>
          <a:solidFill>
            <a:schemeClr val="accent1">
              <a:lumMod val="40000"/>
              <a:lumOff val="60000"/>
            </a:schemeClr>
          </a:solidFill>
        </p:spPr>
        <p:txBody>
          <a:bodyPr wrap="square" rtlCol="0">
            <a:spAutoFit/>
          </a:bodyPr>
          <a:lstStyle/>
          <a:p>
            <a:pPr algn="ctr"/>
            <a:r>
              <a:rPr lang="en-US" u="sng" dirty="0" smtClean="0"/>
              <a:t>Overview/Topics</a:t>
            </a:r>
          </a:p>
          <a:p>
            <a:pPr marL="257175" indent="-257175">
              <a:buAutoNum type="arabicPeriod"/>
            </a:pPr>
            <a:r>
              <a:rPr lang="en-US" sz="1600" dirty="0" smtClean="0"/>
              <a:t>Nuclear Reactions</a:t>
            </a:r>
          </a:p>
          <a:p>
            <a:pPr marL="257175" indent="-257175">
              <a:buAutoNum type="arabicPeriod"/>
            </a:pPr>
            <a:r>
              <a:rPr lang="en-US" sz="1600" dirty="0" smtClean="0"/>
              <a:t>Differences between Chemical Reactions and Nuclear Reactions (7)</a:t>
            </a:r>
          </a:p>
          <a:p>
            <a:pPr marL="257175" indent="-257175">
              <a:buAutoNum type="arabicPeriod"/>
            </a:pPr>
            <a:r>
              <a:rPr lang="en-US" sz="1600" dirty="0" smtClean="0"/>
              <a:t>Types of Radiation (6)</a:t>
            </a:r>
          </a:p>
          <a:p>
            <a:pPr marL="257175" indent="-257175">
              <a:buAutoNum type="arabicPeriod"/>
            </a:pPr>
            <a:r>
              <a:rPr lang="en-US" sz="1600" dirty="0" smtClean="0"/>
              <a:t>Types of Reactions (4)</a:t>
            </a:r>
          </a:p>
          <a:p>
            <a:pPr marL="257175" indent="-257175">
              <a:buAutoNum type="arabicPeriod"/>
            </a:pPr>
            <a:endParaRPr lang="en-US" dirty="0" smtClean="0"/>
          </a:p>
        </p:txBody>
      </p:sp>
      <p:sp>
        <p:nvSpPr>
          <p:cNvPr id="5" name="TextBox 4"/>
          <p:cNvSpPr txBox="1"/>
          <p:nvPr/>
        </p:nvSpPr>
        <p:spPr>
          <a:xfrm>
            <a:off x="4693841" y="1490890"/>
            <a:ext cx="4294772" cy="646331"/>
          </a:xfrm>
          <a:prstGeom prst="rect">
            <a:avLst/>
          </a:prstGeom>
          <a:solidFill>
            <a:schemeClr val="accent4">
              <a:lumMod val="40000"/>
              <a:lumOff val="60000"/>
            </a:schemeClr>
          </a:solidFill>
        </p:spPr>
        <p:txBody>
          <a:bodyPr wrap="square" rtlCol="0">
            <a:spAutoFit/>
          </a:bodyPr>
          <a:lstStyle/>
          <a:p>
            <a:pPr algn="ctr"/>
            <a:r>
              <a:rPr lang="en-US" u="sng" dirty="0" smtClean="0"/>
              <a:t>Skills to Master</a:t>
            </a:r>
          </a:p>
          <a:p>
            <a:pPr marL="342900" indent="-342900">
              <a:buFont typeface="+mj-lt"/>
              <a:buAutoNum type="arabicPeriod"/>
            </a:pPr>
            <a:r>
              <a:rPr lang="en-US" dirty="0" smtClean="0"/>
              <a:t>HW </a:t>
            </a:r>
            <a:r>
              <a:rPr lang="en-US" dirty="0" smtClean="0"/>
              <a:t>20a</a:t>
            </a:r>
            <a:endParaRPr lang="en-US" dirty="0"/>
          </a:p>
        </p:txBody>
      </p:sp>
      <p:sp>
        <p:nvSpPr>
          <p:cNvPr id="6" name="TextBox 5"/>
          <p:cNvSpPr txBox="1"/>
          <p:nvPr/>
        </p:nvSpPr>
        <p:spPr>
          <a:xfrm>
            <a:off x="107056" y="6032613"/>
            <a:ext cx="4294772" cy="646331"/>
          </a:xfrm>
          <a:prstGeom prst="rect">
            <a:avLst/>
          </a:prstGeom>
          <a:solidFill>
            <a:schemeClr val="accent6">
              <a:lumMod val="60000"/>
              <a:lumOff val="40000"/>
            </a:schemeClr>
          </a:solidFill>
        </p:spPr>
        <p:txBody>
          <a:bodyPr wrap="square" rtlCol="0">
            <a:spAutoFit/>
          </a:bodyPr>
          <a:lstStyle/>
          <a:p>
            <a:pPr algn="ctr"/>
            <a:r>
              <a:rPr lang="en-US" u="sng" dirty="0" smtClean="0"/>
              <a:t>Read</a:t>
            </a:r>
          </a:p>
          <a:p>
            <a:r>
              <a:rPr lang="en-US" dirty="0" smtClean="0"/>
              <a:t>OER </a:t>
            </a:r>
            <a:r>
              <a:rPr lang="en-US" dirty="0" smtClean="0"/>
              <a:t>20.2-20.3</a:t>
            </a:r>
            <a:endParaRPr lang="en-US" dirty="0" smtClean="0"/>
          </a:p>
        </p:txBody>
      </p:sp>
      <p:sp>
        <p:nvSpPr>
          <p:cNvPr id="8" name="TextBox 7"/>
          <p:cNvSpPr txBox="1"/>
          <p:nvPr/>
        </p:nvSpPr>
        <p:spPr>
          <a:xfrm>
            <a:off x="878457" y="206597"/>
            <a:ext cx="6700873" cy="1077218"/>
          </a:xfrm>
          <a:prstGeom prst="rect">
            <a:avLst/>
          </a:prstGeom>
          <a:noFill/>
        </p:spPr>
        <p:txBody>
          <a:bodyPr wrap="none" rtlCol="0">
            <a:spAutoFit/>
          </a:bodyPr>
          <a:lstStyle/>
          <a:p>
            <a:pPr algn="ctr"/>
            <a:r>
              <a:rPr lang="en-US" sz="3200" dirty="0" smtClean="0"/>
              <a:t>CHE 112 Spring 2021</a:t>
            </a:r>
          </a:p>
          <a:p>
            <a:pPr algn="ctr"/>
            <a:r>
              <a:rPr lang="en-US" sz="3200" dirty="0" smtClean="0"/>
              <a:t>Lecture </a:t>
            </a:r>
            <a:r>
              <a:rPr lang="en-US" sz="3200" dirty="0" smtClean="0"/>
              <a:t>20a </a:t>
            </a:r>
            <a:r>
              <a:rPr lang="en-US" sz="3200" dirty="0" smtClean="0"/>
              <a:t>– </a:t>
            </a:r>
            <a:r>
              <a:rPr lang="en-US" sz="3200" dirty="0" smtClean="0"/>
              <a:t>Nuclear Chemistry Basics</a:t>
            </a:r>
            <a:endParaRPr lang="en-US" sz="3200" dirty="0" smtClean="0"/>
          </a:p>
        </p:txBody>
      </p:sp>
    </p:spTree>
    <p:extLst>
      <p:ext uri="{BB962C8B-B14F-4D97-AF65-F5344CB8AC3E}">
        <p14:creationId xmlns:p14="http://schemas.microsoft.com/office/powerpoint/2010/main" val="109060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2505" y="408373"/>
            <a:ext cx="443006" cy="461665"/>
          </a:xfrm>
          <a:prstGeom prst="rect">
            <a:avLst/>
          </a:prstGeom>
          <a:solidFill>
            <a:srgbClr val="FF0000"/>
          </a:solidFill>
        </p:spPr>
        <p:txBody>
          <a:bodyPr wrap="none" rtlCol="0">
            <a:spAutoFit/>
          </a:bodyPr>
          <a:lstStyle/>
          <a:p>
            <a:r>
              <a:rPr lang="en-US" sz="2400" dirty="0" smtClean="0"/>
              <a:t>vs</a:t>
            </a:r>
            <a:endParaRPr lang="en-US" sz="2400" dirty="0"/>
          </a:p>
        </p:txBody>
      </p:sp>
      <p:sp>
        <p:nvSpPr>
          <p:cNvPr id="3" name="Rectangle 2"/>
          <p:cNvSpPr/>
          <p:nvPr/>
        </p:nvSpPr>
        <p:spPr>
          <a:xfrm>
            <a:off x="836401" y="408373"/>
            <a:ext cx="2672591" cy="461665"/>
          </a:xfrm>
          <a:prstGeom prst="rect">
            <a:avLst/>
          </a:prstGeom>
          <a:solidFill>
            <a:srgbClr val="FFFF00"/>
          </a:solidFill>
        </p:spPr>
        <p:txBody>
          <a:bodyPr wrap="none">
            <a:spAutoFit/>
          </a:bodyPr>
          <a:lstStyle/>
          <a:p>
            <a:r>
              <a:rPr lang="en-US" sz="2400" dirty="0"/>
              <a:t>Chemical Reactions </a:t>
            </a:r>
          </a:p>
        </p:txBody>
      </p:sp>
      <p:sp>
        <p:nvSpPr>
          <p:cNvPr id="4" name="Rectangle 3"/>
          <p:cNvSpPr/>
          <p:nvPr/>
        </p:nvSpPr>
        <p:spPr>
          <a:xfrm>
            <a:off x="5543999" y="408373"/>
            <a:ext cx="2433102" cy="461665"/>
          </a:xfrm>
          <a:prstGeom prst="rect">
            <a:avLst/>
          </a:prstGeom>
          <a:solidFill>
            <a:srgbClr val="FFFF00"/>
          </a:solidFill>
        </p:spPr>
        <p:txBody>
          <a:bodyPr wrap="none">
            <a:spAutoFit/>
          </a:bodyPr>
          <a:lstStyle/>
          <a:p>
            <a:r>
              <a:rPr lang="en-US" sz="2400" dirty="0"/>
              <a:t>Nuclear Reactions</a:t>
            </a:r>
            <a:endParaRPr lang="en-US" sz="2400" dirty="0"/>
          </a:p>
        </p:txBody>
      </p:sp>
      <p:sp>
        <p:nvSpPr>
          <p:cNvPr id="5" name="TextBox 4"/>
          <p:cNvSpPr txBox="1"/>
          <p:nvPr/>
        </p:nvSpPr>
        <p:spPr>
          <a:xfrm>
            <a:off x="5061738" y="1123894"/>
            <a:ext cx="377154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Large Changes in Energy</a:t>
            </a:r>
          </a:p>
          <a:p>
            <a:pPr algn="ctr"/>
            <a:r>
              <a:rPr lang="en-US" dirty="0" smtClean="0"/>
              <a:t>1 g </a:t>
            </a:r>
            <a:r>
              <a:rPr lang="en-US" baseline="30000" dirty="0" smtClean="0"/>
              <a:t>235</a:t>
            </a:r>
            <a:r>
              <a:rPr lang="en-US" dirty="0" smtClean="0"/>
              <a:t>U → 8.2 x 10</a:t>
            </a:r>
            <a:r>
              <a:rPr lang="en-US" baseline="30000" dirty="0" smtClean="0"/>
              <a:t>7</a:t>
            </a:r>
            <a:r>
              <a:rPr lang="en-US" dirty="0" smtClean="0"/>
              <a:t> kJ</a:t>
            </a:r>
          </a:p>
        </p:txBody>
      </p:sp>
      <p:sp>
        <p:nvSpPr>
          <p:cNvPr id="6" name="Rectangle 5"/>
          <p:cNvSpPr/>
          <p:nvPr/>
        </p:nvSpPr>
        <p:spPr>
          <a:xfrm>
            <a:off x="81800" y="1229557"/>
            <a:ext cx="415350" cy="435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5</a:t>
            </a:r>
            <a:endParaRPr lang="en-US" sz="2400" dirty="0">
              <a:solidFill>
                <a:schemeClr val="tx1"/>
              </a:solidFill>
            </a:endParaRPr>
          </a:p>
        </p:txBody>
      </p:sp>
      <p:sp>
        <p:nvSpPr>
          <p:cNvPr id="7" name="TextBox 6"/>
          <p:cNvSpPr txBox="1"/>
          <p:nvPr/>
        </p:nvSpPr>
        <p:spPr>
          <a:xfrm>
            <a:off x="724919" y="1123894"/>
            <a:ext cx="377911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Small Energy Changes</a:t>
            </a:r>
          </a:p>
          <a:p>
            <a:pPr algn="ctr"/>
            <a:r>
              <a:rPr lang="en-US" dirty="0" smtClean="0"/>
              <a:t>1 g CH</a:t>
            </a:r>
            <a:r>
              <a:rPr lang="en-US" baseline="-25000" dirty="0" smtClean="0"/>
              <a:t>4</a:t>
            </a:r>
            <a:r>
              <a:rPr lang="en-US" dirty="0" smtClean="0"/>
              <a:t> + O</a:t>
            </a:r>
            <a:r>
              <a:rPr lang="en-US" baseline="-25000" dirty="0" smtClean="0"/>
              <a:t>2</a:t>
            </a:r>
            <a:r>
              <a:rPr lang="en-US" dirty="0" smtClean="0"/>
              <a:t> → 56 kJ</a:t>
            </a:r>
            <a:endParaRPr lang="en-US" dirty="0"/>
          </a:p>
        </p:txBody>
      </p:sp>
      <p:sp>
        <p:nvSpPr>
          <p:cNvPr id="8" name="TextBox 7"/>
          <p:cNvSpPr txBox="1"/>
          <p:nvPr/>
        </p:nvSpPr>
        <p:spPr>
          <a:xfrm>
            <a:off x="5061738" y="2474780"/>
            <a:ext cx="377154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Conservation of Atomic Number (p/n)</a:t>
            </a:r>
          </a:p>
          <a:p>
            <a:pPr algn="ctr"/>
            <a:r>
              <a:rPr lang="en-US" dirty="0" smtClean="0"/>
              <a:t>Mass R ≠ Mass P</a:t>
            </a:r>
          </a:p>
        </p:txBody>
      </p:sp>
      <p:sp>
        <p:nvSpPr>
          <p:cNvPr id="9" name="Rectangle 8"/>
          <p:cNvSpPr/>
          <p:nvPr/>
        </p:nvSpPr>
        <p:spPr>
          <a:xfrm>
            <a:off x="81800" y="2580443"/>
            <a:ext cx="415350" cy="4350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6</a:t>
            </a:r>
            <a:endParaRPr lang="en-US" sz="2400" dirty="0">
              <a:solidFill>
                <a:schemeClr val="tx1"/>
              </a:solidFill>
            </a:endParaRPr>
          </a:p>
        </p:txBody>
      </p:sp>
      <p:sp>
        <p:nvSpPr>
          <p:cNvPr id="10" name="TextBox 9"/>
          <p:cNvSpPr txBox="1"/>
          <p:nvPr/>
        </p:nvSpPr>
        <p:spPr>
          <a:xfrm>
            <a:off x="724919" y="2474780"/>
            <a:ext cx="377911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Conservation of Mass (and Energy)</a:t>
            </a:r>
          </a:p>
          <a:p>
            <a:pPr algn="ctr"/>
            <a:r>
              <a:rPr lang="en-US" dirty="0" smtClean="0"/>
              <a:t>Mass R = Mass P</a:t>
            </a:r>
            <a:endParaRPr lang="en-US" dirty="0"/>
          </a:p>
        </p:txBody>
      </p:sp>
      <p:sp>
        <p:nvSpPr>
          <p:cNvPr id="11" name="TextBox 10"/>
          <p:cNvSpPr txBox="1"/>
          <p:nvPr/>
        </p:nvSpPr>
        <p:spPr>
          <a:xfrm>
            <a:off x="5061738" y="3825666"/>
            <a:ext cx="3771544" cy="646331"/>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Types of Reactions:</a:t>
            </a:r>
          </a:p>
          <a:p>
            <a:pPr algn="ctr"/>
            <a:r>
              <a:rPr lang="en-US" dirty="0" smtClean="0"/>
              <a:t>α-emission, </a:t>
            </a:r>
            <a:r>
              <a:rPr lang="el-GR" dirty="0" smtClean="0"/>
              <a:t>β</a:t>
            </a:r>
            <a:r>
              <a:rPr lang="en-US" dirty="0" smtClean="0"/>
              <a:t>-decay etc.</a:t>
            </a:r>
          </a:p>
        </p:txBody>
      </p:sp>
      <p:sp>
        <p:nvSpPr>
          <p:cNvPr id="12" name="Rectangle 11"/>
          <p:cNvSpPr/>
          <p:nvPr/>
        </p:nvSpPr>
        <p:spPr>
          <a:xfrm>
            <a:off x="81800" y="3931329"/>
            <a:ext cx="415350" cy="4350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7</a:t>
            </a:r>
            <a:endParaRPr lang="en-US" sz="2400" dirty="0">
              <a:solidFill>
                <a:schemeClr val="tx1"/>
              </a:solidFill>
            </a:endParaRPr>
          </a:p>
        </p:txBody>
      </p:sp>
      <p:sp>
        <p:nvSpPr>
          <p:cNvPr id="13" name="TextBox 12"/>
          <p:cNvSpPr txBox="1"/>
          <p:nvPr/>
        </p:nvSpPr>
        <p:spPr>
          <a:xfrm>
            <a:off x="724919" y="3825666"/>
            <a:ext cx="3779110" cy="646331"/>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Types of Reactions (Mechanism):</a:t>
            </a:r>
          </a:p>
          <a:p>
            <a:pPr algn="ctr"/>
            <a:r>
              <a:rPr lang="en-US" dirty="0" smtClean="0"/>
              <a:t>SD, DD, etc.</a:t>
            </a:r>
            <a:endParaRPr lang="en-US" dirty="0"/>
          </a:p>
        </p:txBody>
      </p:sp>
    </p:spTree>
    <p:extLst>
      <p:ext uri="{BB962C8B-B14F-4D97-AF65-F5344CB8AC3E}">
        <p14:creationId xmlns:p14="http://schemas.microsoft.com/office/powerpoint/2010/main" val="2381352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186" y="213063"/>
            <a:ext cx="3965381" cy="523220"/>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800" dirty="0" smtClean="0"/>
              <a:t>Writing Nuclear Reactions</a:t>
            </a:r>
            <a:endParaRPr lang="en-US" sz="2800" dirty="0"/>
          </a:p>
        </p:txBody>
      </p:sp>
      <p:sp>
        <p:nvSpPr>
          <p:cNvPr id="3" name="TextBox 2"/>
          <p:cNvSpPr txBox="1"/>
          <p:nvPr/>
        </p:nvSpPr>
        <p:spPr>
          <a:xfrm>
            <a:off x="204186" y="843379"/>
            <a:ext cx="3967349" cy="2246769"/>
          </a:xfrm>
          <a:prstGeom prst="rect">
            <a:avLst/>
          </a:prstGeom>
          <a:noFill/>
        </p:spPr>
        <p:txBody>
          <a:bodyPr wrap="square" rtlCol="0">
            <a:spAutoFit/>
          </a:bodyPr>
          <a:lstStyle/>
          <a:p>
            <a:pPr marL="342900" indent="-342900">
              <a:buAutoNum type="arabicPeriod"/>
            </a:pPr>
            <a:r>
              <a:rPr lang="en-US" sz="2000" dirty="0" smtClean="0"/>
              <a:t>Mass # is conserved R = P</a:t>
            </a:r>
          </a:p>
          <a:p>
            <a:pPr marL="342900" indent="-342900">
              <a:buAutoNum type="arabicPeriod"/>
            </a:pPr>
            <a:r>
              <a:rPr lang="en-US" sz="2000" dirty="0" smtClean="0"/>
              <a:t>Atomic # is conserved R = P</a:t>
            </a:r>
          </a:p>
          <a:p>
            <a:pPr marL="342900" indent="-342900">
              <a:buAutoNum type="arabicPeriod"/>
            </a:pPr>
            <a:r>
              <a:rPr lang="en-US" sz="2000" dirty="0" smtClean="0"/>
              <a:t>Charges are conserved R = P</a:t>
            </a:r>
          </a:p>
          <a:p>
            <a:pPr marL="342900" indent="-342900">
              <a:buAutoNum type="arabicPeriod"/>
            </a:pPr>
            <a:r>
              <a:rPr lang="en-US" sz="2000" dirty="0" smtClean="0"/>
              <a:t>Independent of states (ignore)</a:t>
            </a:r>
          </a:p>
          <a:p>
            <a:pPr marL="342900" indent="-342900">
              <a:buAutoNum type="arabicPeriod"/>
            </a:pPr>
            <a:r>
              <a:rPr lang="en-US" sz="2000" dirty="0" smtClean="0"/>
              <a:t>Ignore electrons (of E)</a:t>
            </a:r>
          </a:p>
          <a:p>
            <a:pPr marL="342900" indent="-342900">
              <a:buAutoNum type="arabicPeriod"/>
            </a:pPr>
            <a:r>
              <a:rPr lang="en-US" sz="2000" dirty="0" smtClean="0"/>
              <a:t>Ignore </a:t>
            </a:r>
            <a:r>
              <a:rPr lang="el-GR" sz="2000" dirty="0" smtClean="0"/>
              <a:t>γ</a:t>
            </a:r>
            <a:r>
              <a:rPr lang="en-US" sz="2000" dirty="0" smtClean="0"/>
              <a:t> (energy, does not effect mass balance)</a:t>
            </a:r>
            <a:endParaRPr lang="en-US" sz="2000" dirty="0"/>
          </a:p>
        </p:txBody>
      </p:sp>
      <p:sp>
        <p:nvSpPr>
          <p:cNvPr id="4" name="TextBox 3"/>
          <p:cNvSpPr txBox="1"/>
          <p:nvPr/>
        </p:nvSpPr>
        <p:spPr>
          <a:xfrm>
            <a:off x="348643" y="3799642"/>
            <a:ext cx="1135439" cy="400110"/>
          </a:xfrm>
          <a:prstGeom prst="rect">
            <a:avLst/>
          </a:prstGeom>
          <a:solidFill>
            <a:srgbClr val="92D050"/>
          </a:solidFill>
        </p:spPr>
        <p:txBody>
          <a:bodyPr wrap="none" rtlCol="0">
            <a:spAutoFit/>
          </a:bodyPr>
          <a:lstStyle/>
          <a:p>
            <a:r>
              <a:rPr lang="en-US" sz="2000" dirty="0" smtClean="0"/>
              <a:t>Example:</a:t>
            </a:r>
            <a:endParaRPr lang="en-US" sz="2000" dirty="0"/>
          </a:p>
        </p:txBody>
      </p:sp>
      <p:sp>
        <p:nvSpPr>
          <p:cNvPr id="5" name="TextBox 4"/>
          <p:cNvSpPr txBox="1"/>
          <p:nvPr/>
        </p:nvSpPr>
        <p:spPr>
          <a:xfrm>
            <a:off x="204186" y="4385464"/>
            <a:ext cx="3705373" cy="400110"/>
          </a:xfrm>
          <a:prstGeom prst="rect">
            <a:avLst/>
          </a:prstGeom>
          <a:noFill/>
        </p:spPr>
        <p:txBody>
          <a:bodyPr wrap="none" rtlCol="0">
            <a:spAutoFit/>
          </a:bodyPr>
          <a:lstStyle/>
          <a:p>
            <a:r>
              <a:rPr lang="en-US" sz="2000" dirty="0" smtClean="0"/>
              <a:t>Complete the following reactions:</a:t>
            </a:r>
            <a:endParaRPr lang="en-US" sz="2000" dirty="0"/>
          </a:p>
        </p:txBody>
      </p:sp>
      <mc:AlternateContent xmlns:mc="http://schemas.openxmlformats.org/markup-compatibility/2006">
        <mc:Choice xmlns:a14="http://schemas.microsoft.com/office/drawing/2010/main" Requires="a14">
          <p:sp>
            <p:nvSpPr>
              <p:cNvPr id="7" name="TextBox 6"/>
              <p:cNvSpPr txBox="1"/>
              <p:nvPr/>
            </p:nvSpPr>
            <p:spPr>
              <a:xfrm>
                <a:off x="1971079" y="5415377"/>
                <a:ext cx="3876959" cy="46281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Pre>
                        <m:sPrePr>
                          <m:ctrlPr>
                            <a:rPr lang="en-US" sz="2800" smtClean="0"/>
                          </m:ctrlPr>
                        </m:sPrePr>
                        <m:sub>
                          <m:r>
                            <a:rPr lang="en-US" sz="2800" b="0" i="0" smtClean="0"/>
                            <m:t>84</m:t>
                          </m:r>
                        </m:sub>
                        <m:sup>
                          <m:r>
                            <a:rPr lang="en-US" sz="2800" b="0" i="0" smtClean="0"/>
                            <m:t>212</m:t>
                          </m:r>
                        </m:sup>
                        <m:e>
                          <m:r>
                            <m:rPr>
                              <m:sty m:val="p"/>
                            </m:rPr>
                            <a:rPr lang="en-US" sz="2800" b="0" i="0" smtClean="0"/>
                            <m:t>Po</m:t>
                          </m:r>
                          <m:r>
                            <a:rPr lang="en-US" sz="2800" b="0" i="0" smtClean="0"/>
                            <m:t> → </m:t>
                          </m:r>
                          <m:sPre>
                            <m:sPrePr>
                              <m:ctrlPr>
                                <a:rPr lang="en-US" sz="2800" b="0" smtClean="0">
                                  <a:ea typeface="Cambria Math" panose="02040503050406030204" pitchFamily="18" charset="0"/>
                                </a:rPr>
                              </m:ctrlPr>
                            </m:sPrePr>
                            <m:sub>
                              <m:r>
                                <a:rPr lang="en-US" sz="2800" b="0" i="0" smtClean="0">
                                  <a:ea typeface="Cambria Math" panose="02040503050406030204" pitchFamily="18" charset="0"/>
                                </a:rPr>
                                <m:t>82</m:t>
                              </m:r>
                            </m:sub>
                            <m:sup>
                              <m:r>
                                <a:rPr lang="en-US" sz="2800" b="0" i="0" smtClean="0"/>
                                <m:t>208</m:t>
                              </m:r>
                            </m:sup>
                            <m:e>
                              <m:r>
                                <m:rPr>
                                  <m:sty m:val="p"/>
                                </m:rPr>
                                <a:rPr lang="en-US" sz="2800" b="0" i="0" smtClean="0"/>
                                <m:t>Pb</m:t>
                              </m:r>
                              <m:r>
                                <a:rPr lang="en-US" sz="2800" b="0" i="0" smtClean="0"/>
                                <m:t>+ _______</m:t>
                              </m:r>
                            </m:e>
                          </m:sPre>
                        </m:e>
                      </m:sPre>
                    </m:oMath>
                  </m:oMathPara>
                </a14:m>
                <a:endParaRPr lang="en-US" sz="2800" dirty="0"/>
              </a:p>
            </p:txBody>
          </p:sp>
        </mc:Choice>
        <mc:Fallback>
          <p:sp>
            <p:nvSpPr>
              <p:cNvPr id="7" name="TextBox 6"/>
              <p:cNvSpPr txBox="1">
                <a:spLocks noRot="1" noChangeAspect="1" noMove="1" noResize="1" noEditPoints="1" noAdjustHandles="1" noChangeArrowheads="1" noChangeShapeType="1" noTextEdit="1"/>
              </p:cNvSpPr>
              <p:nvPr/>
            </p:nvSpPr>
            <p:spPr>
              <a:xfrm>
                <a:off x="1971079" y="5415377"/>
                <a:ext cx="3876959" cy="462819"/>
              </a:xfrm>
              <a:prstGeom prst="rect">
                <a:avLst/>
              </a:prstGeom>
              <a:blipFill>
                <a:blip r:embed="rId2"/>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4545367" y="324035"/>
            <a:ext cx="4305670" cy="3229253"/>
          </a:xfrm>
          <a:prstGeom prst="rect">
            <a:avLst/>
          </a:prstGeom>
        </p:spPr>
      </p:pic>
    </p:spTree>
    <p:extLst>
      <p:ext uri="{BB962C8B-B14F-4D97-AF65-F5344CB8AC3E}">
        <p14:creationId xmlns:p14="http://schemas.microsoft.com/office/powerpoint/2010/main" val="3845825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575" y="310718"/>
            <a:ext cx="2725298"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4 Types of Reactions</a:t>
            </a:r>
            <a:endParaRPr lang="en-US" sz="2400" dirty="0"/>
          </a:p>
        </p:txBody>
      </p:sp>
      <p:sp>
        <p:nvSpPr>
          <p:cNvPr id="3" name="TextBox 2"/>
          <p:cNvSpPr txBox="1"/>
          <p:nvPr/>
        </p:nvSpPr>
        <p:spPr>
          <a:xfrm>
            <a:off x="248575" y="1198485"/>
            <a:ext cx="3353547" cy="461665"/>
          </a:xfrm>
          <a:prstGeom prst="rect">
            <a:avLst/>
          </a:prstGeom>
          <a:noFill/>
        </p:spPr>
        <p:txBody>
          <a:bodyPr wrap="none" rtlCol="0">
            <a:spAutoFit/>
          </a:bodyPr>
          <a:lstStyle/>
          <a:p>
            <a:r>
              <a:rPr lang="en-US" sz="2400" dirty="0" smtClean="0"/>
              <a:t>Alpha Decay (</a:t>
            </a:r>
            <a:r>
              <a:rPr lang="el-GR" sz="2400" dirty="0" smtClean="0"/>
              <a:t>α</a:t>
            </a:r>
            <a:r>
              <a:rPr lang="en-US" sz="2400" dirty="0" smtClean="0"/>
              <a:t>-emission)</a:t>
            </a:r>
            <a:endParaRPr lang="en-US" sz="2400" dirty="0"/>
          </a:p>
        </p:txBody>
      </p:sp>
      <mc:AlternateContent xmlns:mc="http://schemas.openxmlformats.org/markup-compatibility/2006">
        <mc:Choice xmlns:a14="http://schemas.microsoft.com/office/drawing/2010/main" Requires="a14">
          <p:sp>
            <p:nvSpPr>
              <p:cNvPr id="5" name="TextBox 4"/>
              <p:cNvSpPr txBox="1"/>
              <p:nvPr/>
            </p:nvSpPr>
            <p:spPr>
              <a:xfrm>
                <a:off x="4172742" y="1171041"/>
                <a:ext cx="4067717" cy="51655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Pre>
                        <m:sPrePr>
                          <m:ctrlPr>
                            <a:rPr lang="en-US" sz="3200" smtClean="0"/>
                          </m:ctrlPr>
                        </m:sPrePr>
                        <m:sub>
                          <m:r>
                            <a:rPr lang="en-US" sz="3200" b="0" i="0" smtClean="0">
                              <a:latin typeface="Cambria Math" panose="02040503050406030204" pitchFamily="18" charset="0"/>
                            </a:rPr>
                            <m:t>92</m:t>
                          </m:r>
                        </m:sub>
                        <m:sup>
                          <m:r>
                            <a:rPr lang="en-US" sz="3200" b="0" i="0" smtClean="0">
                              <a:latin typeface="Cambria Math" panose="02040503050406030204" pitchFamily="18" charset="0"/>
                            </a:rPr>
                            <m:t>238</m:t>
                          </m:r>
                        </m:sup>
                        <m:e>
                          <m:r>
                            <m:rPr>
                              <m:sty m:val="p"/>
                            </m:rPr>
                            <a:rPr lang="en-US" sz="3200" b="0" i="0" smtClean="0"/>
                            <m:t>Po</m:t>
                          </m:r>
                          <m:r>
                            <a:rPr lang="en-US" sz="3200" b="0" i="0" smtClean="0"/>
                            <m:t> → </m:t>
                          </m:r>
                          <m:sPre>
                            <m:sPrePr>
                              <m:ctrlPr>
                                <a:rPr lang="en-US" sz="3200" b="0" smtClean="0">
                                  <a:ea typeface="Cambria Math" panose="02040503050406030204" pitchFamily="18" charset="0"/>
                                </a:rPr>
                              </m:ctrlPr>
                            </m:sPrePr>
                            <m:sub>
                              <m:r>
                                <a:rPr lang="en-US" sz="3200" b="0" i="0" smtClean="0">
                                  <a:ea typeface="Cambria Math" panose="02040503050406030204" pitchFamily="18" charset="0"/>
                                </a:rPr>
                                <m:t>82</m:t>
                              </m:r>
                            </m:sub>
                            <m:sup>
                              <m:r>
                                <a:rPr lang="en-US" sz="3200" b="0" i="0" smtClean="0">
                                  <a:latin typeface="Cambria Math" panose="02040503050406030204" pitchFamily="18" charset="0"/>
                                </a:rPr>
                                <m:t>234</m:t>
                              </m:r>
                            </m:sup>
                            <m:e>
                              <m:r>
                                <m:rPr>
                                  <m:sty m:val="p"/>
                                </m:rPr>
                                <a:rPr lang="en-US" sz="3200" b="0" i="0" smtClean="0">
                                  <a:latin typeface="Cambria Math" panose="02040503050406030204" pitchFamily="18" charset="0"/>
                                </a:rPr>
                                <m:t>Th</m:t>
                              </m:r>
                              <m:r>
                                <a:rPr lang="en-US" sz="3200" b="0" i="0" smtClean="0">
                                  <a:latin typeface="Cambria Math" panose="02040503050406030204" pitchFamily="18" charset="0"/>
                                </a:rPr>
                                <m:t>+</m:t>
                              </m:r>
                              <m:sPre>
                                <m:sPrePr>
                                  <m:ctrlPr>
                                    <a:rPr lang="en-US" sz="3200" b="0" smtClean="0">
                                      <a:latin typeface="Cambria Math" panose="02040503050406030204" pitchFamily="18" charset="0"/>
                                    </a:rPr>
                                  </m:ctrlPr>
                                </m:sPrePr>
                                <m:sub>
                                  <m:r>
                                    <a:rPr lang="en-US" sz="3200" b="0" i="0" smtClean="0">
                                      <a:latin typeface="Cambria Math" panose="02040503050406030204" pitchFamily="18" charset="0"/>
                                    </a:rPr>
                                    <m:t>2</m:t>
                                  </m:r>
                                </m:sub>
                                <m:sup>
                                  <m:r>
                                    <a:rPr lang="en-US" sz="3200" b="0" i="0" smtClean="0">
                                      <a:latin typeface="Cambria Math" panose="02040503050406030204" pitchFamily="18" charset="0"/>
                                    </a:rPr>
                                    <m:t>4</m:t>
                                  </m:r>
                                </m:sup>
                                <m:e>
                                  <m:r>
                                    <m:rPr>
                                      <m:sty m:val="p"/>
                                    </m:rPr>
                                    <a:rPr lang="en-US" sz="3200" b="0" i="0" smtClean="0">
                                      <a:latin typeface="Cambria Math" panose="02040503050406030204" pitchFamily="18" charset="0"/>
                                    </a:rPr>
                                    <m:t>He</m:t>
                                  </m:r>
                                </m:e>
                              </m:sPre>
                            </m:e>
                          </m:sPre>
                        </m:e>
                      </m:sPre>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4172742" y="1171041"/>
                <a:ext cx="4067717" cy="516552"/>
              </a:xfrm>
              <a:prstGeom prst="rect">
                <a:avLst/>
              </a:prstGeom>
              <a:blipFill>
                <a:blip r:embed="rId2"/>
                <a:stretch>
                  <a:fillRect/>
                </a:stretch>
              </a:blipFill>
            </p:spPr>
            <p:txBody>
              <a:bodyPr/>
              <a:lstStyle/>
              <a:p>
                <a:r>
                  <a:rPr lang="en-US">
                    <a:noFill/>
                  </a:rPr>
                  <a:t> </a:t>
                </a:r>
              </a:p>
            </p:txBody>
          </p:sp>
        </mc:Fallback>
      </mc:AlternateContent>
      <p:sp>
        <p:nvSpPr>
          <p:cNvPr id="6" name="TextBox 5"/>
          <p:cNvSpPr txBox="1"/>
          <p:nvPr/>
        </p:nvSpPr>
        <p:spPr>
          <a:xfrm>
            <a:off x="390618" y="1687593"/>
            <a:ext cx="960519" cy="646331"/>
          </a:xfrm>
          <a:prstGeom prst="rect">
            <a:avLst/>
          </a:prstGeom>
          <a:solidFill>
            <a:schemeClr val="accent6">
              <a:lumMod val="60000"/>
              <a:lumOff val="40000"/>
            </a:schemeClr>
          </a:solidFill>
        </p:spPr>
        <p:txBody>
          <a:bodyPr wrap="none" rtlCol="0">
            <a:spAutoFit/>
          </a:bodyPr>
          <a:lstStyle/>
          <a:p>
            <a:r>
              <a:rPr lang="en-US" dirty="0" smtClean="0"/>
              <a:t>Lose 2p</a:t>
            </a:r>
          </a:p>
          <a:p>
            <a:r>
              <a:rPr lang="en-US" dirty="0" smtClean="0"/>
              <a:t>Gain 2 n</a:t>
            </a:r>
            <a:endParaRPr lang="en-US" dirty="0"/>
          </a:p>
        </p:txBody>
      </p:sp>
      <p:sp>
        <p:nvSpPr>
          <p:cNvPr id="7" name="TextBox 6"/>
          <p:cNvSpPr txBox="1"/>
          <p:nvPr/>
        </p:nvSpPr>
        <p:spPr>
          <a:xfrm>
            <a:off x="248575" y="4040818"/>
            <a:ext cx="3199017" cy="461665"/>
          </a:xfrm>
          <a:prstGeom prst="rect">
            <a:avLst/>
          </a:prstGeom>
          <a:noFill/>
        </p:spPr>
        <p:txBody>
          <a:bodyPr wrap="none" rtlCol="0">
            <a:spAutoFit/>
          </a:bodyPr>
          <a:lstStyle/>
          <a:p>
            <a:r>
              <a:rPr lang="en-US" sz="2400" dirty="0" smtClean="0"/>
              <a:t>Beta Decay (</a:t>
            </a:r>
            <a:r>
              <a:rPr lang="el-GR" sz="2400" dirty="0" smtClean="0"/>
              <a:t>β</a:t>
            </a:r>
            <a:r>
              <a:rPr lang="en-US" sz="2400" dirty="0" smtClean="0"/>
              <a:t>-emission)</a:t>
            </a:r>
            <a:endParaRPr lang="en-US" sz="2400" dirty="0"/>
          </a:p>
        </p:txBody>
      </p:sp>
      <mc:AlternateContent xmlns:mc="http://schemas.openxmlformats.org/markup-compatibility/2006">
        <mc:Choice xmlns:a14="http://schemas.microsoft.com/office/drawing/2010/main" Requires="a14">
          <p:sp>
            <p:nvSpPr>
              <p:cNvPr id="8" name="TextBox 7"/>
              <p:cNvSpPr txBox="1"/>
              <p:nvPr/>
            </p:nvSpPr>
            <p:spPr>
              <a:xfrm>
                <a:off x="4314784" y="4068930"/>
                <a:ext cx="3582583" cy="51174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Pre>
                        <m:sPrePr>
                          <m:ctrlPr>
                            <a:rPr lang="en-US" sz="3200" smtClean="0"/>
                          </m:ctrlPr>
                        </m:sPrePr>
                        <m:sub>
                          <m:r>
                            <a:rPr lang="en-US" sz="3200" b="0" i="0" smtClean="0">
                              <a:latin typeface="Cambria Math" panose="02040503050406030204" pitchFamily="18" charset="0"/>
                            </a:rPr>
                            <m:t>53</m:t>
                          </m:r>
                        </m:sub>
                        <m:sup>
                          <m:r>
                            <a:rPr lang="en-US" sz="3200" b="0" i="0" smtClean="0">
                              <a:latin typeface="Cambria Math" panose="02040503050406030204" pitchFamily="18" charset="0"/>
                            </a:rPr>
                            <m:t>131</m:t>
                          </m:r>
                        </m:sup>
                        <m:e>
                          <m:r>
                            <m:rPr>
                              <m:sty m:val="p"/>
                            </m:rPr>
                            <a:rPr lang="en-US" sz="3200" b="0" i="0" smtClean="0">
                              <a:latin typeface="Cambria Math" panose="02040503050406030204" pitchFamily="18" charset="0"/>
                            </a:rPr>
                            <m:t>I</m:t>
                          </m:r>
                          <m:r>
                            <a:rPr lang="en-US" sz="3200" b="0" i="0" smtClean="0"/>
                            <m:t> </m:t>
                          </m:r>
                          <m:r>
                            <a:rPr lang="en-US" sz="3200" b="0" i="0" smtClean="0">
                              <a:ea typeface="Cambria Math" panose="02040503050406030204" pitchFamily="18" charset="0"/>
                            </a:rPr>
                            <m:t>→ </m:t>
                          </m:r>
                          <m:sPre>
                            <m:sPrePr>
                              <m:ctrlPr>
                                <a:rPr lang="en-US" sz="3200" b="0" smtClean="0">
                                  <a:ea typeface="Cambria Math" panose="02040503050406030204" pitchFamily="18" charset="0"/>
                                </a:rPr>
                              </m:ctrlPr>
                            </m:sPrePr>
                            <m:sub>
                              <m:r>
                                <a:rPr lang="en-US" sz="3200" b="0" i="0" smtClean="0">
                                  <a:latin typeface="Cambria Math" panose="02040503050406030204" pitchFamily="18" charset="0"/>
                                  <a:ea typeface="Cambria Math" panose="02040503050406030204" pitchFamily="18" charset="0"/>
                                </a:rPr>
                                <m:t>54</m:t>
                              </m:r>
                            </m:sub>
                            <m:sup>
                              <m:r>
                                <a:rPr lang="en-US" sz="3200" b="0" i="0" smtClean="0">
                                  <a:latin typeface="Cambria Math" panose="02040503050406030204" pitchFamily="18" charset="0"/>
                                </a:rPr>
                                <m:t>131</m:t>
                              </m:r>
                            </m:sup>
                            <m:e>
                              <m:r>
                                <m:rPr>
                                  <m:sty m:val="p"/>
                                </m:rPr>
                                <a:rPr lang="en-US" sz="3200" b="0" i="0" smtClean="0">
                                  <a:latin typeface="Cambria Math" panose="02040503050406030204" pitchFamily="18" charset="0"/>
                                </a:rPr>
                                <m:t>Xe</m:t>
                              </m:r>
                              <m:r>
                                <a:rPr lang="en-US" sz="3200" b="0" i="0" smtClean="0">
                                  <a:latin typeface="Cambria Math" panose="02040503050406030204" pitchFamily="18" charset="0"/>
                                </a:rPr>
                                <m:t>+</m:t>
                              </m:r>
                              <m:sPre>
                                <m:sPrePr>
                                  <m:ctrlPr>
                                    <a:rPr lang="en-US" sz="3200" b="0" smtClean="0">
                                      <a:latin typeface="Cambria Math" panose="02040503050406030204" pitchFamily="18" charset="0"/>
                                    </a:rPr>
                                  </m:ctrlPr>
                                </m:sPrePr>
                                <m:sub>
                                  <m:r>
                                    <a:rPr lang="en-US" sz="3200" b="0" i="0" smtClean="0">
                                      <a:latin typeface="Cambria Math" panose="02040503050406030204" pitchFamily="18" charset="0"/>
                                    </a:rPr>
                                    <m:t>−1</m:t>
                                  </m:r>
                                </m:sub>
                                <m:sup>
                                  <m:r>
                                    <a:rPr lang="en-US" sz="3200" b="0" i="0" smtClean="0">
                                      <a:latin typeface="Cambria Math" panose="02040503050406030204" pitchFamily="18" charset="0"/>
                                    </a:rPr>
                                    <m:t>0</m:t>
                                  </m:r>
                                </m:sup>
                                <m:e>
                                  <m:r>
                                    <m:rPr>
                                      <m:sty m:val="p"/>
                                    </m:rPr>
                                    <a:rPr lang="en-US" sz="3200" b="0" i="0" smtClean="0">
                                      <a:latin typeface="Cambria Math" panose="02040503050406030204" pitchFamily="18" charset="0"/>
                                    </a:rPr>
                                    <m:t>e</m:t>
                                  </m:r>
                                </m:e>
                              </m:sPre>
                            </m:e>
                          </m:sPre>
                        </m:e>
                      </m:sPre>
                    </m:oMath>
                  </m:oMathPara>
                </a14:m>
                <a:endParaRPr lang="en-US" sz="3200" dirty="0"/>
              </a:p>
            </p:txBody>
          </p:sp>
        </mc:Choice>
        <mc:Fallback>
          <p:sp>
            <p:nvSpPr>
              <p:cNvPr id="8" name="TextBox 7"/>
              <p:cNvSpPr txBox="1">
                <a:spLocks noRot="1" noChangeAspect="1" noMove="1" noResize="1" noEditPoints="1" noAdjustHandles="1" noChangeArrowheads="1" noChangeShapeType="1" noTextEdit="1"/>
              </p:cNvSpPr>
              <p:nvPr/>
            </p:nvSpPr>
            <p:spPr>
              <a:xfrm>
                <a:off x="4314784" y="4068930"/>
                <a:ext cx="3582583" cy="511743"/>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461639" y="4580673"/>
            <a:ext cx="790601" cy="923330"/>
          </a:xfrm>
          <a:prstGeom prst="rect">
            <a:avLst/>
          </a:prstGeom>
          <a:solidFill>
            <a:schemeClr val="accent6">
              <a:lumMod val="40000"/>
              <a:lumOff val="60000"/>
            </a:schemeClr>
          </a:solidFill>
        </p:spPr>
        <p:txBody>
          <a:bodyPr wrap="none" rtlCol="0">
            <a:spAutoFit/>
          </a:bodyPr>
          <a:lstStyle/>
          <a:p>
            <a:r>
              <a:rPr lang="en-US" dirty="0" smtClean="0"/>
              <a:t>n → p</a:t>
            </a:r>
            <a:endParaRPr lang="en-US" dirty="0"/>
          </a:p>
          <a:p>
            <a:r>
              <a:rPr lang="en-US" dirty="0" smtClean="0"/>
              <a:t>Lose n</a:t>
            </a:r>
          </a:p>
          <a:p>
            <a:r>
              <a:rPr lang="en-US" dirty="0" smtClean="0"/>
              <a:t>Gain p</a:t>
            </a:r>
            <a:endParaRPr lang="en-US" dirty="0"/>
          </a:p>
        </p:txBody>
      </p:sp>
      <p:sp>
        <p:nvSpPr>
          <p:cNvPr id="10" name="TextBox 9"/>
          <p:cNvSpPr txBox="1"/>
          <p:nvPr/>
        </p:nvSpPr>
        <p:spPr>
          <a:xfrm>
            <a:off x="7283209" y="6365289"/>
            <a:ext cx="1670842" cy="369332"/>
          </a:xfrm>
          <a:prstGeom prst="rect">
            <a:avLst/>
          </a:prstGeom>
          <a:solidFill>
            <a:srgbClr val="FFFF00"/>
          </a:solidFill>
        </p:spPr>
        <p:txBody>
          <a:bodyPr wrap="none" rtlCol="0">
            <a:spAutoFit/>
          </a:bodyPr>
          <a:lstStyle/>
          <a:p>
            <a:r>
              <a:rPr lang="en-US" dirty="0" smtClean="0"/>
              <a:t>OER Figure 20.7</a:t>
            </a:r>
            <a:endParaRPr lang="en-US" dirty="0"/>
          </a:p>
        </p:txBody>
      </p:sp>
      <p:sp>
        <p:nvSpPr>
          <p:cNvPr id="11" name="TextBox 10"/>
          <p:cNvSpPr txBox="1"/>
          <p:nvPr/>
        </p:nvSpPr>
        <p:spPr>
          <a:xfrm>
            <a:off x="1950498" y="1687593"/>
            <a:ext cx="811441" cy="646331"/>
          </a:xfrm>
          <a:prstGeom prst="rect">
            <a:avLst/>
          </a:prstGeom>
          <a:solidFill>
            <a:schemeClr val="accent1">
              <a:lumMod val="40000"/>
              <a:lumOff val="60000"/>
            </a:schemeClr>
          </a:solidFill>
        </p:spPr>
        <p:txBody>
          <a:bodyPr wrap="none" rtlCol="0">
            <a:spAutoFit/>
          </a:bodyPr>
          <a:lstStyle/>
          <a:p>
            <a:r>
              <a:rPr lang="en-US" dirty="0" smtClean="0"/>
              <a:t>A: ↓ 4</a:t>
            </a:r>
          </a:p>
          <a:p>
            <a:r>
              <a:rPr lang="en-US" dirty="0" smtClean="0"/>
              <a:t>Z: </a:t>
            </a:r>
            <a:r>
              <a:rPr lang="en-US" dirty="0"/>
              <a:t>↓ 2</a:t>
            </a:r>
          </a:p>
        </p:txBody>
      </p:sp>
      <p:sp>
        <p:nvSpPr>
          <p:cNvPr id="12" name="TextBox 11"/>
          <p:cNvSpPr txBox="1"/>
          <p:nvPr/>
        </p:nvSpPr>
        <p:spPr>
          <a:xfrm>
            <a:off x="1848083" y="4857672"/>
            <a:ext cx="785793" cy="646331"/>
          </a:xfrm>
          <a:prstGeom prst="rect">
            <a:avLst/>
          </a:prstGeom>
          <a:solidFill>
            <a:schemeClr val="accent1">
              <a:lumMod val="40000"/>
              <a:lumOff val="60000"/>
            </a:schemeClr>
          </a:solidFill>
        </p:spPr>
        <p:txBody>
          <a:bodyPr wrap="none" rtlCol="0">
            <a:spAutoFit/>
          </a:bodyPr>
          <a:lstStyle/>
          <a:p>
            <a:r>
              <a:rPr lang="en-US" dirty="0" smtClean="0"/>
              <a:t>A:  ---</a:t>
            </a:r>
          </a:p>
          <a:p>
            <a:r>
              <a:rPr lang="en-US" dirty="0" smtClean="0"/>
              <a:t>Z: ↑ 1</a:t>
            </a:r>
            <a:endParaRPr lang="en-US" dirty="0"/>
          </a:p>
        </p:txBody>
      </p:sp>
    </p:spTree>
    <p:extLst>
      <p:ext uri="{BB962C8B-B14F-4D97-AF65-F5344CB8AC3E}">
        <p14:creationId xmlns:p14="http://schemas.microsoft.com/office/powerpoint/2010/main" val="168980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575" y="310718"/>
            <a:ext cx="2725298"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4 Types of Reactions</a:t>
            </a:r>
            <a:endParaRPr lang="en-US" sz="2400" dirty="0"/>
          </a:p>
        </p:txBody>
      </p:sp>
      <p:sp>
        <p:nvSpPr>
          <p:cNvPr id="3" name="TextBox 2"/>
          <p:cNvSpPr txBox="1"/>
          <p:nvPr/>
        </p:nvSpPr>
        <p:spPr>
          <a:xfrm>
            <a:off x="248575" y="1198485"/>
            <a:ext cx="2388924" cy="461665"/>
          </a:xfrm>
          <a:prstGeom prst="rect">
            <a:avLst/>
          </a:prstGeom>
          <a:noFill/>
        </p:spPr>
        <p:txBody>
          <a:bodyPr wrap="none" rtlCol="0">
            <a:spAutoFit/>
          </a:bodyPr>
          <a:lstStyle/>
          <a:p>
            <a:r>
              <a:rPr lang="en-US" sz="2400" dirty="0" smtClean="0"/>
              <a:t>Positron Emission</a:t>
            </a:r>
            <a:endParaRPr lang="en-US" sz="2400" dirty="0"/>
          </a:p>
        </p:txBody>
      </p:sp>
      <mc:AlternateContent xmlns:mc="http://schemas.openxmlformats.org/markup-compatibility/2006">
        <mc:Choice xmlns:a14="http://schemas.microsoft.com/office/drawing/2010/main" Requires="a14">
          <p:sp>
            <p:nvSpPr>
              <p:cNvPr id="5" name="TextBox 4"/>
              <p:cNvSpPr txBox="1"/>
              <p:nvPr/>
            </p:nvSpPr>
            <p:spPr>
              <a:xfrm>
                <a:off x="4172742" y="1171041"/>
                <a:ext cx="3353354" cy="50558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Pre>
                        <m:sPrePr>
                          <m:ctrlPr>
                            <a:rPr lang="en-US" sz="3200" smtClean="0"/>
                          </m:ctrlPr>
                        </m:sPrePr>
                        <m:sub>
                          <m:r>
                            <a:rPr lang="en-US" sz="3200" b="0" i="0" smtClean="0">
                              <a:latin typeface="Cambria Math" panose="02040503050406030204" pitchFamily="18" charset="0"/>
                            </a:rPr>
                            <m:t>19</m:t>
                          </m:r>
                        </m:sub>
                        <m:sup>
                          <m:r>
                            <a:rPr lang="en-US" sz="3200" b="0" i="0" smtClean="0">
                              <a:latin typeface="Cambria Math" panose="02040503050406030204" pitchFamily="18" charset="0"/>
                            </a:rPr>
                            <m:t>40</m:t>
                          </m:r>
                        </m:sup>
                        <m:e>
                          <m:r>
                            <m:rPr>
                              <m:sty m:val="p"/>
                            </m:rPr>
                            <a:rPr lang="en-US" sz="3200" b="0" i="0" smtClean="0">
                              <a:latin typeface="Cambria Math" panose="02040503050406030204" pitchFamily="18" charset="0"/>
                            </a:rPr>
                            <m:t>K</m:t>
                          </m:r>
                          <m:r>
                            <a:rPr lang="en-US" sz="3200" b="0" i="0" smtClean="0"/>
                            <m:t> </m:t>
                          </m:r>
                          <m:r>
                            <a:rPr lang="en-US" sz="3200" b="0" i="0" smtClean="0">
                              <a:ea typeface="Cambria Math" panose="02040503050406030204" pitchFamily="18" charset="0"/>
                            </a:rPr>
                            <m:t>→ </m:t>
                          </m:r>
                          <m:sPre>
                            <m:sPrePr>
                              <m:ctrlPr>
                                <a:rPr lang="en-US" sz="3200" b="0" smtClean="0">
                                  <a:ea typeface="Cambria Math" panose="02040503050406030204" pitchFamily="18" charset="0"/>
                                </a:rPr>
                              </m:ctrlPr>
                            </m:sPrePr>
                            <m:sub>
                              <m:r>
                                <a:rPr lang="en-US" sz="3200" b="0" i="0" smtClean="0">
                                  <a:latin typeface="Cambria Math" panose="02040503050406030204" pitchFamily="18" charset="0"/>
                                  <a:ea typeface="Cambria Math" panose="02040503050406030204" pitchFamily="18" charset="0"/>
                                </a:rPr>
                                <m:t>18</m:t>
                              </m:r>
                            </m:sub>
                            <m:sup>
                              <m:r>
                                <a:rPr lang="en-US" sz="3200" b="0" i="0" smtClean="0">
                                  <a:latin typeface="Cambria Math" panose="02040503050406030204" pitchFamily="18" charset="0"/>
                                </a:rPr>
                                <m:t>40</m:t>
                              </m:r>
                            </m:sup>
                            <m:e>
                              <m:r>
                                <m:rPr>
                                  <m:sty m:val="p"/>
                                </m:rPr>
                                <a:rPr lang="en-US" sz="3200" b="0" i="0" smtClean="0">
                                  <a:latin typeface="Cambria Math" panose="02040503050406030204" pitchFamily="18" charset="0"/>
                                </a:rPr>
                                <m:t>Ar</m:t>
                              </m:r>
                              <m:r>
                                <a:rPr lang="en-US" sz="3200" b="0" i="0" smtClean="0">
                                  <a:latin typeface="Cambria Math" panose="02040503050406030204" pitchFamily="18" charset="0"/>
                                </a:rPr>
                                <m:t>+</m:t>
                              </m:r>
                              <m:sPre>
                                <m:sPrePr>
                                  <m:ctrlPr>
                                    <a:rPr lang="en-US" sz="3200" b="0" smtClean="0">
                                      <a:latin typeface="Cambria Math" panose="02040503050406030204" pitchFamily="18" charset="0"/>
                                    </a:rPr>
                                  </m:ctrlPr>
                                </m:sPrePr>
                                <m:sub>
                                  <m:r>
                                    <a:rPr lang="en-US" sz="3200" b="0" i="0" smtClean="0">
                                      <a:latin typeface="Cambria Math" panose="02040503050406030204" pitchFamily="18" charset="0"/>
                                    </a:rPr>
                                    <m:t>+1</m:t>
                                  </m:r>
                                </m:sub>
                                <m:sup>
                                  <m:r>
                                    <a:rPr lang="en-US" sz="3200" b="0" i="0" smtClean="0">
                                      <a:latin typeface="Cambria Math" panose="02040503050406030204" pitchFamily="18" charset="0"/>
                                    </a:rPr>
                                    <m:t>0</m:t>
                                  </m:r>
                                </m:sup>
                                <m:e>
                                  <m:r>
                                    <m:rPr>
                                      <m:sty m:val="p"/>
                                    </m:rPr>
                                    <a:rPr lang="en-US" sz="3200" b="0" i="0" smtClean="0">
                                      <a:latin typeface="Cambria Math" panose="02040503050406030204" pitchFamily="18" charset="0"/>
                                    </a:rPr>
                                    <m:t>e</m:t>
                                  </m:r>
                                </m:e>
                              </m:sPre>
                            </m:e>
                          </m:sPre>
                        </m:e>
                      </m:sPre>
                    </m:oMath>
                  </m:oMathPara>
                </a14:m>
                <a:endParaRPr lang="en-US" sz="3200" dirty="0"/>
              </a:p>
            </p:txBody>
          </p:sp>
        </mc:Choice>
        <mc:Fallback>
          <p:sp>
            <p:nvSpPr>
              <p:cNvPr id="5" name="TextBox 4"/>
              <p:cNvSpPr txBox="1">
                <a:spLocks noRot="1" noChangeAspect="1" noMove="1" noResize="1" noEditPoints="1" noAdjustHandles="1" noChangeArrowheads="1" noChangeShapeType="1" noTextEdit="1"/>
              </p:cNvSpPr>
              <p:nvPr/>
            </p:nvSpPr>
            <p:spPr>
              <a:xfrm>
                <a:off x="4172742" y="1171041"/>
                <a:ext cx="3353354" cy="505588"/>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248575" y="4040818"/>
            <a:ext cx="2280689" cy="461665"/>
          </a:xfrm>
          <a:prstGeom prst="rect">
            <a:avLst/>
          </a:prstGeom>
          <a:noFill/>
        </p:spPr>
        <p:txBody>
          <a:bodyPr wrap="none" rtlCol="0">
            <a:spAutoFit/>
          </a:bodyPr>
          <a:lstStyle/>
          <a:p>
            <a:r>
              <a:rPr lang="en-US" sz="2400" dirty="0" smtClean="0"/>
              <a:t>Electron Capture</a:t>
            </a:r>
            <a:endParaRPr lang="en-US" sz="2400" dirty="0"/>
          </a:p>
        </p:txBody>
      </p:sp>
      <mc:AlternateContent xmlns:mc="http://schemas.openxmlformats.org/markup-compatibility/2006">
        <mc:Choice xmlns:a14="http://schemas.microsoft.com/office/drawing/2010/main" Requires="a14">
          <p:sp>
            <p:nvSpPr>
              <p:cNvPr id="8" name="TextBox 7"/>
              <p:cNvSpPr txBox="1"/>
              <p:nvPr/>
            </p:nvSpPr>
            <p:spPr>
              <a:xfrm>
                <a:off x="4172742" y="4166965"/>
                <a:ext cx="3945888" cy="52899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Pre>
                        <m:sPrePr>
                          <m:ctrlPr>
                            <a:rPr lang="en-US" sz="3200" smtClean="0"/>
                          </m:ctrlPr>
                        </m:sPrePr>
                        <m:sub>
                          <m:r>
                            <a:rPr lang="en-US" sz="3200" b="0" i="0" smtClean="0"/>
                            <m:t>80</m:t>
                          </m:r>
                        </m:sub>
                        <m:sup>
                          <m:r>
                            <a:rPr lang="en-US" sz="3200" b="0" i="0" smtClean="0"/>
                            <m:t>197</m:t>
                          </m:r>
                        </m:sup>
                        <m:e>
                          <m:r>
                            <m:rPr>
                              <m:sty m:val="p"/>
                            </m:rPr>
                            <a:rPr lang="en-US" sz="3200" b="0" i="0" smtClean="0"/>
                            <m:t>Hg</m:t>
                          </m:r>
                          <m:r>
                            <a:rPr lang="en-US" sz="3200" b="0" i="0" smtClean="0"/>
                            <m:t>+ </m:t>
                          </m:r>
                          <m:sPre>
                            <m:sPrePr>
                              <m:ctrlPr>
                                <a:rPr lang="en-US" sz="3200" b="0" i="1" smtClean="0"/>
                              </m:ctrlPr>
                            </m:sPrePr>
                            <m:sub>
                              <m:r>
                                <a:rPr lang="en-US" sz="3200" b="0" i="1" smtClean="0"/>
                                <m:t>−1</m:t>
                              </m:r>
                            </m:sub>
                            <m:sup>
                              <m:r>
                                <a:rPr lang="en-US" sz="3200" b="0" i="1" smtClean="0"/>
                                <m:t>0</m:t>
                              </m:r>
                            </m:sup>
                            <m:e>
                              <m:r>
                                <a:rPr lang="en-US" sz="3200" b="0" i="1" smtClean="0"/>
                                <m:t>𝑒</m:t>
                              </m:r>
                            </m:e>
                          </m:sPre>
                          <m:r>
                            <a:rPr lang="en-US" sz="3200" b="0" i="0" smtClean="0">
                              <a:ea typeface="Cambria Math" panose="02040503050406030204" pitchFamily="18" charset="0"/>
                            </a:rPr>
                            <m:t>→ </m:t>
                          </m:r>
                          <m:sPre>
                            <m:sPrePr>
                              <m:ctrlPr>
                                <a:rPr lang="en-US" sz="3200" b="0" smtClean="0">
                                  <a:ea typeface="Cambria Math" panose="02040503050406030204" pitchFamily="18" charset="0"/>
                                </a:rPr>
                              </m:ctrlPr>
                            </m:sPrePr>
                            <m:sub>
                              <m:r>
                                <a:rPr lang="en-US" sz="3200" b="0" i="0" smtClean="0">
                                  <a:ea typeface="Cambria Math" panose="02040503050406030204" pitchFamily="18" charset="0"/>
                                </a:rPr>
                                <m:t>79</m:t>
                              </m:r>
                            </m:sub>
                            <m:sup>
                              <m:r>
                                <a:rPr lang="en-US" sz="3200" b="0" i="0" smtClean="0"/>
                                <m:t>197</m:t>
                              </m:r>
                            </m:sup>
                            <m:e>
                              <m:r>
                                <m:rPr>
                                  <m:sty m:val="p"/>
                                </m:rPr>
                                <a:rPr lang="en-US" sz="3200" b="0" i="0" smtClean="0"/>
                                <m:t>Au</m:t>
                              </m:r>
                            </m:e>
                          </m:sPre>
                        </m:e>
                      </m:sPre>
                    </m:oMath>
                  </m:oMathPara>
                </a14:m>
                <a:endParaRPr lang="en-US" sz="3200" dirty="0"/>
              </a:p>
            </p:txBody>
          </p:sp>
        </mc:Choice>
        <mc:Fallback>
          <p:sp>
            <p:nvSpPr>
              <p:cNvPr id="8" name="TextBox 7"/>
              <p:cNvSpPr txBox="1">
                <a:spLocks noRot="1" noChangeAspect="1" noMove="1" noResize="1" noEditPoints="1" noAdjustHandles="1" noChangeArrowheads="1" noChangeShapeType="1" noTextEdit="1"/>
              </p:cNvSpPr>
              <p:nvPr/>
            </p:nvSpPr>
            <p:spPr>
              <a:xfrm>
                <a:off x="4172742" y="4166965"/>
                <a:ext cx="3945888" cy="528991"/>
              </a:xfrm>
              <a:prstGeom prst="rect">
                <a:avLst/>
              </a:prstGeom>
              <a:blipFill>
                <a:blip r:embed="rId3"/>
                <a:stretch>
                  <a:fillRect/>
                </a:stretch>
              </a:blipFill>
            </p:spPr>
            <p:txBody>
              <a:bodyPr/>
              <a:lstStyle/>
              <a:p>
                <a:r>
                  <a:rPr lang="en-US">
                    <a:noFill/>
                  </a:rPr>
                  <a:t> </a:t>
                </a:r>
              </a:p>
            </p:txBody>
          </p:sp>
        </mc:Fallback>
      </mc:AlternateContent>
      <p:sp>
        <p:nvSpPr>
          <p:cNvPr id="9" name="TextBox 8"/>
          <p:cNvSpPr txBox="1"/>
          <p:nvPr/>
        </p:nvSpPr>
        <p:spPr>
          <a:xfrm>
            <a:off x="962776" y="4502482"/>
            <a:ext cx="790601" cy="923330"/>
          </a:xfrm>
          <a:prstGeom prst="rect">
            <a:avLst/>
          </a:prstGeom>
          <a:solidFill>
            <a:schemeClr val="accent6">
              <a:lumMod val="40000"/>
              <a:lumOff val="60000"/>
            </a:schemeClr>
          </a:solidFill>
        </p:spPr>
        <p:txBody>
          <a:bodyPr wrap="none" rtlCol="0">
            <a:spAutoFit/>
          </a:bodyPr>
          <a:lstStyle/>
          <a:p>
            <a:r>
              <a:rPr lang="en-US" dirty="0" smtClean="0"/>
              <a:t>p → n</a:t>
            </a:r>
            <a:endParaRPr lang="en-US" dirty="0"/>
          </a:p>
          <a:p>
            <a:r>
              <a:rPr lang="en-US" dirty="0" smtClean="0"/>
              <a:t>Lose p</a:t>
            </a:r>
          </a:p>
          <a:p>
            <a:r>
              <a:rPr lang="en-US" dirty="0" smtClean="0"/>
              <a:t>Gain n</a:t>
            </a:r>
            <a:endParaRPr lang="en-US" dirty="0"/>
          </a:p>
        </p:txBody>
      </p:sp>
      <p:sp>
        <p:nvSpPr>
          <p:cNvPr id="10" name="TextBox 9"/>
          <p:cNvSpPr txBox="1"/>
          <p:nvPr/>
        </p:nvSpPr>
        <p:spPr>
          <a:xfrm>
            <a:off x="962777" y="1687593"/>
            <a:ext cx="790601" cy="923330"/>
          </a:xfrm>
          <a:prstGeom prst="rect">
            <a:avLst/>
          </a:prstGeom>
          <a:solidFill>
            <a:schemeClr val="accent6">
              <a:lumMod val="40000"/>
              <a:lumOff val="60000"/>
            </a:schemeClr>
          </a:solidFill>
        </p:spPr>
        <p:txBody>
          <a:bodyPr wrap="none" rtlCol="0">
            <a:spAutoFit/>
          </a:bodyPr>
          <a:lstStyle/>
          <a:p>
            <a:r>
              <a:rPr lang="en-US" dirty="0" smtClean="0"/>
              <a:t>p → n</a:t>
            </a:r>
            <a:endParaRPr lang="en-US" dirty="0"/>
          </a:p>
          <a:p>
            <a:r>
              <a:rPr lang="en-US" dirty="0" smtClean="0"/>
              <a:t>Lose p</a:t>
            </a:r>
          </a:p>
          <a:p>
            <a:r>
              <a:rPr lang="en-US" dirty="0" smtClean="0"/>
              <a:t>Gain n</a:t>
            </a:r>
            <a:endParaRPr lang="en-US" dirty="0"/>
          </a:p>
        </p:txBody>
      </p:sp>
      <p:sp>
        <p:nvSpPr>
          <p:cNvPr id="4" name="TextBox 3"/>
          <p:cNvSpPr txBox="1"/>
          <p:nvPr/>
        </p:nvSpPr>
        <p:spPr>
          <a:xfrm>
            <a:off x="7283209" y="6365289"/>
            <a:ext cx="1670842" cy="369332"/>
          </a:xfrm>
          <a:prstGeom prst="rect">
            <a:avLst/>
          </a:prstGeom>
          <a:solidFill>
            <a:srgbClr val="FFFF00"/>
          </a:solidFill>
        </p:spPr>
        <p:txBody>
          <a:bodyPr wrap="none" rtlCol="0">
            <a:spAutoFit/>
          </a:bodyPr>
          <a:lstStyle/>
          <a:p>
            <a:r>
              <a:rPr lang="en-US" dirty="0" smtClean="0"/>
              <a:t>OER Figure 20.7</a:t>
            </a:r>
            <a:endParaRPr lang="en-US" dirty="0"/>
          </a:p>
        </p:txBody>
      </p:sp>
      <p:sp>
        <p:nvSpPr>
          <p:cNvPr id="11" name="TextBox 10"/>
          <p:cNvSpPr txBox="1"/>
          <p:nvPr/>
        </p:nvSpPr>
        <p:spPr>
          <a:xfrm>
            <a:off x="1848083" y="4857672"/>
            <a:ext cx="785793" cy="646331"/>
          </a:xfrm>
          <a:prstGeom prst="rect">
            <a:avLst/>
          </a:prstGeom>
          <a:solidFill>
            <a:schemeClr val="accent1">
              <a:lumMod val="40000"/>
              <a:lumOff val="60000"/>
            </a:schemeClr>
          </a:solidFill>
        </p:spPr>
        <p:txBody>
          <a:bodyPr wrap="none" rtlCol="0">
            <a:spAutoFit/>
          </a:bodyPr>
          <a:lstStyle/>
          <a:p>
            <a:r>
              <a:rPr lang="en-US" dirty="0" smtClean="0"/>
              <a:t>A:  ---</a:t>
            </a:r>
          </a:p>
          <a:p>
            <a:r>
              <a:rPr lang="en-US" dirty="0" smtClean="0"/>
              <a:t>Z: </a:t>
            </a:r>
            <a:r>
              <a:rPr lang="en-US" dirty="0"/>
              <a:t>↓</a:t>
            </a:r>
            <a:r>
              <a:rPr lang="en-US" dirty="0" smtClean="0"/>
              <a:t> 1</a:t>
            </a:r>
            <a:endParaRPr lang="en-US" dirty="0"/>
          </a:p>
        </p:txBody>
      </p:sp>
      <p:sp>
        <p:nvSpPr>
          <p:cNvPr id="12" name="TextBox 11"/>
          <p:cNvSpPr txBox="1"/>
          <p:nvPr/>
        </p:nvSpPr>
        <p:spPr>
          <a:xfrm>
            <a:off x="1964972" y="1964592"/>
            <a:ext cx="785793" cy="646331"/>
          </a:xfrm>
          <a:prstGeom prst="rect">
            <a:avLst/>
          </a:prstGeom>
          <a:solidFill>
            <a:schemeClr val="accent1">
              <a:lumMod val="40000"/>
              <a:lumOff val="60000"/>
            </a:schemeClr>
          </a:solidFill>
        </p:spPr>
        <p:txBody>
          <a:bodyPr wrap="none" rtlCol="0">
            <a:spAutoFit/>
          </a:bodyPr>
          <a:lstStyle/>
          <a:p>
            <a:r>
              <a:rPr lang="en-US" dirty="0" smtClean="0"/>
              <a:t>A:  ---</a:t>
            </a:r>
          </a:p>
          <a:p>
            <a:r>
              <a:rPr lang="en-US" dirty="0" smtClean="0"/>
              <a:t>Z: </a:t>
            </a:r>
            <a:r>
              <a:rPr lang="en-US" dirty="0"/>
              <a:t>↓</a:t>
            </a:r>
            <a:r>
              <a:rPr lang="en-US" dirty="0" smtClean="0"/>
              <a:t> 1</a:t>
            </a:r>
            <a:endParaRPr lang="en-US" dirty="0"/>
          </a:p>
        </p:txBody>
      </p:sp>
    </p:spTree>
    <p:extLst>
      <p:ext uri="{BB962C8B-B14F-4D97-AF65-F5344CB8AC3E}">
        <p14:creationId xmlns:p14="http://schemas.microsoft.com/office/powerpoint/2010/main" val="237766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229" y="417250"/>
            <a:ext cx="1039708" cy="369332"/>
          </a:xfrm>
          <a:prstGeom prst="rect">
            <a:avLst/>
          </a:prstGeom>
          <a:solidFill>
            <a:srgbClr val="92D050"/>
          </a:solidFill>
        </p:spPr>
        <p:txBody>
          <a:bodyPr wrap="none" rtlCol="0">
            <a:spAutoFit/>
          </a:bodyPr>
          <a:lstStyle/>
          <a:p>
            <a:r>
              <a:rPr lang="en-US" dirty="0" smtClean="0"/>
              <a:t>Example:</a:t>
            </a:r>
            <a:endParaRPr lang="en-US" dirty="0"/>
          </a:p>
        </p:txBody>
      </p:sp>
      <p:sp>
        <p:nvSpPr>
          <p:cNvPr id="3" name="TextBox 2"/>
          <p:cNvSpPr txBox="1"/>
          <p:nvPr/>
        </p:nvSpPr>
        <p:spPr>
          <a:xfrm>
            <a:off x="234674" y="1162974"/>
            <a:ext cx="2990178" cy="369332"/>
          </a:xfrm>
          <a:prstGeom prst="rect">
            <a:avLst/>
          </a:prstGeom>
          <a:noFill/>
        </p:spPr>
        <p:txBody>
          <a:bodyPr wrap="none" rtlCol="0">
            <a:spAutoFit/>
          </a:bodyPr>
          <a:lstStyle/>
          <a:p>
            <a:r>
              <a:rPr lang="en-US" dirty="0" smtClean="0"/>
              <a:t>(a) Ra-226 undergoes </a:t>
            </a:r>
            <a:r>
              <a:rPr lang="el-GR" dirty="0" smtClean="0"/>
              <a:t>α</a:t>
            </a:r>
            <a:r>
              <a:rPr lang="en-US" dirty="0" smtClean="0"/>
              <a:t>-decay</a:t>
            </a:r>
            <a:endParaRPr lang="en-US" dirty="0"/>
          </a:p>
        </p:txBody>
      </p:sp>
      <p:sp>
        <p:nvSpPr>
          <p:cNvPr id="4" name="TextBox 3"/>
          <p:cNvSpPr txBox="1"/>
          <p:nvPr/>
        </p:nvSpPr>
        <p:spPr>
          <a:xfrm>
            <a:off x="1546989" y="417250"/>
            <a:ext cx="3355727" cy="369332"/>
          </a:xfrm>
          <a:prstGeom prst="rect">
            <a:avLst/>
          </a:prstGeom>
          <a:noFill/>
        </p:spPr>
        <p:txBody>
          <a:bodyPr wrap="none" rtlCol="0">
            <a:spAutoFit/>
          </a:bodyPr>
          <a:lstStyle/>
          <a:p>
            <a:r>
              <a:rPr lang="en-US" dirty="0" smtClean="0"/>
              <a:t>Complete the following reactions:</a:t>
            </a:r>
            <a:endParaRPr lang="en-US" dirty="0"/>
          </a:p>
        </p:txBody>
      </p:sp>
      <p:sp>
        <p:nvSpPr>
          <p:cNvPr id="6" name="TextBox 5"/>
          <p:cNvSpPr txBox="1"/>
          <p:nvPr/>
        </p:nvSpPr>
        <p:spPr>
          <a:xfrm>
            <a:off x="346229" y="2802670"/>
            <a:ext cx="3953326" cy="369332"/>
          </a:xfrm>
          <a:prstGeom prst="rect">
            <a:avLst/>
          </a:prstGeom>
          <a:noFill/>
        </p:spPr>
        <p:txBody>
          <a:bodyPr wrap="none" rtlCol="0">
            <a:spAutoFit/>
          </a:bodyPr>
          <a:lstStyle/>
          <a:p>
            <a:r>
              <a:rPr lang="en-US" dirty="0" smtClean="0"/>
              <a:t>(b) Hg-201 undergoes electron capture</a:t>
            </a:r>
            <a:endParaRPr lang="en-US" dirty="0"/>
          </a:p>
        </p:txBody>
      </p:sp>
      <p:sp>
        <p:nvSpPr>
          <p:cNvPr id="7" name="TextBox 6"/>
          <p:cNvSpPr txBox="1"/>
          <p:nvPr/>
        </p:nvSpPr>
        <p:spPr>
          <a:xfrm>
            <a:off x="346229" y="4811698"/>
            <a:ext cx="6456768" cy="369332"/>
          </a:xfrm>
          <a:prstGeom prst="rect">
            <a:avLst/>
          </a:prstGeom>
          <a:noFill/>
        </p:spPr>
        <p:txBody>
          <a:bodyPr wrap="none" rtlCol="0">
            <a:spAutoFit/>
          </a:bodyPr>
          <a:lstStyle/>
          <a:p>
            <a:r>
              <a:rPr lang="en-US" dirty="0" smtClean="0"/>
              <a:t>(c) What type of decay occurs when Th-231 decays to form Pa-231</a:t>
            </a:r>
            <a:endParaRPr lang="en-US" dirty="0"/>
          </a:p>
        </p:txBody>
      </p:sp>
    </p:spTree>
    <p:extLst>
      <p:ext uri="{BB962C8B-B14F-4D97-AF65-F5344CB8AC3E}">
        <p14:creationId xmlns:p14="http://schemas.microsoft.com/office/powerpoint/2010/main" val="390869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229" y="417250"/>
            <a:ext cx="1039708" cy="369332"/>
          </a:xfrm>
          <a:prstGeom prst="rect">
            <a:avLst/>
          </a:prstGeom>
          <a:solidFill>
            <a:srgbClr val="92D050"/>
          </a:solidFill>
        </p:spPr>
        <p:txBody>
          <a:bodyPr wrap="none" rtlCol="0">
            <a:spAutoFit/>
          </a:bodyPr>
          <a:lstStyle/>
          <a:p>
            <a:r>
              <a:rPr lang="en-US" dirty="0" smtClean="0"/>
              <a:t>Example:</a:t>
            </a:r>
            <a:endParaRPr lang="en-US" dirty="0"/>
          </a:p>
        </p:txBody>
      </p:sp>
      <p:sp>
        <p:nvSpPr>
          <p:cNvPr id="3" name="TextBox 2"/>
          <p:cNvSpPr txBox="1"/>
          <p:nvPr/>
        </p:nvSpPr>
        <p:spPr>
          <a:xfrm>
            <a:off x="245809" y="1169178"/>
            <a:ext cx="6654899" cy="369332"/>
          </a:xfrm>
          <a:prstGeom prst="rect">
            <a:avLst/>
          </a:prstGeom>
          <a:noFill/>
        </p:spPr>
        <p:txBody>
          <a:bodyPr wrap="none" rtlCol="0">
            <a:spAutoFit/>
          </a:bodyPr>
          <a:lstStyle/>
          <a:p>
            <a:r>
              <a:rPr lang="en-US" dirty="0" smtClean="0"/>
              <a:t>(d) What element is created when O-15 undergoes positron emission</a:t>
            </a:r>
            <a:endParaRPr lang="en-US" dirty="0"/>
          </a:p>
        </p:txBody>
      </p:sp>
      <p:sp>
        <p:nvSpPr>
          <p:cNvPr id="4" name="TextBox 3"/>
          <p:cNvSpPr txBox="1"/>
          <p:nvPr/>
        </p:nvSpPr>
        <p:spPr>
          <a:xfrm>
            <a:off x="1546989" y="417250"/>
            <a:ext cx="3355727" cy="369332"/>
          </a:xfrm>
          <a:prstGeom prst="rect">
            <a:avLst/>
          </a:prstGeom>
          <a:noFill/>
        </p:spPr>
        <p:txBody>
          <a:bodyPr wrap="none" rtlCol="0">
            <a:spAutoFit/>
          </a:bodyPr>
          <a:lstStyle/>
          <a:p>
            <a:r>
              <a:rPr lang="en-US" dirty="0" smtClean="0"/>
              <a:t>Complete the following reactions:</a:t>
            </a:r>
            <a:endParaRPr lang="en-US" dirty="0"/>
          </a:p>
        </p:txBody>
      </p:sp>
      <p:sp>
        <p:nvSpPr>
          <p:cNvPr id="7" name="TextBox 6"/>
          <p:cNvSpPr txBox="1"/>
          <p:nvPr/>
        </p:nvSpPr>
        <p:spPr>
          <a:xfrm>
            <a:off x="346229" y="3515558"/>
            <a:ext cx="5211811" cy="369332"/>
          </a:xfrm>
          <a:prstGeom prst="rect">
            <a:avLst/>
          </a:prstGeom>
          <a:noFill/>
        </p:spPr>
        <p:txBody>
          <a:bodyPr wrap="none" rtlCol="0">
            <a:spAutoFit/>
          </a:bodyPr>
          <a:lstStyle/>
          <a:p>
            <a:r>
              <a:rPr lang="en-US" dirty="0" smtClean="0"/>
              <a:t>(e) What element undergoes </a:t>
            </a:r>
            <a:r>
              <a:rPr lang="el-GR" dirty="0"/>
              <a:t>α</a:t>
            </a:r>
            <a:r>
              <a:rPr lang="en-US" dirty="0" smtClean="0"/>
              <a:t>-decay to form Pb-208 </a:t>
            </a:r>
            <a:endParaRPr lang="en-US" dirty="0"/>
          </a:p>
        </p:txBody>
      </p:sp>
    </p:spTree>
    <p:extLst>
      <p:ext uri="{BB962C8B-B14F-4D97-AF65-F5344CB8AC3E}">
        <p14:creationId xmlns:p14="http://schemas.microsoft.com/office/powerpoint/2010/main" val="2594140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32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89" y="288070"/>
            <a:ext cx="2890535" cy="369332"/>
          </a:xfrm>
          <a:prstGeom prst="rect">
            <a:avLst/>
          </a:prstGeom>
        </p:spPr>
        <p:txBody>
          <a:bodyPr wrap="none">
            <a:spAutoFit/>
          </a:bodyPr>
          <a:lstStyle/>
          <a:p>
            <a:r>
              <a:rPr lang="en-US" smtClean="0">
                <a:solidFill>
                  <a:srgbClr val="0A0A0A"/>
                </a:solidFill>
                <a:latin typeface="arial" panose="020B0604020202020204" pitchFamily="34" charset="0"/>
              </a:rPr>
              <a:t>Wilhelm Conrad Roentgen</a:t>
            </a:r>
            <a:endParaRPr lang="en-US"/>
          </a:p>
        </p:txBody>
      </p:sp>
      <p:sp>
        <p:nvSpPr>
          <p:cNvPr id="3" name="Rectangle 2"/>
          <p:cNvSpPr/>
          <p:nvPr/>
        </p:nvSpPr>
        <p:spPr>
          <a:xfrm>
            <a:off x="248573" y="881044"/>
            <a:ext cx="4572000" cy="2308324"/>
          </a:xfrm>
          <a:prstGeom prst="rect">
            <a:avLst/>
          </a:prstGeom>
        </p:spPr>
        <p:txBody>
          <a:bodyPr>
            <a:spAutoFit/>
          </a:bodyPr>
          <a:lstStyle/>
          <a:p>
            <a:r>
              <a:rPr lang="en-US" dirty="0">
                <a:solidFill>
                  <a:srgbClr val="0A0A0A"/>
                </a:solidFill>
                <a:latin typeface="arial" panose="020B0604020202020204" pitchFamily="34" charset="0"/>
              </a:rPr>
              <a:t>Crookes tubes he had been using to study cathode rays emitted a new kind of invisible ray that was capable of penetrating through black paper. The newly discovered x-rays also penetrated the body’s soft tissue, and the medical community immediately recognized their usefulness for imaging.</a:t>
            </a:r>
            <a:endParaRPr lang="en-US" dirty="0"/>
          </a:p>
        </p:txBody>
      </p:sp>
    </p:spTree>
    <p:extLst>
      <p:ext uri="{BB962C8B-B14F-4D97-AF65-F5344CB8AC3E}">
        <p14:creationId xmlns:p14="http://schemas.microsoft.com/office/powerpoint/2010/main" val="4132576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6875" y="1518081"/>
            <a:ext cx="9145973" cy="5144610"/>
          </a:xfrm>
          <a:prstGeom prst="rect">
            <a:avLst/>
          </a:prstGeom>
        </p:spPr>
      </p:pic>
      <p:pic>
        <p:nvPicPr>
          <p:cNvPr id="4" name="Picture 3"/>
          <p:cNvPicPr>
            <a:picLocks noChangeAspect="1"/>
          </p:cNvPicPr>
          <p:nvPr/>
        </p:nvPicPr>
        <p:blipFill>
          <a:blip r:embed="rId3"/>
          <a:stretch>
            <a:fillRect/>
          </a:stretch>
        </p:blipFill>
        <p:spPr>
          <a:xfrm>
            <a:off x="171351" y="292963"/>
            <a:ext cx="5487053" cy="6167854"/>
          </a:xfrm>
          <a:prstGeom prst="rect">
            <a:avLst/>
          </a:prstGeom>
        </p:spPr>
      </p:pic>
      <p:pic>
        <p:nvPicPr>
          <p:cNvPr id="5" name="Picture 4"/>
          <p:cNvPicPr>
            <a:picLocks noChangeAspect="1"/>
          </p:cNvPicPr>
          <p:nvPr/>
        </p:nvPicPr>
        <p:blipFill>
          <a:blip r:embed="rId4"/>
          <a:stretch>
            <a:fillRect/>
          </a:stretch>
        </p:blipFill>
        <p:spPr>
          <a:xfrm>
            <a:off x="2497181" y="1597981"/>
            <a:ext cx="6322446" cy="3981403"/>
          </a:xfrm>
          <a:prstGeom prst="rect">
            <a:avLst/>
          </a:prstGeom>
        </p:spPr>
      </p:pic>
      <p:pic>
        <p:nvPicPr>
          <p:cNvPr id="6" name="Picture 5"/>
          <p:cNvPicPr>
            <a:picLocks noChangeAspect="1"/>
          </p:cNvPicPr>
          <p:nvPr/>
        </p:nvPicPr>
        <p:blipFill>
          <a:blip r:embed="rId5"/>
          <a:stretch>
            <a:fillRect/>
          </a:stretch>
        </p:blipFill>
        <p:spPr>
          <a:xfrm>
            <a:off x="2028825" y="342900"/>
            <a:ext cx="5086350" cy="6172200"/>
          </a:xfrm>
          <a:prstGeom prst="rect">
            <a:avLst/>
          </a:prstGeom>
        </p:spPr>
      </p:pic>
    </p:spTree>
    <p:extLst>
      <p:ext uri="{BB962C8B-B14F-4D97-AF65-F5344CB8AC3E}">
        <p14:creationId xmlns:p14="http://schemas.microsoft.com/office/powerpoint/2010/main" val="268974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8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19" y="284085"/>
            <a:ext cx="2486193"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Nuclear Chemistry</a:t>
            </a:r>
            <a:endParaRPr lang="en-US" sz="2400" dirty="0"/>
          </a:p>
        </p:txBody>
      </p:sp>
      <p:sp>
        <p:nvSpPr>
          <p:cNvPr id="3" name="TextBox 2"/>
          <p:cNvSpPr txBox="1"/>
          <p:nvPr/>
        </p:nvSpPr>
        <p:spPr>
          <a:xfrm>
            <a:off x="133165" y="861133"/>
            <a:ext cx="5096521" cy="1477328"/>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Study of reactions involving the changes in the nuclei of atoms.</a:t>
            </a:r>
          </a:p>
          <a:p>
            <a:pPr marL="285750" indent="-285750">
              <a:buFont typeface="Courier New" panose="02070309020205020404" pitchFamily="49" charset="0"/>
              <a:buChar char="o"/>
            </a:pPr>
            <a:r>
              <a:rPr lang="en-US" dirty="0" smtClean="0"/>
              <a:t>Changes in # of protons, neutrons and electrons</a:t>
            </a:r>
          </a:p>
          <a:p>
            <a:pPr marL="285750" indent="-285750">
              <a:buFont typeface="Courier New" panose="02070309020205020404" pitchFamily="49" charset="0"/>
              <a:buChar char="o"/>
            </a:pPr>
            <a:r>
              <a:rPr lang="en-US" dirty="0" smtClean="0"/>
              <a:t>Crossroads of chemistry and physics</a:t>
            </a:r>
          </a:p>
          <a:p>
            <a:endParaRPr lang="en-US" dirty="0"/>
          </a:p>
        </p:txBody>
      </p:sp>
      <p:sp>
        <p:nvSpPr>
          <p:cNvPr id="4" name="TextBox 3"/>
          <p:cNvSpPr txBox="1"/>
          <p:nvPr/>
        </p:nvSpPr>
        <p:spPr>
          <a:xfrm>
            <a:off x="310719" y="2915302"/>
            <a:ext cx="3695884" cy="3139321"/>
          </a:xfrm>
          <a:prstGeom prst="rect">
            <a:avLst/>
          </a:prstGeom>
          <a:noFill/>
        </p:spPr>
        <p:txBody>
          <a:bodyPr wrap="none" rtlCol="0">
            <a:spAutoFit/>
          </a:bodyPr>
          <a:lstStyle/>
          <a:p>
            <a:pPr marL="285750" indent="-285750">
              <a:buFont typeface="Courier New" panose="02070309020205020404" pitchFamily="49" charset="0"/>
              <a:buChar char="o"/>
            </a:pPr>
            <a:r>
              <a:rPr lang="en-US" dirty="0" smtClean="0"/>
              <a:t>Radioactive Decay (Carbon dating)</a:t>
            </a:r>
          </a:p>
          <a:p>
            <a:pPr marL="285750" indent="-285750">
              <a:buFont typeface="Courier New" panose="02070309020205020404" pitchFamily="49" charset="0"/>
              <a:buChar char="o"/>
            </a:pPr>
            <a:r>
              <a:rPr lang="en-US" dirty="0" smtClean="0"/>
              <a:t>Transmutation (discover new E)</a:t>
            </a:r>
          </a:p>
          <a:p>
            <a:pPr marL="285750" indent="-285750">
              <a:buFont typeface="Courier New" panose="02070309020205020404" pitchFamily="49" charset="0"/>
              <a:buChar char="o"/>
            </a:pPr>
            <a:r>
              <a:rPr lang="en-US" dirty="0" smtClean="0"/>
              <a:t>Nuclear Energy (and bombs)</a:t>
            </a:r>
          </a:p>
          <a:p>
            <a:pPr marL="285750" indent="-285750">
              <a:buFont typeface="Courier New" panose="02070309020205020404" pitchFamily="49" charset="0"/>
              <a:buChar char="o"/>
            </a:pPr>
            <a:r>
              <a:rPr lang="en-US" dirty="0" smtClean="0"/>
              <a:t>Commercial uses</a:t>
            </a:r>
          </a:p>
          <a:p>
            <a:pPr marL="742950" lvl="1" indent="-285750">
              <a:buFont typeface="Wingdings" panose="05000000000000000000" pitchFamily="2" charset="2"/>
              <a:buChar char="§"/>
            </a:pPr>
            <a:r>
              <a:rPr lang="en-US" dirty="0" smtClean="0"/>
              <a:t>Smoke detectors</a:t>
            </a:r>
          </a:p>
          <a:p>
            <a:pPr marL="742950" lvl="1" indent="-285750">
              <a:buFont typeface="Wingdings" panose="05000000000000000000" pitchFamily="2" charset="2"/>
              <a:buChar char="§"/>
            </a:pPr>
            <a:r>
              <a:rPr lang="en-US" dirty="0" smtClean="0"/>
              <a:t>Density meters</a:t>
            </a:r>
            <a:endParaRPr lang="en-US" dirty="0"/>
          </a:p>
          <a:p>
            <a:pPr marL="342900" indent="-342900">
              <a:buFont typeface="Courier New" panose="02070309020205020404" pitchFamily="49" charset="0"/>
              <a:buChar char="o"/>
            </a:pPr>
            <a:r>
              <a:rPr lang="en-US" dirty="0" smtClean="0"/>
              <a:t>Scientific uses</a:t>
            </a:r>
          </a:p>
          <a:p>
            <a:pPr marL="800100" lvl="1" indent="-342900">
              <a:buFont typeface="Wingdings" panose="05000000000000000000" pitchFamily="2" charset="2"/>
              <a:buChar char="§"/>
            </a:pPr>
            <a:r>
              <a:rPr lang="en-US" dirty="0" smtClean="0"/>
              <a:t>Neutron scattering</a:t>
            </a:r>
          </a:p>
          <a:p>
            <a:pPr marL="800100" lvl="1" indent="-342900">
              <a:buFont typeface="Wingdings" panose="05000000000000000000" pitchFamily="2" charset="2"/>
              <a:buChar char="§"/>
            </a:pPr>
            <a:r>
              <a:rPr lang="en-US" dirty="0" smtClean="0"/>
              <a:t>Chemotherapy</a:t>
            </a:r>
          </a:p>
          <a:p>
            <a:pPr marL="800100" lvl="1" indent="-342900">
              <a:buFont typeface="Wingdings" panose="05000000000000000000" pitchFamily="2" charset="2"/>
              <a:buChar char="§"/>
            </a:pPr>
            <a:r>
              <a:rPr lang="en-US" dirty="0" smtClean="0"/>
              <a:t>Isotope Doping</a:t>
            </a:r>
          </a:p>
          <a:p>
            <a:pPr marL="342900" indent="-342900">
              <a:buFont typeface="Courier New" panose="02070309020205020404" pitchFamily="49" charset="0"/>
              <a:buChar char="o"/>
            </a:pPr>
            <a:r>
              <a:rPr lang="en-US" dirty="0" smtClean="0"/>
              <a:t>Health effects of Exposure</a:t>
            </a:r>
          </a:p>
        </p:txBody>
      </p:sp>
      <p:sp>
        <p:nvSpPr>
          <p:cNvPr id="5" name="TextBox 4"/>
          <p:cNvSpPr txBox="1"/>
          <p:nvPr/>
        </p:nvSpPr>
        <p:spPr>
          <a:xfrm>
            <a:off x="310719" y="2237171"/>
            <a:ext cx="2106410" cy="461665"/>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smtClean="0"/>
              <a:t>Important Uses</a:t>
            </a:r>
            <a:endParaRPr lang="en-US" sz="2400" dirty="0"/>
          </a:p>
        </p:txBody>
      </p:sp>
      <p:pic>
        <p:nvPicPr>
          <p:cNvPr id="7" name="Picture 6"/>
          <p:cNvPicPr>
            <a:picLocks noChangeAspect="1"/>
          </p:cNvPicPr>
          <p:nvPr/>
        </p:nvPicPr>
        <p:blipFill>
          <a:blip r:embed="rId2"/>
          <a:stretch>
            <a:fillRect/>
          </a:stretch>
        </p:blipFill>
        <p:spPr>
          <a:xfrm>
            <a:off x="5345096" y="213110"/>
            <a:ext cx="3461551" cy="2354364"/>
          </a:xfrm>
          <a:prstGeom prst="rect">
            <a:avLst/>
          </a:prstGeom>
        </p:spPr>
      </p:pic>
    </p:spTree>
    <p:extLst>
      <p:ext uri="{BB962C8B-B14F-4D97-AF65-F5344CB8AC3E}">
        <p14:creationId xmlns:p14="http://schemas.microsoft.com/office/powerpoint/2010/main" val="912109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9810" y="5217896"/>
            <a:ext cx="3486150" cy="1304925"/>
          </a:xfrm>
          <a:prstGeom prst="rect">
            <a:avLst/>
          </a:prstGeom>
        </p:spPr>
      </p:pic>
      <p:pic>
        <p:nvPicPr>
          <p:cNvPr id="3" name="Picture 2"/>
          <p:cNvPicPr>
            <a:picLocks noChangeAspect="1"/>
          </p:cNvPicPr>
          <p:nvPr/>
        </p:nvPicPr>
        <p:blipFill>
          <a:blip r:embed="rId3"/>
          <a:stretch>
            <a:fillRect/>
          </a:stretch>
        </p:blipFill>
        <p:spPr>
          <a:xfrm>
            <a:off x="1461857" y="399494"/>
            <a:ext cx="6172940" cy="4629705"/>
          </a:xfrm>
          <a:prstGeom prst="rect">
            <a:avLst/>
          </a:prstGeom>
        </p:spPr>
      </p:pic>
    </p:spTree>
    <p:extLst>
      <p:ext uri="{BB962C8B-B14F-4D97-AF65-F5344CB8AC3E}">
        <p14:creationId xmlns:p14="http://schemas.microsoft.com/office/powerpoint/2010/main" val="457830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14799" y="237293"/>
            <a:ext cx="4905375" cy="3009900"/>
          </a:xfrm>
          <a:prstGeom prst="rect">
            <a:avLst/>
          </a:prstGeom>
        </p:spPr>
      </p:pic>
      <p:pic>
        <p:nvPicPr>
          <p:cNvPr id="3" name="Picture 2"/>
          <p:cNvPicPr>
            <a:picLocks noChangeAspect="1"/>
          </p:cNvPicPr>
          <p:nvPr/>
        </p:nvPicPr>
        <p:blipFill>
          <a:blip r:embed="rId3"/>
          <a:stretch>
            <a:fillRect/>
          </a:stretch>
        </p:blipFill>
        <p:spPr>
          <a:xfrm>
            <a:off x="3108820" y="2601157"/>
            <a:ext cx="5349241" cy="3780454"/>
          </a:xfrm>
          <a:prstGeom prst="rect">
            <a:avLst/>
          </a:prstGeom>
        </p:spPr>
      </p:pic>
    </p:spTree>
    <p:extLst>
      <p:ext uri="{BB962C8B-B14F-4D97-AF65-F5344CB8AC3E}">
        <p14:creationId xmlns:p14="http://schemas.microsoft.com/office/powerpoint/2010/main" val="3077557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5779" y="1766684"/>
            <a:ext cx="6653385" cy="4700468"/>
          </a:xfrm>
          <a:prstGeom prst="rect">
            <a:avLst/>
          </a:prstGeom>
        </p:spPr>
      </p:pic>
    </p:spTree>
    <p:extLst>
      <p:ext uri="{BB962C8B-B14F-4D97-AF65-F5344CB8AC3E}">
        <p14:creationId xmlns:p14="http://schemas.microsoft.com/office/powerpoint/2010/main" val="240830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707955" y="510952"/>
            <a:ext cx="1933575" cy="2362200"/>
          </a:xfrm>
          <a:prstGeom prst="rect">
            <a:avLst/>
          </a:prstGeom>
        </p:spPr>
      </p:pic>
      <p:sp>
        <p:nvSpPr>
          <p:cNvPr id="7" name="Rectangle 6"/>
          <p:cNvSpPr/>
          <p:nvPr/>
        </p:nvSpPr>
        <p:spPr>
          <a:xfrm>
            <a:off x="4487662" y="6505983"/>
            <a:ext cx="4656338" cy="276999"/>
          </a:xfrm>
          <a:prstGeom prst="rect">
            <a:avLst/>
          </a:prstGeom>
        </p:spPr>
        <p:txBody>
          <a:bodyPr wrap="square">
            <a:spAutoFit/>
          </a:bodyPr>
          <a:lstStyle/>
          <a:p>
            <a:r>
              <a:rPr lang="en-US" sz="1200" dirty="0">
                <a:hlinkClick r:id="rId3"/>
              </a:rPr>
              <a:t>https://</a:t>
            </a:r>
            <a:r>
              <a:rPr lang="en-US" sz="1200" dirty="0" smtClean="0">
                <a:hlinkClick r:id="rId3"/>
              </a:rPr>
              <a:t>www.aps.org/publications/apsnews/200803/physicshistory.cfm</a:t>
            </a:r>
            <a:r>
              <a:rPr lang="en-US" sz="1200" dirty="0" smtClean="0"/>
              <a:t> </a:t>
            </a:r>
            <a:endParaRPr lang="en-US" sz="1200" dirty="0"/>
          </a:p>
        </p:txBody>
      </p:sp>
      <p:sp>
        <p:nvSpPr>
          <p:cNvPr id="8" name="TextBox 7"/>
          <p:cNvSpPr txBox="1"/>
          <p:nvPr/>
        </p:nvSpPr>
        <p:spPr>
          <a:xfrm>
            <a:off x="6510657" y="2873152"/>
            <a:ext cx="2328169" cy="646331"/>
          </a:xfrm>
          <a:prstGeom prst="rect">
            <a:avLst/>
          </a:prstGeom>
          <a:noFill/>
        </p:spPr>
        <p:txBody>
          <a:bodyPr wrap="square" rtlCol="0">
            <a:spAutoFit/>
          </a:bodyPr>
          <a:lstStyle/>
          <a:p>
            <a:r>
              <a:rPr lang="en-US" dirty="0" smtClean="0"/>
              <a:t>March 1896 – uranium salts emit radiation</a:t>
            </a:r>
            <a:endParaRPr lang="en-US" dirty="0"/>
          </a:p>
        </p:txBody>
      </p:sp>
      <p:pic>
        <p:nvPicPr>
          <p:cNvPr id="10" name="Picture 9"/>
          <p:cNvPicPr>
            <a:picLocks noChangeAspect="1"/>
          </p:cNvPicPr>
          <p:nvPr/>
        </p:nvPicPr>
        <p:blipFill>
          <a:blip r:embed="rId4"/>
          <a:stretch>
            <a:fillRect/>
          </a:stretch>
        </p:blipFill>
        <p:spPr>
          <a:xfrm>
            <a:off x="164237" y="88777"/>
            <a:ext cx="6205491" cy="4654118"/>
          </a:xfrm>
          <a:prstGeom prst="rect">
            <a:avLst/>
          </a:prstGeom>
        </p:spPr>
      </p:pic>
      <p:sp>
        <p:nvSpPr>
          <p:cNvPr id="11" name="Rectangle 10"/>
          <p:cNvSpPr/>
          <p:nvPr/>
        </p:nvSpPr>
        <p:spPr>
          <a:xfrm>
            <a:off x="164237" y="4582208"/>
            <a:ext cx="6476260" cy="1938992"/>
          </a:xfrm>
          <a:prstGeom prst="rect">
            <a:avLst/>
          </a:prstGeom>
        </p:spPr>
        <p:txBody>
          <a:bodyPr wrap="square">
            <a:spAutoFit/>
          </a:bodyPr>
          <a:lstStyle/>
          <a:p>
            <a:r>
              <a:rPr lang="en-US" sz="1200" dirty="0">
                <a:solidFill>
                  <a:srgbClr val="0A0A0A"/>
                </a:solidFill>
                <a:latin typeface="arial" panose="020B0604020202020204" pitchFamily="34" charset="0"/>
              </a:rPr>
              <a:t>The story of Becquerel’s discovery is a well known example of an accidental discovery. Somewhat less well known is the fact that forty years earlier, someone else had made the same accidental discovery. Abel Niepce de Saint Victor, a photographer, was experimenting with various chemicals, including uranium compounds. Like Becquerel would later do, he exposed them to sunlight and placed them, along with pieces of photographic paper, in a dark drawer. Upon opening the drawer, he found that some of the chemicals, including uranium, exposed the photographic paper. Niepce thought he had found some new sort of invisible radiation, and reported his findings to the French Academy of Science. No one investigated the effect any further until decades later when Becquerel repeated essentially the same experiment on that gray day in March 1896. </a:t>
            </a:r>
            <a:endParaRPr lang="en-US" sz="1200" dirty="0"/>
          </a:p>
        </p:txBody>
      </p:sp>
      <p:sp>
        <p:nvSpPr>
          <p:cNvPr id="12" name="TextBox 11"/>
          <p:cNvSpPr txBox="1"/>
          <p:nvPr/>
        </p:nvSpPr>
        <p:spPr>
          <a:xfrm>
            <a:off x="6815831" y="88777"/>
            <a:ext cx="1694888" cy="369332"/>
          </a:xfrm>
          <a:prstGeom prst="rect">
            <a:avLst/>
          </a:prstGeom>
          <a:solidFill>
            <a:srgbClr val="92D050"/>
          </a:solidFill>
        </p:spPr>
        <p:txBody>
          <a:bodyPr wrap="none" rtlCol="0">
            <a:spAutoFit/>
          </a:bodyPr>
          <a:lstStyle/>
          <a:p>
            <a:r>
              <a:rPr lang="en-US" dirty="0" smtClean="0"/>
              <a:t>Henri Becquerel</a:t>
            </a:r>
            <a:endParaRPr lang="en-US" dirty="0"/>
          </a:p>
        </p:txBody>
      </p:sp>
    </p:spTree>
    <p:extLst>
      <p:ext uri="{BB962C8B-B14F-4D97-AF65-F5344CB8AC3E}">
        <p14:creationId xmlns:p14="http://schemas.microsoft.com/office/powerpoint/2010/main" val="331912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40562" y="257452"/>
            <a:ext cx="1332416" cy="369332"/>
          </a:xfrm>
          <a:prstGeom prst="rect">
            <a:avLst/>
          </a:prstGeom>
          <a:noFill/>
        </p:spPr>
        <p:txBody>
          <a:bodyPr wrap="none" rtlCol="0">
            <a:spAutoFit/>
          </a:bodyPr>
          <a:lstStyle/>
          <a:p>
            <a:r>
              <a:rPr lang="en-US" dirty="0" smtClean="0"/>
              <a:t>(1867-1934)</a:t>
            </a:r>
            <a:endParaRPr lang="en-US" dirty="0"/>
          </a:p>
        </p:txBody>
      </p:sp>
      <p:sp>
        <p:nvSpPr>
          <p:cNvPr id="9" name="TextBox 8"/>
          <p:cNvSpPr txBox="1"/>
          <p:nvPr/>
        </p:nvSpPr>
        <p:spPr>
          <a:xfrm>
            <a:off x="3240351" y="755709"/>
            <a:ext cx="5903649" cy="2031325"/>
          </a:xfrm>
          <a:prstGeom prst="rect">
            <a:avLst/>
          </a:prstGeom>
          <a:noFill/>
        </p:spPr>
        <p:txBody>
          <a:bodyPr wrap="square" rtlCol="0">
            <a:spAutoFit/>
          </a:bodyPr>
          <a:lstStyle/>
          <a:p>
            <a:pPr marL="285750" indent="-285750">
              <a:buFont typeface="Courier New" panose="02070309020205020404" pitchFamily="49" charset="0"/>
              <a:buChar char="o"/>
            </a:pPr>
            <a:r>
              <a:rPr lang="en-US" dirty="0" smtClean="0"/>
              <a:t>1903 Nobel Prize (with husband and Henry Becquerel)</a:t>
            </a:r>
          </a:p>
          <a:p>
            <a:pPr marL="285750" indent="-285750">
              <a:buFont typeface="Courier New" panose="02070309020205020404" pitchFamily="49" charset="0"/>
              <a:buChar char="o"/>
            </a:pPr>
            <a:r>
              <a:rPr lang="en-US" dirty="0" smtClean="0"/>
              <a:t>1911 Nobel Prize (for discovery of Po/Ra)</a:t>
            </a:r>
          </a:p>
          <a:p>
            <a:pPr marL="285750" indent="-285750">
              <a:buFont typeface="Courier New" panose="02070309020205020404" pitchFamily="49" charset="0"/>
              <a:buChar char="o"/>
            </a:pPr>
            <a:r>
              <a:rPr lang="en-US" dirty="0" smtClean="0"/>
              <a:t>First person to win/share 2 Nobel prizes (and in diff fields)</a:t>
            </a:r>
          </a:p>
          <a:p>
            <a:pPr marL="285750" indent="-285750">
              <a:buFont typeface="Courier New" panose="02070309020205020404" pitchFamily="49" charset="0"/>
              <a:buChar char="o"/>
            </a:pPr>
            <a:r>
              <a:rPr lang="en-US" dirty="0" smtClean="0"/>
              <a:t>Observed tumor cells died faster than healthy cells when exposed to radiation</a:t>
            </a:r>
          </a:p>
          <a:p>
            <a:pPr marL="285750" indent="-285750">
              <a:buFont typeface="Courier New" panose="02070309020205020404" pitchFamily="49" charset="0"/>
              <a:buChar char="o"/>
            </a:pPr>
            <a:r>
              <a:rPr lang="en-US" dirty="0" smtClean="0"/>
              <a:t>X-rays for imaging broken bones and </a:t>
            </a:r>
            <a:r>
              <a:rPr lang="en-US" smtClean="0"/>
              <a:t>medical treatments</a:t>
            </a:r>
            <a:endParaRPr lang="en-US" dirty="0" smtClean="0"/>
          </a:p>
          <a:p>
            <a:pPr marL="285750" indent="-285750">
              <a:buFont typeface="Courier New" panose="02070309020205020404" pitchFamily="49" charset="0"/>
              <a:buChar char="o"/>
            </a:pPr>
            <a:r>
              <a:rPr lang="en-US" dirty="0" smtClean="0"/>
              <a:t>Cm – Curium named after her</a:t>
            </a:r>
            <a:endParaRPr lang="en-US" dirty="0"/>
          </a:p>
        </p:txBody>
      </p:sp>
      <p:sp>
        <p:nvSpPr>
          <p:cNvPr id="10" name="Rectangle 9"/>
          <p:cNvSpPr/>
          <p:nvPr/>
        </p:nvSpPr>
        <p:spPr>
          <a:xfrm>
            <a:off x="6265520" y="6508266"/>
            <a:ext cx="2878480" cy="276999"/>
          </a:xfrm>
          <a:prstGeom prst="rect">
            <a:avLst/>
          </a:prstGeom>
        </p:spPr>
        <p:txBody>
          <a:bodyPr wrap="none">
            <a:spAutoFit/>
          </a:bodyPr>
          <a:lstStyle/>
          <a:p>
            <a:r>
              <a:rPr lang="en-US" sz="1200" dirty="0">
                <a:hlinkClick r:id="rId2"/>
              </a:rPr>
              <a:t>https://</a:t>
            </a:r>
            <a:r>
              <a:rPr lang="en-US" sz="1200" dirty="0" smtClean="0">
                <a:hlinkClick r:id="rId2"/>
              </a:rPr>
              <a:t>en.wikipedia.org/wiki/Marie_Curie</a:t>
            </a:r>
            <a:r>
              <a:rPr lang="en-US" sz="1200" dirty="0" smtClean="0"/>
              <a:t> </a:t>
            </a:r>
            <a:endParaRPr lang="en-US" sz="1200" dirty="0"/>
          </a:p>
        </p:txBody>
      </p:sp>
      <p:sp>
        <p:nvSpPr>
          <p:cNvPr id="11" name="TextBox 10"/>
          <p:cNvSpPr txBox="1"/>
          <p:nvPr/>
        </p:nvSpPr>
        <p:spPr>
          <a:xfrm>
            <a:off x="210845" y="257452"/>
            <a:ext cx="1287532" cy="369332"/>
          </a:xfrm>
          <a:prstGeom prst="rect">
            <a:avLst/>
          </a:prstGeom>
          <a:solidFill>
            <a:srgbClr val="92D050"/>
          </a:solidFill>
        </p:spPr>
        <p:txBody>
          <a:bodyPr wrap="none" rtlCol="0">
            <a:spAutoFit/>
          </a:bodyPr>
          <a:lstStyle/>
          <a:p>
            <a:r>
              <a:rPr lang="en-US" dirty="0" smtClean="0"/>
              <a:t>Marie Curie</a:t>
            </a:r>
            <a:endParaRPr lang="en-US" dirty="0"/>
          </a:p>
        </p:txBody>
      </p:sp>
      <p:pic>
        <p:nvPicPr>
          <p:cNvPr id="15" name="Picture 14"/>
          <p:cNvPicPr>
            <a:picLocks noChangeAspect="1"/>
          </p:cNvPicPr>
          <p:nvPr/>
        </p:nvPicPr>
        <p:blipFill>
          <a:blip r:embed="rId3"/>
          <a:stretch>
            <a:fillRect/>
          </a:stretch>
        </p:blipFill>
        <p:spPr>
          <a:xfrm>
            <a:off x="120676" y="741839"/>
            <a:ext cx="3039773" cy="3616087"/>
          </a:xfrm>
          <a:prstGeom prst="rect">
            <a:avLst/>
          </a:prstGeom>
        </p:spPr>
      </p:pic>
      <p:pic>
        <p:nvPicPr>
          <p:cNvPr id="17" name="Picture 16"/>
          <p:cNvPicPr>
            <a:picLocks noChangeAspect="1"/>
          </p:cNvPicPr>
          <p:nvPr/>
        </p:nvPicPr>
        <p:blipFill rotWithShape="1">
          <a:blip r:embed="rId4"/>
          <a:srcRect l="14716" r="16181"/>
          <a:stretch/>
        </p:blipFill>
        <p:spPr>
          <a:xfrm>
            <a:off x="3316174" y="3051993"/>
            <a:ext cx="3555142" cy="2895688"/>
          </a:xfrm>
          <a:prstGeom prst="rect">
            <a:avLst/>
          </a:prstGeom>
        </p:spPr>
      </p:pic>
      <p:pic>
        <p:nvPicPr>
          <p:cNvPr id="18" name="Picture 17"/>
          <p:cNvPicPr>
            <a:picLocks noChangeAspect="1"/>
          </p:cNvPicPr>
          <p:nvPr/>
        </p:nvPicPr>
        <p:blipFill>
          <a:blip r:embed="rId5"/>
          <a:stretch>
            <a:fillRect/>
          </a:stretch>
        </p:blipFill>
        <p:spPr>
          <a:xfrm>
            <a:off x="7061494" y="3252062"/>
            <a:ext cx="1838325" cy="2495550"/>
          </a:xfrm>
          <a:prstGeom prst="rect">
            <a:avLst/>
          </a:prstGeom>
        </p:spPr>
      </p:pic>
    </p:spTree>
    <p:extLst>
      <p:ext uri="{BB962C8B-B14F-4D97-AF65-F5344CB8AC3E}">
        <p14:creationId xmlns:p14="http://schemas.microsoft.com/office/powerpoint/2010/main" val="1139770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375" y="135569"/>
            <a:ext cx="4063622" cy="2163747"/>
          </a:xfrm>
          <a:prstGeom prst="rect">
            <a:avLst/>
          </a:prstGeom>
        </p:spPr>
      </p:pic>
      <p:pic>
        <p:nvPicPr>
          <p:cNvPr id="3" name="Picture 2"/>
          <p:cNvPicPr>
            <a:picLocks noChangeAspect="1"/>
          </p:cNvPicPr>
          <p:nvPr/>
        </p:nvPicPr>
        <p:blipFill>
          <a:blip r:embed="rId3"/>
          <a:stretch>
            <a:fillRect/>
          </a:stretch>
        </p:blipFill>
        <p:spPr>
          <a:xfrm>
            <a:off x="4693604" y="135569"/>
            <a:ext cx="3881762" cy="2183491"/>
          </a:xfrm>
          <a:prstGeom prst="rect">
            <a:avLst/>
          </a:prstGeom>
        </p:spPr>
      </p:pic>
      <p:pic>
        <p:nvPicPr>
          <p:cNvPr id="4" name="Picture 3"/>
          <p:cNvPicPr>
            <a:picLocks noChangeAspect="1"/>
          </p:cNvPicPr>
          <p:nvPr/>
        </p:nvPicPr>
        <p:blipFill>
          <a:blip r:embed="rId4"/>
          <a:stretch>
            <a:fillRect/>
          </a:stretch>
        </p:blipFill>
        <p:spPr>
          <a:xfrm>
            <a:off x="210845" y="2536501"/>
            <a:ext cx="4050207" cy="2129625"/>
          </a:xfrm>
          <a:prstGeom prst="rect">
            <a:avLst/>
          </a:prstGeom>
        </p:spPr>
      </p:pic>
      <p:pic>
        <p:nvPicPr>
          <p:cNvPr id="5" name="Picture 4"/>
          <p:cNvPicPr>
            <a:picLocks noChangeAspect="1"/>
          </p:cNvPicPr>
          <p:nvPr/>
        </p:nvPicPr>
        <p:blipFill>
          <a:blip r:embed="rId5"/>
          <a:stretch>
            <a:fillRect/>
          </a:stretch>
        </p:blipFill>
        <p:spPr>
          <a:xfrm>
            <a:off x="4693604" y="2536501"/>
            <a:ext cx="3977891" cy="2091601"/>
          </a:xfrm>
          <a:prstGeom prst="rect">
            <a:avLst/>
          </a:prstGeom>
        </p:spPr>
      </p:pic>
    </p:spTree>
    <p:extLst>
      <p:ext uri="{BB962C8B-B14F-4D97-AF65-F5344CB8AC3E}">
        <p14:creationId xmlns:p14="http://schemas.microsoft.com/office/powerpoint/2010/main" val="1211554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82600" y="512672"/>
            <a:ext cx="3470059" cy="2632877"/>
          </a:xfrm>
          <a:prstGeom prst="rect">
            <a:avLst/>
          </a:prstGeom>
        </p:spPr>
      </p:pic>
      <p:pic>
        <p:nvPicPr>
          <p:cNvPr id="21" name="Picture 20"/>
          <p:cNvPicPr>
            <a:picLocks noChangeAspect="1"/>
          </p:cNvPicPr>
          <p:nvPr/>
        </p:nvPicPr>
        <p:blipFill>
          <a:blip r:embed="rId3"/>
          <a:stretch>
            <a:fillRect/>
          </a:stretch>
        </p:blipFill>
        <p:spPr>
          <a:xfrm>
            <a:off x="1297001" y="3648722"/>
            <a:ext cx="6906381" cy="3031724"/>
          </a:xfrm>
          <a:prstGeom prst="rect">
            <a:avLst/>
          </a:prstGeom>
        </p:spPr>
      </p:pic>
      <p:sp>
        <p:nvSpPr>
          <p:cNvPr id="23" name="TextBox 22"/>
          <p:cNvSpPr txBox="1"/>
          <p:nvPr/>
        </p:nvSpPr>
        <p:spPr>
          <a:xfrm>
            <a:off x="462186" y="3175930"/>
            <a:ext cx="1500552" cy="646331"/>
          </a:xfrm>
          <a:prstGeom prst="rect">
            <a:avLst/>
          </a:prstGeom>
          <a:noFill/>
        </p:spPr>
        <p:txBody>
          <a:bodyPr wrap="square" rtlCol="0">
            <a:spAutoFit/>
          </a:bodyPr>
          <a:lstStyle/>
          <a:p>
            <a:r>
              <a:rPr lang="en-US" dirty="0" smtClean="0"/>
              <a:t>(1871-1937)</a:t>
            </a:r>
          </a:p>
          <a:p>
            <a:r>
              <a:rPr lang="en-US" dirty="0" smtClean="0"/>
              <a:t>New Zealand</a:t>
            </a:r>
            <a:endParaRPr lang="en-US" dirty="0"/>
          </a:p>
        </p:txBody>
      </p:sp>
      <p:sp>
        <p:nvSpPr>
          <p:cNvPr id="24" name="TextBox 23"/>
          <p:cNvSpPr txBox="1"/>
          <p:nvPr/>
        </p:nvSpPr>
        <p:spPr>
          <a:xfrm>
            <a:off x="188435" y="232239"/>
            <a:ext cx="1858842" cy="369332"/>
          </a:xfrm>
          <a:prstGeom prst="rect">
            <a:avLst/>
          </a:prstGeom>
          <a:solidFill>
            <a:srgbClr val="92D050"/>
          </a:solidFill>
        </p:spPr>
        <p:txBody>
          <a:bodyPr wrap="none" rtlCol="0">
            <a:spAutoFit/>
          </a:bodyPr>
          <a:lstStyle/>
          <a:p>
            <a:r>
              <a:rPr lang="en-US" dirty="0" smtClean="0"/>
              <a:t>Ernest Rutherford</a:t>
            </a:r>
            <a:endParaRPr lang="en-US" dirty="0"/>
          </a:p>
        </p:txBody>
      </p:sp>
      <p:pic>
        <p:nvPicPr>
          <p:cNvPr id="25" name="Picture 24"/>
          <p:cNvPicPr>
            <a:picLocks noChangeAspect="1"/>
          </p:cNvPicPr>
          <p:nvPr/>
        </p:nvPicPr>
        <p:blipFill>
          <a:blip r:embed="rId4"/>
          <a:stretch>
            <a:fillRect/>
          </a:stretch>
        </p:blipFill>
        <p:spPr>
          <a:xfrm>
            <a:off x="212756" y="682365"/>
            <a:ext cx="1847850" cy="2476500"/>
          </a:xfrm>
          <a:prstGeom prst="rect">
            <a:avLst/>
          </a:prstGeom>
        </p:spPr>
      </p:pic>
      <p:sp>
        <p:nvSpPr>
          <p:cNvPr id="26" name="TextBox 25"/>
          <p:cNvSpPr txBox="1"/>
          <p:nvPr/>
        </p:nvSpPr>
        <p:spPr>
          <a:xfrm>
            <a:off x="2354538" y="614113"/>
            <a:ext cx="2852063" cy="1754326"/>
          </a:xfrm>
          <a:prstGeom prst="rect">
            <a:avLst/>
          </a:prstGeom>
          <a:noFill/>
        </p:spPr>
        <p:txBody>
          <a:bodyPr wrap="none" rtlCol="0">
            <a:spAutoFit/>
          </a:bodyPr>
          <a:lstStyle/>
          <a:p>
            <a:pPr marL="285750" indent="-285750">
              <a:buFont typeface="Courier New" panose="02070309020205020404" pitchFamily="49" charset="0"/>
              <a:buChar char="o"/>
            </a:pPr>
            <a:r>
              <a:rPr lang="en-US" dirty="0" smtClean="0"/>
              <a:t>Father of Nuclear Physics</a:t>
            </a:r>
          </a:p>
          <a:p>
            <a:pPr marL="285750" indent="-285750">
              <a:buFont typeface="Courier New" panose="02070309020205020404" pitchFamily="49" charset="0"/>
              <a:buChar char="o"/>
            </a:pPr>
            <a:r>
              <a:rPr lang="en-US" dirty="0" smtClean="0"/>
              <a:t>Named </a:t>
            </a:r>
            <a:r>
              <a:rPr lang="el-GR" dirty="0" smtClean="0"/>
              <a:t>α</a:t>
            </a:r>
            <a:r>
              <a:rPr lang="en-US" dirty="0" smtClean="0"/>
              <a:t> and </a:t>
            </a:r>
            <a:r>
              <a:rPr lang="el-GR" dirty="0" smtClean="0"/>
              <a:t>β</a:t>
            </a:r>
            <a:r>
              <a:rPr lang="en-US" dirty="0" smtClean="0"/>
              <a:t> particles</a:t>
            </a:r>
          </a:p>
          <a:p>
            <a:pPr marL="285750" indent="-285750">
              <a:buFont typeface="Courier New" panose="02070309020205020404" pitchFamily="49" charset="0"/>
              <a:buChar char="o"/>
            </a:pPr>
            <a:r>
              <a:rPr lang="en-US" dirty="0" smtClean="0"/>
              <a:t>Discovered ½ life</a:t>
            </a:r>
          </a:p>
          <a:p>
            <a:pPr marL="285750" indent="-285750">
              <a:buFont typeface="Courier New" panose="02070309020205020404" pitchFamily="49" charset="0"/>
              <a:buChar char="o"/>
            </a:pPr>
            <a:r>
              <a:rPr lang="en-US" dirty="0" smtClean="0"/>
              <a:t>1908 Nobel Prize</a:t>
            </a:r>
          </a:p>
          <a:p>
            <a:pPr marL="285750" indent="-285750">
              <a:buFont typeface="Courier New" panose="02070309020205020404" pitchFamily="49" charset="0"/>
              <a:buChar char="o"/>
            </a:pPr>
            <a:r>
              <a:rPr lang="en-US" dirty="0" smtClean="0"/>
              <a:t>Rutherford Model – 1911</a:t>
            </a:r>
          </a:p>
          <a:p>
            <a:pPr marL="285750" indent="-285750">
              <a:buFont typeface="Courier New" panose="02070309020205020404" pitchFamily="49" charset="0"/>
              <a:buChar char="o"/>
            </a:pPr>
            <a:r>
              <a:rPr lang="en-US" dirty="0" smtClean="0"/>
              <a:t>Rf-104 </a:t>
            </a:r>
            <a:r>
              <a:rPr lang="en-US" dirty="0" err="1" smtClean="0"/>
              <a:t>Rutherfordium</a:t>
            </a:r>
            <a:endParaRPr lang="en-US" dirty="0"/>
          </a:p>
        </p:txBody>
      </p:sp>
      <p:sp>
        <p:nvSpPr>
          <p:cNvPr id="27" name="Rectangle 26"/>
          <p:cNvSpPr/>
          <p:nvPr/>
        </p:nvSpPr>
        <p:spPr>
          <a:xfrm>
            <a:off x="2623351" y="187693"/>
            <a:ext cx="3324687" cy="276999"/>
          </a:xfrm>
          <a:prstGeom prst="rect">
            <a:avLst/>
          </a:prstGeom>
        </p:spPr>
        <p:txBody>
          <a:bodyPr wrap="square">
            <a:spAutoFit/>
          </a:bodyPr>
          <a:lstStyle/>
          <a:p>
            <a:r>
              <a:rPr lang="en-US" sz="1200" dirty="0">
                <a:hlinkClick r:id="rId5"/>
              </a:rPr>
              <a:t>https://</a:t>
            </a:r>
            <a:r>
              <a:rPr lang="en-US" sz="1200" dirty="0" smtClean="0">
                <a:hlinkClick r:id="rId5"/>
              </a:rPr>
              <a:t>en.wikipedia.org/wiki/Ernest_Rutherford</a:t>
            </a:r>
            <a:r>
              <a:rPr lang="en-US" sz="1200" dirty="0" smtClean="0"/>
              <a:t> </a:t>
            </a:r>
            <a:endParaRPr lang="en-US" sz="1200" dirty="0"/>
          </a:p>
        </p:txBody>
      </p:sp>
    </p:spTree>
    <p:extLst>
      <p:ext uri="{BB962C8B-B14F-4D97-AF65-F5344CB8AC3E}">
        <p14:creationId xmlns:p14="http://schemas.microsoft.com/office/powerpoint/2010/main" val="2318495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6486" y="884841"/>
            <a:ext cx="4803072" cy="1796708"/>
            <a:chOff x="2238188" y="2289555"/>
            <a:chExt cx="5305718" cy="1997424"/>
          </a:xfrm>
        </p:grpSpPr>
        <p:sp>
          <p:nvSpPr>
            <p:cNvPr id="4" name="TextBox 3"/>
            <p:cNvSpPr txBox="1"/>
            <p:nvPr/>
          </p:nvSpPr>
          <p:spPr>
            <a:xfrm>
              <a:off x="4862945" y="2566555"/>
              <a:ext cx="824265" cy="1569660"/>
            </a:xfrm>
            <a:prstGeom prst="rect">
              <a:avLst/>
            </a:prstGeom>
            <a:noFill/>
          </p:spPr>
          <p:txBody>
            <a:bodyPr wrap="none" rtlCol="0">
              <a:spAutoFit/>
            </a:bodyPr>
            <a:lstStyle/>
            <a:p>
              <a:r>
                <a:rPr lang="en-US" sz="9600" dirty="0" smtClean="0"/>
                <a:t>X</a:t>
              </a:r>
              <a:endParaRPr lang="en-US" sz="9600" dirty="0"/>
            </a:p>
          </p:txBody>
        </p:sp>
        <p:sp>
          <p:nvSpPr>
            <p:cNvPr id="5" name="TextBox 4"/>
            <p:cNvSpPr txBox="1"/>
            <p:nvPr/>
          </p:nvSpPr>
          <p:spPr>
            <a:xfrm>
              <a:off x="4530436" y="2520388"/>
              <a:ext cx="540533" cy="830997"/>
            </a:xfrm>
            <a:prstGeom prst="rect">
              <a:avLst/>
            </a:prstGeom>
            <a:noFill/>
          </p:spPr>
          <p:txBody>
            <a:bodyPr wrap="none" rtlCol="0">
              <a:spAutoFit/>
            </a:bodyPr>
            <a:lstStyle/>
            <a:p>
              <a:r>
                <a:rPr lang="en-US" sz="4800" dirty="0"/>
                <a:t>A</a:t>
              </a:r>
            </a:p>
          </p:txBody>
        </p:sp>
        <p:sp>
          <p:nvSpPr>
            <p:cNvPr id="6" name="TextBox 5"/>
            <p:cNvSpPr txBox="1"/>
            <p:nvPr/>
          </p:nvSpPr>
          <p:spPr>
            <a:xfrm>
              <a:off x="4517657" y="3305218"/>
              <a:ext cx="473206" cy="830997"/>
            </a:xfrm>
            <a:prstGeom prst="rect">
              <a:avLst/>
            </a:prstGeom>
            <a:noFill/>
          </p:spPr>
          <p:txBody>
            <a:bodyPr wrap="none" rtlCol="0">
              <a:spAutoFit/>
            </a:bodyPr>
            <a:lstStyle/>
            <a:p>
              <a:r>
                <a:rPr lang="en-US" sz="4800" dirty="0"/>
                <a:t>Z</a:t>
              </a:r>
            </a:p>
          </p:txBody>
        </p:sp>
        <p:sp>
          <p:nvSpPr>
            <p:cNvPr id="7" name="TextBox 6"/>
            <p:cNvSpPr txBox="1"/>
            <p:nvPr/>
          </p:nvSpPr>
          <p:spPr>
            <a:xfrm>
              <a:off x="5541658" y="2474221"/>
              <a:ext cx="490840" cy="830997"/>
            </a:xfrm>
            <a:prstGeom prst="rect">
              <a:avLst/>
            </a:prstGeom>
            <a:noFill/>
          </p:spPr>
          <p:txBody>
            <a:bodyPr wrap="none" rtlCol="0">
              <a:spAutoFit/>
            </a:bodyPr>
            <a:lstStyle/>
            <a:p>
              <a:r>
                <a:rPr lang="en-US" sz="4800" dirty="0" smtClean="0"/>
                <a:t>e</a:t>
              </a:r>
              <a:endParaRPr lang="en-US" sz="4800" dirty="0"/>
            </a:p>
          </p:txBody>
        </p:sp>
        <p:sp>
          <p:nvSpPr>
            <p:cNvPr id="8" name="TextBox 7"/>
            <p:cNvSpPr txBox="1"/>
            <p:nvPr/>
          </p:nvSpPr>
          <p:spPr>
            <a:xfrm>
              <a:off x="2238188" y="2289555"/>
              <a:ext cx="2414444" cy="369332"/>
            </a:xfrm>
            <a:prstGeom prst="rect">
              <a:avLst/>
            </a:prstGeom>
            <a:noFill/>
          </p:spPr>
          <p:txBody>
            <a:bodyPr wrap="none" rtlCol="0">
              <a:spAutoFit/>
            </a:bodyPr>
            <a:lstStyle/>
            <a:p>
              <a:r>
                <a:rPr lang="en-US" dirty="0" smtClean="0"/>
                <a:t>Mass Number = #p + #n</a:t>
              </a:r>
              <a:endParaRPr lang="en-US" dirty="0"/>
            </a:p>
          </p:txBody>
        </p:sp>
        <p:sp>
          <p:nvSpPr>
            <p:cNvPr id="9" name="TextBox 8"/>
            <p:cNvSpPr txBox="1"/>
            <p:nvPr/>
          </p:nvSpPr>
          <p:spPr>
            <a:xfrm>
              <a:off x="2307278" y="3917647"/>
              <a:ext cx="2127442" cy="369332"/>
            </a:xfrm>
            <a:prstGeom prst="rect">
              <a:avLst/>
            </a:prstGeom>
            <a:noFill/>
          </p:spPr>
          <p:txBody>
            <a:bodyPr wrap="none" rtlCol="0">
              <a:spAutoFit/>
            </a:bodyPr>
            <a:lstStyle/>
            <a:p>
              <a:r>
                <a:rPr lang="en-US" dirty="0" smtClean="0"/>
                <a:t>Atomic Number = #p</a:t>
              </a:r>
              <a:endParaRPr lang="en-US" dirty="0"/>
            </a:p>
          </p:txBody>
        </p:sp>
        <p:sp>
          <p:nvSpPr>
            <p:cNvPr id="10" name="TextBox 9"/>
            <p:cNvSpPr txBox="1"/>
            <p:nvPr/>
          </p:nvSpPr>
          <p:spPr>
            <a:xfrm>
              <a:off x="5891146" y="2289555"/>
              <a:ext cx="1652760" cy="369332"/>
            </a:xfrm>
            <a:prstGeom prst="rect">
              <a:avLst/>
            </a:prstGeom>
            <a:noFill/>
          </p:spPr>
          <p:txBody>
            <a:bodyPr wrap="none" rtlCol="0">
              <a:spAutoFit/>
            </a:bodyPr>
            <a:lstStyle/>
            <a:p>
              <a:r>
                <a:rPr lang="en-US" dirty="0" smtClean="0"/>
                <a:t>Charge = #p- #e</a:t>
              </a:r>
              <a:endParaRPr lang="en-US" dirty="0"/>
            </a:p>
          </p:txBody>
        </p:sp>
      </p:grpSp>
      <p:sp>
        <p:nvSpPr>
          <p:cNvPr id="11" name="TextBox 10"/>
          <p:cNvSpPr txBox="1"/>
          <p:nvPr/>
        </p:nvSpPr>
        <p:spPr>
          <a:xfrm>
            <a:off x="133840" y="230997"/>
            <a:ext cx="2428742"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smtClean="0"/>
              <a:t>Review – Isotopes</a:t>
            </a:r>
            <a:endParaRPr lang="en-US" sz="2400" dirty="0"/>
          </a:p>
        </p:txBody>
      </p:sp>
      <p:sp>
        <p:nvSpPr>
          <p:cNvPr id="12" name="TextBox 11"/>
          <p:cNvSpPr txBox="1"/>
          <p:nvPr/>
        </p:nvSpPr>
        <p:spPr>
          <a:xfrm>
            <a:off x="5948039" y="6414116"/>
            <a:ext cx="3078663" cy="369332"/>
          </a:xfrm>
          <a:prstGeom prst="rect">
            <a:avLst/>
          </a:prstGeom>
          <a:solidFill>
            <a:srgbClr val="FFFF00"/>
          </a:solidFill>
        </p:spPr>
        <p:txBody>
          <a:bodyPr wrap="none" rtlCol="0">
            <a:spAutoFit/>
          </a:bodyPr>
          <a:lstStyle/>
          <a:p>
            <a:r>
              <a:rPr lang="en-US" dirty="0" smtClean="0"/>
              <a:t>Lecture 20 c – Nuclear Stability</a:t>
            </a:r>
            <a:endParaRPr lang="en-US" dirty="0"/>
          </a:p>
        </p:txBody>
      </p:sp>
      <p:sp>
        <p:nvSpPr>
          <p:cNvPr id="13" name="Down Arrow 12"/>
          <p:cNvSpPr/>
          <p:nvPr/>
        </p:nvSpPr>
        <p:spPr>
          <a:xfrm>
            <a:off x="2372194" y="2967420"/>
            <a:ext cx="1340529" cy="1535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16200000">
            <a:off x="4864221" y="365552"/>
            <a:ext cx="1036732" cy="3155019"/>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dirty="0" smtClean="0"/>
              <a:t>		</a:t>
            </a:r>
            <a:r>
              <a:rPr lang="en-US" sz="2400" dirty="0" smtClean="0"/>
              <a:t>Chemistry</a:t>
            </a:r>
            <a:endParaRPr lang="en-US" sz="2400" dirty="0"/>
          </a:p>
        </p:txBody>
      </p:sp>
      <p:sp>
        <p:nvSpPr>
          <p:cNvPr id="16" name="TextBox 15"/>
          <p:cNvSpPr txBox="1"/>
          <p:nvPr/>
        </p:nvSpPr>
        <p:spPr>
          <a:xfrm>
            <a:off x="2812559" y="4997224"/>
            <a:ext cx="746177" cy="1411929"/>
          </a:xfrm>
          <a:prstGeom prst="rect">
            <a:avLst/>
          </a:prstGeom>
          <a:noFill/>
        </p:spPr>
        <p:txBody>
          <a:bodyPr wrap="none" rtlCol="0">
            <a:spAutoFit/>
          </a:bodyPr>
          <a:lstStyle/>
          <a:p>
            <a:r>
              <a:rPr lang="en-US" sz="9600" dirty="0" smtClean="0"/>
              <a:t>X</a:t>
            </a:r>
            <a:endParaRPr lang="en-US" sz="9600" dirty="0"/>
          </a:p>
        </p:txBody>
      </p:sp>
      <p:sp>
        <p:nvSpPr>
          <p:cNvPr id="17" name="TextBox 16"/>
          <p:cNvSpPr txBox="1"/>
          <p:nvPr/>
        </p:nvSpPr>
        <p:spPr>
          <a:xfrm>
            <a:off x="2511551" y="4955696"/>
            <a:ext cx="489325" cy="747492"/>
          </a:xfrm>
          <a:prstGeom prst="rect">
            <a:avLst/>
          </a:prstGeom>
          <a:noFill/>
        </p:spPr>
        <p:txBody>
          <a:bodyPr wrap="none" rtlCol="0">
            <a:spAutoFit/>
          </a:bodyPr>
          <a:lstStyle/>
          <a:p>
            <a:r>
              <a:rPr lang="en-US" sz="4800" dirty="0"/>
              <a:t>A</a:t>
            </a:r>
          </a:p>
        </p:txBody>
      </p:sp>
      <p:sp>
        <p:nvSpPr>
          <p:cNvPr id="22" name="TextBox 21"/>
          <p:cNvSpPr txBox="1"/>
          <p:nvPr/>
        </p:nvSpPr>
        <p:spPr>
          <a:xfrm>
            <a:off x="186486" y="5113168"/>
            <a:ext cx="2185708" cy="332219"/>
          </a:xfrm>
          <a:prstGeom prst="rect">
            <a:avLst/>
          </a:prstGeom>
          <a:noFill/>
        </p:spPr>
        <p:txBody>
          <a:bodyPr wrap="none" rtlCol="0">
            <a:spAutoFit/>
          </a:bodyPr>
          <a:lstStyle/>
          <a:p>
            <a:r>
              <a:rPr lang="en-US" dirty="0" smtClean="0"/>
              <a:t>Mass Number = #p + #n</a:t>
            </a:r>
            <a:endParaRPr lang="en-US" dirty="0"/>
          </a:p>
        </p:txBody>
      </p:sp>
      <p:sp>
        <p:nvSpPr>
          <p:cNvPr id="23" name="Up Arrow 22"/>
          <p:cNvSpPr/>
          <p:nvPr/>
        </p:nvSpPr>
        <p:spPr>
          <a:xfrm rot="16200000">
            <a:off x="5228945" y="3990666"/>
            <a:ext cx="1036732" cy="3171294"/>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dirty="0" smtClean="0"/>
              <a:t>	</a:t>
            </a:r>
            <a:r>
              <a:rPr lang="en-US" sz="2400" dirty="0" smtClean="0"/>
              <a:t>Nuclear Chemistry</a:t>
            </a:r>
            <a:endParaRPr lang="en-US" sz="2400" dirty="0"/>
          </a:p>
        </p:txBody>
      </p:sp>
      <p:sp>
        <p:nvSpPr>
          <p:cNvPr id="24" name="TextBox 23"/>
          <p:cNvSpPr txBox="1"/>
          <p:nvPr/>
        </p:nvSpPr>
        <p:spPr>
          <a:xfrm>
            <a:off x="370022" y="5930781"/>
            <a:ext cx="2136214" cy="646331"/>
          </a:xfrm>
          <a:prstGeom prst="rect">
            <a:avLst/>
          </a:prstGeom>
          <a:noFill/>
        </p:spPr>
        <p:txBody>
          <a:bodyPr wrap="square" rtlCol="0">
            <a:spAutoFit/>
          </a:bodyPr>
          <a:lstStyle/>
          <a:p>
            <a:r>
              <a:rPr lang="en-US" dirty="0" smtClean="0"/>
              <a:t>Atomic Number = #</a:t>
            </a:r>
            <a:r>
              <a:rPr lang="en-US" dirty="0" smtClean="0"/>
              <a:t>p</a:t>
            </a:r>
          </a:p>
          <a:p>
            <a:r>
              <a:rPr lang="en-US" dirty="0"/>
              <a:t>o</a:t>
            </a:r>
            <a:r>
              <a:rPr lang="en-US" dirty="0" smtClean="0"/>
              <a:t>r “charge”</a:t>
            </a:r>
            <a:endParaRPr lang="en-US" dirty="0"/>
          </a:p>
        </p:txBody>
      </p:sp>
      <p:sp>
        <p:nvSpPr>
          <p:cNvPr id="25" name="TextBox 24"/>
          <p:cNvSpPr txBox="1"/>
          <p:nvPr/>
        </p:nvSpPr>
        <p:spPr>
          <a:xfrm>
            <a:off x="2471893" y="5766404"/>
            <a:ext cx="428376" cy="747492"/>
          </a:xfrm>
          <a:prstGeom prst="rect">
            <a:avLst/>
          </a:prstGeom>
          <a:noFill/>
        </p:spPr>
        <p:txBody>
          <a:bodyPr wrap="none" rtlCol="0">
            <a:spAutoFit/>
          </a:bodyPr>
          <a:lstStyle/>
          <a:p>
            <a:r>
              <a:rPr lang="en-US" sz="4800" dirty="0"/>
              <a:t>Z</a:t>
            </a:r>
          </a:p>
        </p:txBody>
      </p:sp>
      <p:sp>
        <p:nvSpPr>
          <p:cNvPr id="26" name="Rectangle 25"/>
          <p:cNvSpPr/>
          <p:nvPr/>
        </p:nvSpPr>
        <p:spPr>
          <a:xfrm>
            <a:off x="2785999" y="132902"/>
            <a:ext cx="1654425" cy="646331"/>
          </a:xfrm>
          <a:prstGeom prst="rect">
            <a:avLst/>
          </a:prstGeom>
          <a:solidFill>
            <a:srgbClr val="92D050"/>
          </a:solidFill>
        </p:spPr>
        <p:txBody>
          <a:bodyPr wrap="square">
            <a:spAutoFit/>
          </a:bodyPr>
          <a:lstStyle/>
          <a:p>
            <a:r>
              <a:rPr lang="en-US" dirty="0"/>
              <a:t>same # protons</a:t>
            </a:r>
          </a:p>
          <a:p>
            <a:r>
              <a:rPr lang="en-US" dirty="0" smtClean="0"/>
              <a:t>diff </a:t>
            </a:r>
            <a:r>
              <a:rPr lang="en-US" dirty="0"/>
              <a:t># neutrons</a:t>
            </a:r>
            <a:endParaRPr lang="en-US" dirty="0"/>
          </a:p>
        </p:txBody>
      </p:sp>
    </p:spTree>
    <p:extLst>
      <p:ext uri="{BB962C8B-B14F-4D97-AF65-F5344CB8AC3E}">
        <p14:creationId xmlns:p14="http://schemas.microsoft.com/office/powerpoint/2010/main" val="109879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1942" y="812517"/>
            <a:ext cx="8723809" cy="2647619"/>
          </a:xfrm>
          <a:prstGeom prst="rect">
            <a:avLst/>
          </a:prstGeom>
        </p:spPr>
      </p:pic>
      <p:sp>
        <p:nvSpPr>
          <p:cNvPr id="3" name="TextBox 2"/>
          <p:cNvSpPr txBox="1"/>
          <p:nvPr/>
        </p:nvSpPr>
        <p:spPr>
          <a:xfrm>
            <a:off x="221942" y="292962"/>
            <a:ext cx="2703753"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smtClean="0"/>
              <a:t>6 Types of Radiation</a:t>
            </a:r>
            <a:endParaRPr lang="en-US" sz="2400" dirty="0"/>
          </a:p>
        </p:txBody>
      </p:sp>
      <p:sp>
        <p:nvSpPr>
          <p:cNvPr id="4" name="TextBox 3"/>
          <p:cNvSpPr txBox="1"/>
          <p:nvPr/>
        </p:nvSpPr>
        <p:spPr>
          <a:xfrm>
            <a:off x="3062796" y="339128"/>
            <a:ext cx="4082208" cy="369332"/>
          </a:xfrm>
          <a:prstGeom prst="rect">
            <a:avLst/>
          </a:prstGeom>
          <a:noFill/>
        </p:spPr>
        <p:txBody>
          <a:bodyPr wrap="none" rtlCol="0">
            <a:spAutoFit/>
          </a:bodyPr>
          <a:lstStyle/>
          <a:p>
            <a:r>
              <a:rPr lang="en-US" dirty="0" smtClean="0"/>
              <a:t>Many more types we will not talk about…</a:t>
            </a:r>
            <a:endParaRPr lang="en-US" dirty="0"/>
          </a:p>
        </p:txBody>
      </p:sp>
      <p:sp>
        <p:nvSpPr>
          <p:cNvPr id="5" name="TextBox 4"/>
          <p:cNvSpPr txBox="1"/>
          <p:nvPr/>
        </p:nvSpPr>
        <p:spPr>
          <a:xfrm>
            <a:off x="6394841" y="3518026"/>
            <a:ext cx="1500325" cy="646331"/>
          </a:xfrm>
          <a:prstGeom prst="rect">
            <a:avLst/>
          </a:prstGeom>
          <a:solidFill>
            <a:srgbClr val="FFFF00"/>
          </a:solidFill>
        </p:spPr>
        <p:txBody>
          <a:bodyPr wrap="square" rtlCol="0">
            <a:spAutoFit/>
          </a:bodyPr>
          <a:lstStyle/>
          <a:p>
            <a:r>
              <a:rPr lang="en-US" dirty="0" smtClean="0"/>
              <a:t>Lecture 20 d Health Effects</a:t>
            </a:r>
            <a:endParaRPr lang="en-US" dirty="0"/>
          </a:p>
        </p:txBody>
      </p:sp>
      <p:pic>
        <p:nvPicPr>
          <p:cNvPr id="7" name="Picture 6"/>
          <p:cNvPicPr>
            <a:picLocks noChangeAspect="1"/>
          </p:cNvPicPr>
          <p:nvPr/>
        </p:nvPicPr>
        <p:blipFill>
          <a:blip r:embed="rId3"/>
          <a:stretch>
            <a:fillRect/>
          </a:stretch>
        </p:blipFill>
        <p:spPr>
          <a:xfrm>
            <a:off x="174581" y="3518026"/>
            <a:ext cx="6101876" cy="3339974"/>
          </a:xfrm>
          <a:prstGeom prst="rect">
            <a:avLst/>
          </a:prstGeom>
        </p:spPr>
      </p:pic>
    </p:spTree>
    <p:extLst>
      <p:ext uri="{BB962C8B-B14F-4D97-AF65-F5344CB8AC3E}">
        <p14:creationId xmlns:p14="http://schemas.microsoft.com/office/powerpoint/2010/main" val="182204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72505" y="408373"/>
            <a:ext cx="443006" cy="461665"/>
          </a:xfrm>
          <a:prstGeom prst="rect">
            <a:avLst/>
          </a:prstGeom>
          <a:solidFill>
            <a:srgbClr val="FF0000"/>
          </a:solidFill>
        </p:spPr>
        <p:txBody>
          <a:bodyPr wrap="none" rtlCol="0">
            <a:spAutoFit/>
          </a:bodyPr>
          <a:lstStyle/>
          <a:p>
            <a:r>
              <a:rPr lang="en-US" sz="2400" dirty="0" smtClean="0"/>
              <a:t>vs</a:t>
            </a:r>
            <a:endParaRPr lang="en-US" sz="2400" dirty="0"/>
          </a:p>
        </p:txBody>
      </p:sp>
      <p:sp>
        <p:nvSpPr>
          <p:cNvPr id="3" name="Rectangle 2"/>
          <p:cNvSpPr/>
          <p:nvPr/>
        </p:nvSpPr>
        <p:spPr>
          <a:xfrm>
            <a:off x="836401" y="408373"/>
            <a:ext cx="2672591" cy="461665"/>
          </a:xfrm>
          <a:prstGeom prst="rect">
            <a:avLst/>
          </a:prstGeom>
          <a:solidFill>
            <a:srgbClr val="FFFF00"/>
          </a:solidFill>
        </p:spPr>
        <p:txBody>
          <a:bodyPr wrap="none">
            <a:spAutoFit/>
          </a:bodyPr>
          <a:lstStyle/>
          <a:p>
            <a:r>
              <a:rPr lang="en-US" sz="2400" dirty="0"/>
              <a:t>Chemical Reactions </a:t>
            </a:r>
          </a:p>
        </p:txBody>
      </p:sp>
      <p:sp>
        <p:nvSpPr>
          <p:cNvPr id="4" name="Rectangle 3"/>
          <p:cNvSpPr/>
          <p:nvPr/>
        </p:nvSpPr>
        <p:spPr>
          <a:xfrm>
            <a:off x="5543999" y="408373"/>
            <a:ext cx="2433102" cy="461665"/>
          </a:xfrm>
          <a:prstGeom prst="rect">
            <a:avLst/>
          </a:prstGeom>
          <a:solidFill>
            <a:srgbClr val="FFFF00"/>
          </a:solidFill>
        </p:spPr>
        <p:txBody>
          <a:bodyPr wrap="none">
            <a:spAutoFit/>
          </a:bodyPr>
          <a:lstStyle/>
          <a:p>
            <a:r>
              <a:rPr lang="en-US" sz="2400" dirty="0"/>
              <a:t>Nuclear Reactions</a:t>
            </a:r>
            <a:endParaRPr lang="en-US" sz="2400" dirty="0"/>
          </a:p>
        </p:txBody>
      </p:sp>
      <p:sp>
        <p:nvSpPr>
          <p:cNvPr id="5" name="TextBox 4"/>
          <p:cNvSpPr txBox="1"/>
          <p:nvPr/>
        </p:nvSpPr>
        <p:spPr>
          <a:xfrm>
            <a:off x="5061738" y="1123894"/>
            <a:ext cx="3771544"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Changes in </a:t>
            </a:r>
            <a:r>
              <a:rPr lang="en-US" dirty="0" err="1" smtClean="0"/>
              <a:t>p/n</a:t>
            </a:r>
            <a:r>
              <a:rPr lang="en-US" dirty="0" smtClean="0"/>
              <a:t> in nucleus</a:t>
            </a:r>
          </a:p>
          <a:p>
            <a:pPr algn="ctr"/>
            <a:r>
              <a:rPr lang="en-US" dirty="0" smtClean="0"/>
              <a:t>Elements change</a:t>
            </a:r>
          </a:p>
        </p:txBody>
      </p:sp>
      <p:sp>
        <p:nvSpPr>
          <p:cNvPr id="6" name="Rectangle 5"/>
          <p:cNvSpPr/>
          <p:nvPr/>
        </p:nvSpPr>
        <p:spPr>
          <a:xfrm>
            <a:off x="81800" y="1229557"/>
            <a:ext cx="415350" cy="435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1</a:t>
            </a:r>
            <a:endParaRPr lang="en-US" sz="2400" dirty="0">
              <a:solidFill>
                <a:schemeClr val="tx1"/>
              </a:solidFill>
            </a:endParaRPr>
          </a:p>
        </p:txBody>
      </p:sp>
      <p:sp>
        <p:nvSpPr>
          <p:cNvPr id="7" name="TextBox 6"/>
          <p:cNvSpPr txBox="1"/>
          <p:nvPr/>
        </p:nvSpPr>
        <p:spPr>
          <a:xfrm>
            <a:off x="724919" y="1123894"/>
            <a:ext cx="377911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Changes in e</a:t>
            </a:r>
            <a:r>
              <a:rPr lang="en-US" baseline="30000" dirty="0" smtClean="0"/>
              <a:t>-</a:t>
            </a:r>
            <a:r>
              <a:rPr lang="en-US" dirty="0" smtClean="0"/>
              <a:t> around/between atoms</a:t>
            </a:r>
          </a:p>
          <a:p>
            <a:pPr algn="ctr"/>
            <a:r>
              <a:rPr lang="en-US" dirty="0" smtClean="0"/>
              <a:t>Elements stay the same</a:t>
            </a:r>
          </a:p>
        </p:txBody>
      </p:sp>
      <p:sp>
        <p:nvSpPr>
          <p:cNvPr id="8" name="TextBox 7"/>
          <p:cNvSpPr txBox="1"/>
          <p:nvPr/>
        </p:nvSpPr>
        <p:spPr>
          <a:xfrm>
            <a:off x="5061738" y="2474780"/>
            <a:ext cx="3771544"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Different isotopes often undergo different reactions</a:t>
            </a:r>
          </a:p>
        </p:txBody>
      </p:sp>
      <p:sp>
        <p:nvSpPr>
          <p:cNvPr id="9" name="Rectangle 8"/>
          <p:cNvSpPr/>
          <p:nvPr/>
        </p:nvSpPr>
        <p:spPr>
          <a:xfrm>
            <a:off x="81800" y="2580443"/>
            <a:ext cx="415350" cy="43500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2</a:t>
            </a:r>
          </a:p>
        </p:txBody>
      </p:sp>
      <p:sp>
        <p:nvSpPr>
          <p:cNvPr id="10" name="TextBox 9"/>
          <p:cNvSpPr txBox="1"/>
          <p:nvPr/>
        </p:nvSpPr>
        <p:spPr>
          <a:xfrm>
            <a:off x="724919" y="2474780"/>
            <a:ext cx="377911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Different Isotopes have same reaction</a:t>
            </a:r>
          </a:p>
          <a:p>
            <a:pPr algn="ctr"/>
            <a:r>
              <a:rPr lang="en-US" dirty="0" smtClean="0"/>
              <a:t>(Except H</a:t>
            </a:r>
            <a:r>
              <a:rPr lang="en-US" baseline="-25000" dirty="0" smtClean="0"/>
              <a:t>2</a:t>
            </a:r>
            <a:r>
              <a:rPr lang="en-US" dirty="0" smtClean="0"/>
              <a:t>, D</a:t>
            </a:r>
            <a:r>
              <a:rPr lang="en-US" baseline="-25000" dirty="0" smtClean="0"/>
              <a:t>2</a:t>
            </a:r>
            <a:r>
              <a:rPr lang="en-US" dirty="0" smtClean="0"/>
              <a:t>, T</a:t>
            </a:r>
            <a:r>
              <a:rPr lang="en-US" baseline="-25000" dirty="0" smtClean="0"/>
              <a:t>2</a:t>
            </a:r>
            <a:r>
              <a:rPr lang="en-US" dirty="0" smtClean="0"/>
              <a:t>)</a:t>
            </a:r>
            <a:endParaRPr lang="en-US" dirty="0"/>
          </a:p>
        </p:txBody>
      </p:sp>
      <p:sp>
        <p:nvSpPr>
          <p:cNvPr id="11" name="TextBox 10"/>
          <p:cNvSpPr txBox="1"/>
          <p:nvPr/>
        </p:nvSpPr>
        <p:spPr>
          <a:xfrm>
            <a:off x="5061738" y="3825666"/>
            <a:ext cx="3771544" cy="646331"/>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Rate of reaction NOT effected by:</a:t>
            </a:r>
          </a:p>
          <a:p>
            <a:pPr algn="ctr"/>
            <a:r>
              <a:rPr lang="en-US" dirty="0" smtClean="0"/>
              <a:t>T and P</a:t>
            </a:r>
          </a:p>
        </p:txBody>
      </p:sp>
      <p:sp>
        <p:nvSpPr>
          <p:cNvPr id="12" name="Rectangle 11"/>
          <p:cNvSpPr/>
          <p:nvPr/>
        </p:nvSpPr>
        <p:spPr>
          <a:xfrm>
            <a:off x="81800" y="3931329"/>
            <a:ext cx="415350" cy="43500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a:t>
            </a:r>
            <a:endParaRPr lang="en-US" sz="2400" dirty="0">
              <a:solidFill>
                <a:schemeClr val="tx1"/>
              </a:solidFill>
            </a:endParaRPr>
          </a:p>
        </p:txBody>
      </p:sp>
      <p:sp>
        <p:nvSpPr>
          <p:cNvPr id="13" name="TextBox 12"/>
          <p:cNvSpPr txBox="1"/>
          <p:nvPr/>
        </p:nvSpPr>
        <p:spPr>
          <a:xfrm>
            <a:off x="724919" y="3825666"/>
            <a:ext cx="3779110" cy="646331"/>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Rate of reaction effected by:</a:t>
            </a:r>
          </a:p>
          <a:p>
            <a:pPr algn="ctr"/>
            <a:r>
              <a:rPr lang="en-US" dirty="0" smtClean="0"/>
              <a:t>T and P</a:t>
            </a:r>
            <a:endParaRPr lang="en-US" dirty="0"/>
          </a:p>
        </p:txBody>
      </p:sp>
      <p:sp>
        <p:nvSpPr>
          <p:cNvPr id="14" name="TextBox 13"/>
          <p:cNvSpPr txBox="1"/>
          <p:nvPr/>
        </p:nvSpPr>
        <p:spPr>
          <a:xfrm>
            <a:off x="5061738" y="5531658"/>
            <a:ext cx="3771544" cy="646331"/>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Molecules/Compound are NOT important.</a:t>
            </a:r>
          </a:p>
        </p:txBody>
      </p:sp>
      <p:sp>
        <p:nvSpPr>
          <p:cNvPr id="15" name="Rectangle 14"/>
          <p:cNvSpPr/>
          <p:nvPr/>
        </p:nvSpPr>
        <p:spPr>
          <a:xfrm>
            <a:off x="81800" y="5637321"/>
            <a:ext cx="415350" cy="435006"/>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3</a:t>
            </a:r>
            <a:endParaRPr lang="en-US" sz="2400" dirty="0">
              <a:solidFill>
                <a:schemeClr val="tx1"/>
              </a:solidFill>
            </a:endParaRPr>
          </a:p>
        </p:txBody>
      </p:sp>
      <p:sp>
        <p:nvSpPr>
          <p:cNvPr id="16" name="TextBox 15"/>
          <p:cNvSpPr txBox="1"/>
          <p:nvPr/>
        </p:nvSpPr>
        <p:spPr>
          <a:xfrm>
            <a:off x="724919" y="5531658"/>
            <a:ext cx="3779110" cy="646331"/>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Molecule/Compounds are important</a:t>
            </a:r>
          </a:p>
          <a:p>
            <a:pPr algn="ctr"/>
            <a:r>
              <a:rPr lang="en-US" dirty="0" smtClean="0"/>
              <a:t>(H</a:t>
            </a:r>
            <a:r>
              <a:rPr lang="en-US" baseline="-25000" dirty="0" smtClean="0"/>
              <a:t>2</a:t>
            </a:r>
            <a:r>
              <a:rPr lang="en-US" dirty="0" smtClean="0"/>
              <a:t>O does not react like H</a:t>
            </a:r>
            <a:r>
              <a:rPr lang="en-US" baseline="-25000" dirty="0" smtClean="0"/>
              <a:t>2</a:t>
            </a:r>
            <a:r>
              <a:rPr lang="en-US" dirty="0" smtClean="0"/>
              <a:t>O</a:t>
            </a:r>
            <a:r>
              <a:rPr lang="en-US" baseline="-25000" dirty="0" smtClean="0"/>
              <a:t>2</a:t>
            </a:r>
            <a:r>
              <a:rPr lang="en-US" dirty="0" smtClean="0"/>
              <a:t>)</a:t>
            </a:r>
            <a:endParaRPr lang="en-US" dirty="0"/>
          </a:p>
        </p:txBody>
      </p:sp>
    </p:spTree>
    <p:extLst>
      <p:ext uri="{BB962C8B-B14F-4D97-AF65-F5344CB8AC3E}">
        <p14:creationId xmlns:p14="http://schemas.microsoft.com/office/powerpoint/2010/main" val="9374055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4165</TotalTime>
  <Words>973</Words>
  <Application>Microsoft Office PowerPoint</Application>
  <PresentationFormat>On-screen Show (4:3)</PresentationFormat>
  <Paragraphs>163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vt:lpstr>
      <vt:lpstr>Calibri</vt:lpstr>
      <vt:lpstr>Calibri Light</vt:lpstr>
      <vt:lpstr>Cambria Math</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McLaughlin, Jay</dc:creator>
  <cp:lastModifiedBy>McLaughlin, Jay</cp:lastModifiedBy>
  <cp:revision>131</cp:revision>
  <cp:lastPrinted>2020-11-29T22:57:26Z</cp:lastPrinted>
  <dcterms:created xsi:type="dcterms:W3CDTF">2020-03-25T15:59:49Z</dcterms:created>
  <dcterms:modified xsi:type="dcterms:W3CDTF">2021-04-19T23:36:38Z</dcterms:modified>
</cp:coreProperties>
</file>