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7" r:id="rId4"/>
    <p:sldId id="268" r:id="rId5"/>
    <p:sldId id="264" r:id="rId6"/>
    <p:sldId id="262" r:id="rId7"/>
    <p:sldId id="263" r:id="rId8"/>
    <p:sldId id="258" r:id="rId9"/>
    <p:sldId id="265" r:id="rId10"/>
    <p:sldId id="261" r:id="rId11"/>
    <p:sldId id="259" r:id="rId12"/>
    <p:sldId id="269" r:id="rId13"/>
    <p:sldId id="274" r:id="rId14"/>
    <p:sldId id="266" r:id="rId15"/>
    <p:sldId id="270" r:id="rId16"/>
    <p:sldId id="271" r:id="rId17"/>
    <p:sldId id="272" r:id="rId18"/>
    <p:sldId id="260" r:id="rId19"/>
    <p:sldId id="273" r:id="rId20"/>
  </p:sldIdLst>
  <p:sldSz cx="9144000" cy="6858000" type="screen4x3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05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45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716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609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077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02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855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37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814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4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320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082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461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5C3A7-410D-4FD7-9055-E25D6E92A517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863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lXnCouGBvyE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056" y="1367065"/>
            <a:ext cx="4294772" cy="452431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Overview/Topics</a:t>
            </a:r>
          </a:p>
          <a:p>
            <a:pPr marL="257175" indent="-257175">
              <a:buAutoNum type="arabicPeriod"/>
            </a:pPr>
            <a:r>
              <a:rPr lang="en-US" dirty="0" smtClean="0"/>
              <a:t>Goal – Deeper Understanding of What happens in chemical reactions</a:t>
            </a:r>
          </a:p>
          <a:p>
            <a:pPr marL="257175" indent="-257175">
              <a:buAutoNum type="arabicPeriod"/>
            </a:pPr>
            <a:r>
              <a:rPr lang="en-US" dirty="0" smtClean="0"/>
              <a:t>Terminology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dirty="0" smtClean="0"/>
              <a:t>Rate mechanism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dirty="0" smtClean="0"/>
              <a:t>Elementary step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dirty="0" smtClean="0"/>
              <a:t>Rate Limiting step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dirty="0" smtClean="0"/>
              <a:t>Intermediates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dirty="0" smtClean="0"/>
              <a:t>Catalyst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dirty="0" smtClean="0"/>
              <a:t>Molecularity 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dirty="0" smtClean="0"/>
              <a:t>Equilibrium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Theoretical vs Experimental Rate law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Relationship between Kinetics and Equilibrium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Final Result – “It’s complicated”</a:t>
            </a:r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693841" y="1490890"/>
            <a:ext cx="4294772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Skills to Master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HW 17d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7056" y="6032613"/>
            <a:ext cx="4294772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Read</a:t>
            </a:r>
          </a:p>
          <a:p>
            <a:r>
              <a:rPr lang="en-US" dirty="0" smtClean="0"/>
              <a:t>OER 17.6-17.7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48985" y="206597"/>
            <a:ext cx="515981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CHE 112 Spring 2021</a:t>
            </a:r>
          </a:p>
          <a:p>
            <a:pPr algn="ctr"/>
            <a:r>
              <a:rPr lang="en-US" sz="3200" dirty="0" smtClean="0"/>
              <a:t>Lecture 17d – IMF and Liquids</a:t>
            </a:r>
          </a:p>
        </p:txBody>
      </p:sp>
    </p:spTree>
    <p:extLst>
      <p:ext uri="{BB962C8B-B14F-4D97-AF65-F5344CB8AC3E}">
        <p14:creationId xmlns:p14="http://schemas.microsoft.com/office/powerpoint/2010/main" val="10906062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234" t="40186" r="28478" b="41489"/>
          <a:stretch/>
        </p:blipFill>
        <p:spPr>
          <a:xfrm>
            <a:off x="2272670" y="4109741"/>
            <a:ext cx="5496488" cy="127415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579978" y="66298"/>
            <a:ext cx="2493055" cy="64633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Experimental Rate Law:  </a:t>
            </a:r>
          </a:p>
          <a:p>
            <a:pPr algn="ctr"/>
            <a:r>
              <a:rPr lang="en-US" dirty="0" smtClean="0"/>
              <a:t>Rate </a:t>
            </a:r>
            <a:r>
              <a:rPr lang="en-US" dirty="0"/>
              <a:t>= </a:t>
            </a:r>
            <a:r>
              <a:rPr lang="en-US" dirty="0" smtClean="0"/>
              <a:t>k[NO</a:t>
            </a:r>
            <a:r>
              <a:rPr lang="en-US" baseline="-25000" dirty="0" smtClean="0"/>
              <a:t>2</a:t>
            </a:r>
            <a:r>
              <a:rPr lang="en-US" dirty="0" smtClean="0"/>
              <a:t>]</a:t>
            </a:r>
            <a:r>
              <a:rPr lang="en-US" baseline="30000" dirty="0" smtClean="0"/>
              <a:t>2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8008" y="142862"/>
            <a:ext cx="1039708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3917" y="1708562"/>
            <a:ext cx="5114286" cy="66666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341547" y="123287"/>
            <a:ext cx="552176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 the following mechanisms</a:t>
            </a:r>
          </a:p>
          <a:p>
            <a:pPr marL="342900" indent="-342900">
              <a:buAutoNum type="alphaLcParenBoth"/>
            </a:pPr>
            <a:r>
              <a:rPr lang="en-US" dirty="0" smtClean="0"/>
              <a:t>Write the rate law for a single step reaction</a:t>
            </a:r>
          </a:p>
          <a:p>
            <a:pPr marL="342900" indent="-342900">
              <a:buAutoNum type="alphaLcParenBoth"/>
            </a:pPr>
            <a:r>
              <a:rPr lang="en-US" dirty="0" smtClean="0"/>
              <a:t>Write the rate law based on the mechanism provided</a:t>
            </a:r>
          </a:p>
          <a:p>
            <a:pPr marL="342900" indent="-342900">
              <a:buAutoNum type="alphaLcParenBoth"/>
            </a:pPr>
            <a:r>
              <a:rPr lang="en-US" dirty="0" smtClean="0"/>
              <a:t>ID any Reaction Intermediates or Catalysts</a:t>
            </a:r>
          </a:p>
          <a:p>
            <a:pPr marL="342900" indent="-342900">
              <a:buAutoNum type="alphaLcParenBoth"/>
            </a:pPr>
            <a:r>
              <a:rPr lang="en-US" dirty="0" smtClean="0"/>
              <a:t>Which is the correct mechanism?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9469" y="1800070"/>
            <a:ext cx="2176493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Single Step Rate Law: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44716" y="4179276"/>
            <a:ext cx="2005998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Two Step Rate Law: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08008" y="1698607"/>
            <a:ext cx="884956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8018983" y="4179276"/>
            <a:ext cx="6442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Slow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018983" y="4846599"/>
            <a:ext cx="5669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Fast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176162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1942" y="248575"/>
            <a:ext cx="4027064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A more complicated example…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06330" y="1056442"/>
            <a:ext cx="60314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Reaction:  2 N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</a:t>
            </a:r>
            <a:r>
              <a:rPr lang="en-US" sz="2400" baseline="-25000" dirty="0" smtClean="0"/>
              <a:t>5</a:t>
            </a:r>
            <a:r>
              <a:rPr lang="en-US" sz="2400" dirty="0" smtClean="0"/>
              <a:t> (g)              4 NO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(g) + 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(g)</a:t>
            </a:r>
            <a:endParaRPr lang="en-US" sz="2400" dirty="0"/>
          </a:p>
        </p:txBody>
      </p:sp>
      <p:sp>
        <p:nvSpPr>
          <p:cNvPr id="5" name="Right Arrow 4"/>
          <p:cNvSpPr/>
          <p:nvPr/>
        </p:nvSpPr>
        <p:spPr>
          <a:xfrm>
            <a:off x="2860172" y="1137248"/>
            <a:ext cx="648070" cy="3462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890913" y="1056440"/>
            <a:ext cx="3169394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Expt</a:t>
            </a:r>
            <a:r>
              <a:rPr lang="en-US" sz="2400" dirty="0"/>
              <a:t>.</a:t>
            </a:r>
            <a:r>
              <a:rPr lang="en-US" sz="2400" dirty="0" smtClean="0"/>
              <a:t> Rate Law:  k[N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</a:t>
            </a:r>
            <a:r>
              <a:rPr lang="en-US" sz="2400" baseline="-25000" dirty="0" smtClean="0"/>
              <a:t>5</a:t>
            </a:r>
            <a:r>
              <a:rPr lang="en-US" sz="2400" dirty="0" smtClean="0"/>
              <a:t>]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06330" y="2210540"/>
            <a:ext cx="5106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Proposed Mechanism (3 Steps, with an equilibrium!)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52645" y="3133808"/>
            <a:ext cx="834587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Step 1: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018860" y="3087641"/>
            <a:ext cx="14893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2 N</a:t>
            </a:r>
            <a:r>
              <a:rPr lang="en-US" sz="2400" baseline="-25000" dirty="0"/>
              <a:t>2</a:t>
            </a:r>
            <a:r>
              <a:rPr lang="en-US" sz="2400" dirty="0"/>
              <a:t>O</a:t>
            </a:r>
            <a:r>
              <a:rPr lang="en-US" sz="2400" baseline="-25000" dirty="0"/>
              <a:t>5</a:t>
            </a:r>
            <a:r>
              <a:rPr lang="en-US" sz="2400" dirty="0"/>
              <a:t> (g) 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3508241" y="3133808"/>
            <a:ext cx="648070" cy="1517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10800000">
            <a:off x="3508242" y="3318473"/>
            <a:ext cx="648070" cy="1517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648572" y="2771105"/>
            <a:ext cx="36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731206" y="3394352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</a:t>
            </a:r>
            <a:r>
              <a:rPr lang="en-US" baseline="-25000" dirty="0" smtClean="0"/>
              <a:t>-1</a:t>
            </a:r>
            <a:endParaRPr lang="en-US" baseline="-25000" dirty="0"/>
          </a:p>
        </p:txBody>
      </p:sp>
      <p:sp>
        <p:nvSpPr>
          <p:cNvPr id="14" name="TextBox 13"/>
          <p:cNvSpPr txBox="1"/>
          <p:nvPr/>
        </p:nvSpPr>
        <p:spPr>
          <a:xfrm>
            <a:off x="4379275" y="3087641"/>
            <a:ext cx="19383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 NO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+ 2 NO</a:t>
            </a:r>
            <a:r>
              <a:rPr lang="en-US" sz="2400" baseline="-25000" dirty="0" smtClean="0"/>
              <a:t>3</a:t>
            </a:r>
            <a:endParaRPr lang="en-US" sz="2400" baseline="-25000" dirty="0"/>
          </a:p>
        </p:txBody>
      </p:sp>
      <p:sp>
        <p:nvSpPr>
          <p:cNvPr id="15" name="TextBox 14"/>
          <p:cNvSpPr txBox="1"/>
          <p:nvPr/>
        </p:nvSpPr>
        <p:spPr>
          <a:xfrm>
            <a:off x="6980582" y="3209687"/>
            <a:ext cx="1798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(fast equilibrium)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954117" y="4218649"/>
            <a:ext cx="834587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Step 2: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914411" y="4143633"/>
            <a:ext cx="14895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+ NO</a:t>
            </a:r>
            <a:r>
              <a:rPr lang="en-US" sz="2400" baseline="-25000" dirty="0" smtClean="0"/>
              <a:t>3</a:t>
            </a:r>
            <a:endParaRPr lang="en-US" sz="2400" baseline="-25000" dirty="0"/>
          </a:p>
        </p:txBody>
      </p:sp>
      <p:sp>
        <p:nvSpPr>
          <p:cNvPr id="18" name="Right Arrow 17"/>
          <p:cNvSpPr/>
          <p:nvPr/>
        </p:nvSpPr>
        <p:spPr>
          <a:xfrm>
            <a:off x="3535629" y="4197289"/>
            <a:ext cx="648070" cy="3462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379275" y="4143633"/>
            <a:ext cx="1984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NO + NO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+ O</a:t>
            </a:r>
            <a:r>
              <a:rPr lang="en-US" sz="2400" baseline="-25000" dirty="0" smtClean="0"/>
              <a:t>2</a:t>
            </a:r>
            <a:endParaRPr lang="en-US" sz="2400" baseline="-25000" dirty="0"/>
          </a:p>
        </p:txBody>
      </p:sp>
      <p:sp>
        <p:nvSpPr>
          <p:cNvPr id="20" name="TextBox 19"/>
          <p:cNvSpPr txBox="1"/>
          <p:nvPr/>
        </p:nvSpPr>
        <p:spPr>
          <a:xfrm>
            <a:off x="6980582" y="4235966"/>
            <a:ext cx="754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(slow)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979321" y="5019118"/>
            <a:ext cx="834587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Step 3: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004980" y="5019118"/>
            <a:ext cx="13853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NO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+ NO</a:t>
            </a:r>
            <a:endParaRPr lang="en-US" sz="2400" baseline="-25000" dirty="0"/>
          </a:p>
        </p:txBody>
      </p:sp>
      <p:sp>
        <p:nvSpPr>
          <p:cNvPr id="23" name="Right Arrow 22"/>
          <p:cNvSpPr/>
          <p:nvPr/>
        </p:nvSpPr>
        <p:spPr>
          <a:xfrm>
            <a:off x="3508241" y="5042217"/>
            <a:ext cx="648070" cy="3462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4282940" y="5014959"/>
            <a:ext cx="9845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2 NO</a:t>
            </a:r>
            <a:r>
              <a:rPr lang="en-US" sz="2400" baseline="-25000" dirty="0"/>
              <a:t>2</a:t>
            </a:r>
            <a:r>
              <a:rPr lang="en-US" sz="2400" dirty="0"/>
              <a:t>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980582" y="5030667"/>
            <a:ext cx="6665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(fast)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93980" y="5753138"/>
            <a:ext cx="1779846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Overall Reaction:</a:t>
            </a:r>
            <a:endParaRPr lang="en-US" dirty="0"/>
          </a:p>
        </p:txBody>
      </p:sp>
      <p:cxnSp>
        <p:nvCxnSpPr>
          <p:cNvPr id="28" name="Straight Connector 27"/>
          <p:cNvCxnSpPr/>
          <p:nvPr/>
        </p:nvCxnSpPr>
        <p:spPr>
          <a:xfrm>
            <a:off x="449289" y="5550299"/>
            <a:ext cx="78567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648572" y="3913786"/>
            <a:ext cx="36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641044" y="4742434"/>
            <a:ext cx="36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</a:t>
            </a:r>
            <a:r>
              <a:rPr lang="en-US" baseline="-25000" dirty="0" smtClean="0"/>
              <a:t>3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5577757" y="5743329"/>
            <a:ext cx="1095364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Rate Law: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6329976" y="2210540"/>
            <a:ext cx="2576813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Bonus: ID Reaction Intermediates + Catalysts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8159098" y="6372411"/>
            <a:ext cx="901209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BUT……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5686760" y="128676"/>
            <a:ext cx="345724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hlinkClick r:id="rId2"/>
              </a:rPr>
              <a:t>https://</a:t>
            </a:r>
            <a:r>
              <a:rPr lang="en-US" sz="1200" dirty="0" smtClean="0">
                <a:hlinkClick r:id="rId2"/>
              </a:rPr>
              <a:t>www.youtube.com/watch?v=lXnCouGBvyE</a:t>
            </a:r>
            <a:r>
              <a:rPr lang="en-US" sz="1200" dirty="0" smtClean="0"/>
              <a:t>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6129945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20774" y="230535"/>
            <a:ext cx="834587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Step 1: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086989" y="184368"/>
            <a:ext cx="11700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2 N</a:t>
            </a:r>
            <a:r>
              <a:rPr lang="en-US" baseline="-25000" dirty="0"/>
              <a:t>2</a:t>
            </a:r>
            <a:r>
              <a:rPr lang="en-US" dirty="0"/>
              <a:t>O</a:t>
            </a:r>
            <a:r>
              <a:rPr lang="en-US" baseline="-25000" dirty="0"/>
              <a:t>5</a:t>
            </a:r>
            <a:r>
              <a:rPr lang="en-US" dirty="0"/>
              <a:t> (g) </a:t>
            </a:r>
          </a:p>
        </p:txBody>
      </p:sp>
      <p:sp>
        <p:nvSpPr>
          <p:cNvPr id="4" name="Right Arrow 3"/>
          <p:cNvSpPr/>
          <p:nvPr/>
        </p:nvSpPr>
        <p:spPr>
          <a:xfrm>
            <a:off x="3576370" y="230535"/>
            <a:ext cx="648070" cy="1517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 rot="10800000">
            <a:off x="3576371" y="415200"/>
            <a:ext cx="648070" cy="1517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716701" y="-132168"/>
            <a:ext cx="36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799335" y="491079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</a:t>
            </a:r>
            <a:r>
              <a:rPr lang="en-US" baseline="-25000" dirty="0" smtClean="0"/>
              <a:t>-1</a:t>
            </a:r>
            <a:endParaRPr lang="en-US" baseline="-25000" dirty="0"/>
          </a:p>
        </p:txBody>
      </p:sp>
      <p:sp>
        <p:nvSpPr>
          <p:cNvPr id="8" name="TextBox 7"/>
          <p:cNvSpPr txBox="1"/>
          <p:nvPr/>
        </p:nvSpPr>
        <p:spPr>
          <a:xfrm>
            <a:off x="4447404" y="184368"/>
            <a:ext cx="1505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 NO</a:t>
            </a:r>
            <a:r>
              <a:rPr lang="en-US" baseline="-25000" dirty="0" smtClean="0"/>
              <a:t>2</a:t>
            </a:r>
            <a:r>
              <a:rPr lang="en-US" dirty="0" smtClean="0"/>
              <a:t> + 2 NO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9" name="TextBox 8"/>
          <p:cNvSpPr txBox="1"/>
          <p:nvPr/>
        </p:nvSpPr>
        <p:spPr>
          <a:xfrm>
            <a:off x="7048711" y="306414"/>
            <a:ext cx="1798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(fast equilibrium)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122712" y="1037586"/>
            <a:ext cx="834587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Step 2: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083006" y="962570"/>
            <a:ext cx="1165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</a:t>
            </a:r>
            <a:r>
              <a:rPr lang="en-US" baseline="-25000" dirty="0" smtClean="0"/>
              <a:t>2</a:t>
            </a:r>
            <a:r>
              <a:rPr lang="en-US" dirty="0" smtClean="0"/>
              <a:t> + NO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12" name="Right Arrow 11"/>
          <p:cNvSpPr/>
          <p:nvPr/>
        </p:nvSpPr>
        <p:spPr>
          <a:xfrm>
            <a:off x="3704224" y="1016226"/>
            <a:ext cx="648070" cy="3462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547870" y="962570"/>
            <a:ext cx="1539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 + NO</a:t>
            </a:r>
            <a:r>
              <a:rPr lang="en-US" baseline="-25000" dirty="0" smtClean="0"/>
              <a:t>2</a:t>
            </a:r>
            <a:r>
              <a:rPr lang="en-US" dirty="0" smtClean="0"/>
              <a:t> + O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14" name="TextBox 13"/>
          <p:cNvSpPr txBox="1"/>
          <p:nvPr/>
        </p:nvSpPr>
        <p:spPr>
          <a:xfrm>
            <a:off x="7149177" y="1054903"/>
            <a:ext cx="754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(slow)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161541" y="1632706"/>
            <a:ext cx="834587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Step 3: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187200" y="1632706"/>
            <a:ext cx="10871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</a:t>
            </a:r>
            <a:r>
              <a:rPr lang="en-US" baseline="-25000" dirty="0" smtClean="0"/>
              <a:t>3</a:t>
            </a:r>
            <a:r>
              <a:rPr lang="en-US" dirty="0" smtClean="0"/>
              <a:t> + NO</a:t>
            </a:r>
            <a:endParaRPr lang="en-US" baseline="-25000" dirty="0"/>
          </a:p>
        </p:txBody>
      </p:sp>
      <p:sp>
        <p:nvSpPr>
          <p:cNvPr id="17" name="Right Arrow 16"/>
          <p:cNvSpPr/>
          <p:nvPr/>
        </p:nvSpPr>
        <p:spPr>
          <a:xfrm>
            <a:off x="3690461" y="1655805"/>
            <a:ext cx="648070" cy="3462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465160" y="1628547"/>
            <a:ext cx="7873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2 NO</a:t>
            </a:r>
            <a:r>
              <a:rPr lang="en-US" baseline="-25000" dirty="0"/>
              <a:t>2</a:t>
            </a:r>
            <a:r>
              <a:rPr lang="en-US" dirty="0"/>
              <a:t>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162802" y="1644255"/>
            <a:ext cx="6665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(fast)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93955" y="2136507"/>
            <a:ext cx="1779846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Overall Reaction:</a:t>
            </a:r>
            <a:endParaRPr lang="en-US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619501" y="1997879"/>
            <a:ext cx="78567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817167" y="732723"/>
            <a:ext cx="36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823264" y="1356022"/>
            <a:ext cx="36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</a:t>
            </a:r>
            <a:r>
              <a:rPr lang="en-US" baseline="-25000" dirty="0" smtClean="0"/>
              <a:t>3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93955" y="2719421"/>
            <a:ext cx="1095364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Rate Law: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900405" y="2719421"/>
            <a:ext cx="4126771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BUT……need to rewrite w/o intermediates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495303" y="2100236"/>
            <a:ext cx="3732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 N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5</a:t>
            </a:r>
            <a:r>
              <a:rPr lang="en-US" dirty="0" smtClean="0"/>
              <a:t> (g)                   4 NO</a:t>
            </a:r>
            <a:r>
              <a:rPr lang="en-US" baseline="-25000" dirty="0" smtClean="0"/>
              <a:t>2</a:t>
            </a:r>
            <a:r>
              <a:rPr lang="en-US" dirty="0" smtClean="0"/>
              <a:t> (g) + O</a:t>
            </a:r>
            <a:r>
              <a:rPr lang="en-US" baseline="-25000" dirty="0" smtClean="0"/>
              <a:t>2</a:t>
            </a:r>
            <a:r>
              <a:rPr lang="en-US" dirty="0" smtClean="0"/>
              <a:t> (g)</a:t>
            </a:r>
            <a:endParaRPr lang="en-US" dirty="0"/>
          </a:p>
        </p:txBody>
      </p:sp>
      <p:sp>
        <p:nvSpPr>
          <p:cNvPr id="27" name="Right Arrow 26"/>
          <p:cNvSpPr/>
          <p:nvPr/>
        </p:nvSpPr>
        <p:spPr>
          <a:xfrm>
            <a:off x="3223930" y="2128720"/>
            <a:ext cx="648070" cy="3462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1494005" y="2687415"/>
            <a:ext cx="2053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Rate = k</a:t>
            </a:r>
            <a:r>
              <a:rPr lang="en-US" baseline="-25000" dirty="0" smtClean="0"/>
              <a:t>2</a:t>
            </a:r>
            <a:r>
              <a:rPr lang="en-US" dirty="0" smtClean="0"/>
              <a:t>[NO</a:t>
            </a:r>
            <a:r>
              <a:rPr lang="en-US" baseline="-25000" dirty="0" smtClean="0"/>
              <a:t>2</a:t>
            </a:r>
            <a:r>
              <a:rPr lang="en-US" dirty="0" smtClean="0"/>
              <a:t>][NO</a:t>
            </a:r>
            <a:r>
              <a:rPr lang="en-US" baseline="-25000" dirty="0" smtClean="0"/>
              <a:t>3</a:t>
            </a:r>
            <a:r>
              <a:rPr lang="en-US" dirty="0" smtClean="0"/>
              <a:t>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1169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28236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t="44930"/>
          <a:stretch/>
        </p:blipFill>
        <p:spPr>
          <a:xfrm>
            <a:off x="4152128" y="297838"/>
            <a:ext cx="4964991" cy="309343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30819" y="67007"/>
            <a:ext cx="2474332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Real Life Examples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7512" y="591214"/>
            <a:ext cx="437017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To support a reaction mechanism/theory: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 smtClean="0"/>
              <a:t>Look for reaction intermediates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 smtClean="0"/>
              <a:t>Alter the reaction to test predictions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 smtClean="0"/>
              <a:t>Add “extra” molecules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Many Experimental techniques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 smtClean="0"/>
              <a:t>Isotope doping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 smtClean="0"/>
              <a:t>NMR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 smtClean="0"/>
              <a:t>IR/UV spectroscopy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 smtClean="0"/>
              <a:t>List is almost endless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/>
          <a:srcRect b="54859"/>
          <a:stretch/>
        </p:blipFill>
        <p:spPr>
          <a:xfrm>
            <a:off x="230819" y="3290051"/>
            <a:ext cx="6764537" cy="3454742"/>
          </a:xfrm>
          <a:prstGeom prst="rect">
            <a:avLst/>
          </a:prstGeom>
        </p:spPr>
      </p:pic>
      <p:sp>
        <p:nvSpPr>
          <p:cNvPr id="11" name="Up Arrow 10"/>
          <p:cNvSpPr/>
          <p:nvPr/>
        </p:nvSpPr>
        <p:spPr>
          <a:xfrm rot="2143532">
            <a:off x="4013748" y="2891790"/>
            <a:ext cx="807868" cy="68358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4418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17673" y="186431"/>
            <a:ext cx="8442048" cy="646331"/>
            <a:chOff x="299918" y="5450889"/>
            <a:chExt cx="8442048" cy="646331"/>
          </a:xfrm>
        </p:grpSpPr>
        <p:sp>
          <p:nvSpPr>
            <p:cNvPr id="3" name="TextBox 2"/>
            <p:cNvSpPr txBox="1"/>
            <p:nvPr/>
          </p:nvSpPr>
          <p:spPr>
            <a:xfrm>
              <a:off x="2092592" y="5450889"/>
              <a:ext cx="664937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Use a radioactive element to provide insight into a reaction mechanism or trace a reaction mechanism</a:t>
              </a:r>
              <a:endParaRPr lang="en-US" dirty="0"/>
            </a:p>
          </p:txBody>
        </p:sp>
        <p:sp>
          <p:nvSpPr>
            <p:cNvPr id="4" name="Rectangle 3"/>
            <p:cNvSpPr/>
            <p:nvPr/>
          </p:nvSpPr>
          <p:spPr>
            <a:xfrm>
              <a:off x="299918" y="5571633"/>
              <a:ext cx="1726114" cy="369332"/>
            </a:xfrm>
            <a:prstGeom prst="rect">
              <a:avLst/>
            </a:prstGeom>
            <a:solidFill>
              <a:srgbClr val="00B0F0"/>
            </a:solidFill>
          </p:spPr>
          <p:txBody>
            <a:bodyPr wrap="none">
              <a:spAutoFit/>
            </a:bodyPr>
            <a:lstStyle/>
            <a:p>
              <a:r>
                <a:rPr lang="en-US" dirty="0"/>
                <a:t>Isotope Doping: </a:t>
              </a: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405534" y="1633504"/>
            <a:ext cx="21339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CH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-C---O---CH</a:t>
            </a:r>
            <a:r>
              <a:rPr lang="en-US" sz="2400" baseline="-25000" dirty="0" smtClean="0"/>
              <a:t>3</a:t>
            </a:r>
            <a:endParaRPr lang="en-US" sz="2400" baseline="-25000" dirty="0"/>
          </a:p>
        </p:txBody>
      </p:sp>
      <p:sp>
        <p:nvSpPr>
          <p:cNvPr id="7" name="TextBox 6"/>
          <p:cNvSpPr txBox="1"/>
          <p:nvPr/>
        </p:nvSpPr>
        <p:spPr>
          <a:xfrm rot="16200000">
            <a:off x="958789" y="1394383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=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49912" y="1199074"/>
            <a:ext cx="388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611958" y="1624613"/>
            <a:ext cx="11160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+ 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</a:t>
            </a:r>
            <a:r>
              <a:rPr lang="en-US" sz="2400" baseline="30000" dirty="0" smtClean="0">
                <a:solidFill>
                  <a:srgbClr val="FF0000"/>
                </a:solidFill>
              </a:rPr>
              <a:t>18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3872982" y="1660739"/>
            <a:ext cx="648070" cy="3462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857565" y="1660739"/>
            <a:ext cx="13933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CH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-C-OH</a:t>
            </a:r>
            <a:endParaRPr lang="en-US" sz="2400" baseline="-25000" dirty="0"/>
          </a:p>
        </p:txBody>
      </p:sp>
      <p:sp>
        <p:nvSpPr>
          <p:cNvPr id="12" name="TextBox 11"/>
          <p:cNvSpPr txBox="1"/>
          <p:nvPr/>
        </p:nvSpPr>
        <p:spPr>
          <a:xfrm rot="16200000">
            <a:off x="5426743" y="1420414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=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417866" y="1225105"/>
            <a:ext cx="388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6417839" y="1633504"/>
            <a:ext cx="14702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+    CH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OH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19694" y="2451990"/>
            <a:ext cx="2101537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Which </a:t>
            </a:r>
            <a:r>
              <a:rPr lang="en-US" dirty="0"/>
              <a:t>b</a:t>
            </a:r>
            <a:r>
              <a:rPr lang="en-US" dirty="0" smtClean="0"/>
              <a:t>ond breaks?</a:t>
            </a:r>
            <a:endParaRPr lang="en-US" dirty="0"/>
          </a:p>
        </p:txBody>
      </p:sp>
      <p:sp>
        <p:nvSpPr>
          <p:cNvPr id="16" name="Up Arrow 15"/>
          <p:cNvSpPr/>
          <p:nvPr/>
        </p:nvSpPr>
        <p:spPr>
          <a:xfrm>
            <a:off x="1212453" y="1927133"/>
            <a:ext cx="251414" cy="472831"/>
          </a:xfrm>
          <a:prstGeom prst="up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Up Arrow 16"/>
          <p:cNvSpPr/>
          <p:nvPr/>
        </p:nvSpPr>
        <p:spPr>
          <a:xfrm>
            <a:off x="1714174" y="1927133"/>
            <a:ext cx="251414" cy="472831"/>
          </a:xfrm>
          <a:prstGeom prst="up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315057" y="2437228"/>
            <a:ext cx="5606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Two possible products depending on which bond breaks? 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857565" y="3331545"/>
            <a:ext cx="13933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CH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-C-OH</a:t>
            </a:r>
            <a:endParaRPr lang="en-US" sz="2400" baseline="-25000" dirty="0"/>
          </a:p>
        </p:txBody>
      </p:sp>
      <p:sp>
        <p:nvSpPr>
          <p:cNvPr id="20" name="TextBox 19"/>
          <p:cNvSpPr txBox="1"/>
          <p:nvPr/>
        </p:nvSpPr>
        <p:spPr>
          <a:xfrm rot="16200000">
            <a:off x="5426743" y="309122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=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417866" y="2895911"/>
            <a:ext cx="388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6417839" y="3304310"/>
            <a:ext cx="15648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+    HO-CH</a:t>
            </a:r>
            <a:r>
              <a:rPr lang="en-US" sz="2400" baseline="-25000" dirty="0" smtClean="0"/>
              <a:t>3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662265" y="3177682"/>
            <a:ext cx="3930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aseline="30000" dirty="0" smtClean="0">
                <a:solidFill>
                  <a:srgbClr val="FF0000"/>
                </a:solidFill>
              </a:rPr>
              <a:t>18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152976" y="3157510"/>
            <a:ext cx="3930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aseline="30000" dirty="0" smtClean="0">
                <a:solidFill>
                  <a:srgbClr val="FF0000"/>
                </a:solidFill>
              </a:rPr>
              <a:t>18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185069" y="4133529"/>
            <a:ext cx="44109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Experimentally only the first product is found</a:t>
            </a:r>
          </a:p>
          <a:p>
            <a:r>
              <a:rPr lang="en-US" dirty="0" smtClean="0"/>
              <a:t>Therefore bond #1 is broken.</a:t>
            </a:r>
            <a:endParaRPr lang="en-US" dirty="0"/>
          </a:p>
        </p:txBody>
      </p:sp>
      <p:sp>
        <p:nvSpPr>
          <p:cNvPr id="27" name="Up Arrow 26"/>
          <p:cNvSpPr/>
          <p:nvPr/>
        </p:nvSpPr>
        <p:spPr>
          <a:xfrm rot="2613896">
            <a:off x="5410525" y="3704238"/>
            <a:ext cx="251414" cy="472831"/>
          </a:xfrm>
          <a:prstGeom prst="up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928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67584" y="237109"/>
            <a:ext cx="1599605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Photosynthesis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716" y="793372"/>
            <a:ext cx="6651305" cy="315832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343200" y="375489"/>
            <a:ext cx="41076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Where does the O</a:t>
            </a:r>
            <a:r>
              <a:rPr lang="en-US" baseline="-25000" dirty="0" smtClean="0"/>
              <a:t>2</a:t>
            </a:r>
            <a:r>
              <a:rPr lang="en-US" dirty="0" smtClean="0"/>
              <a:t> produced come from?</a:t>
            </a:r>
          </a:p>
          <a:p>
            <a:pPr marL="342900" indent="-342900">
              <a:buAutoNum type="alphaLcParenBoth"/>
            </a:pPr>
            <a:r>
              <a:rPr lang="en-US" dirty="0" smtClean="0"/>
              <a:t>CO</a:t>
            </a:r>
            <a:r>
              <a:rPr lang="en-US" baseline="-25000" dirty="0" smtClean="0"/>
              <a:t>2</a:t>
            </a:r>
            <a:endParaRPr lang="en-US" dirty="0" smtClean="0"/>
          </a:p>
          <a:p>
            <a:pPr marL="342900" indent="-342900">
              <a:buAutoNum type="alphaLcParenBoth"/>
            </a:pP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34470" y="1427473"/>
            <a:ext cx="3916393" cy="369332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How would you design the experiment?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40284" y="237109"/>
            <a:ext cx="977191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140284" y="3888419"/>
            <a:ext cx="873738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09377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7808" y="221942"/>
            <a:ext cx="949299" cy="369332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Answer: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5664" y="719091"/>
            <a:ext cx="907145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Perform two experiments, doping the </a:t>
            </a:r>
            <a:r>
              <a:rPr lang="en-US" sz="2400" dirty="0" smtClean="0"/>
              <a:t>CO</a:t>
            </a:r>
            <a:r>
              <a:rPr lang="en-US" sz="2400" baseline="-25000" dirty="0" smtClean="0"/>
              <a:t>2</a:t>
            </a:r>
            <a:r>
              <a:rPr lang="en-US" dirty="0" smtClean="0"/>
              <a:t> in the first experiment and the </a:t>
            </a:r>
            <a:r>
              <a:rPr lang="en-US" sz="2400" dirty="0" smtClean="0"/>
              <a:t>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</a:t>
            </a:r>
            <a:r>
              <a:rPr lang="en-US" dirty="0" smtClean="0"/>
              <a:t> in the second.</a:t>
            </a:r>
          </a:p>
          <a:p>
            <a:endParaRPr lang="en-US" dirty="0"/>
          </a:p>
          <a:p>
            <a:r>
              <a:rPr lang="en-US" dirty="0" smtClean="0"/>
              <a:t>After performing the experiment the </a:t>
            </a:r>
            <a:r>
              <a:rPr lang="en-US" sz="2400" dirty="0" smtClean="0"/>
              <a:t>O</a:t>
            </a:r>
            <a:r>
              <a:rPr lang="en-US" sz="2400" baseline="-25000" dirty="0" smtClean="0"/>
              <a:t>2</a:t>
            </a:r>
            <a:r>
              <a:rPr lang="en-US" dirty="0" smtClean="0"/>
              <a:t> produced is radioactive only if the </a:t>
            </a:r>
            <a:r>
              <a:rPr lang="en-US" sz="2400" dirty="0" smtClean="0"/>
              <a:t>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</a:t>
            </a:r>
            <a:r>
              <a:rPr lang="en-US" dirty="0" smtClean="0"/>
              <a:t> was doped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457" y="2506762"/>
            <a:ext cx="6651305" cy="315832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021584" y="58592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18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38621" y="5785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18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93724" y="123695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18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65867" y="12384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18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86973" y="434709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18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03505" y="43574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18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8107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253961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0744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5410" y="124287"/>
            <a:ext cx="2796984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Reaction Mechanism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91573" y="708609"/>
            <a:ext cx="7589001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Reactants rarely turn directly into the products in a reaction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Sequence of steps that describe the pathway from R to P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Explains difference between experimental rate law and theoretical rate laws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Provides insight into what “really” occurs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Can improve reactions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 smtClean="0"/>
              <a:t>Faster/Slower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 smtClean="0"/>
              <a:t>Predictive outcomes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 smtClean="0"/>
              <a:t>Find new pathways or catalysts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 smtClean="0"/>
              <a:t>Apply results to harder/more complicated reactions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91573" y="4137776"/>
            <a:ext cx="11288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 + B </a:t>
            </a:r>
            <a:endParaRPr lang="en-US" sz="3200" dirty="0"/>
          </a:p>
        </p:txBody>
      </p:sp>
      <p:sp>
        <p:nvSpPr>
          <p:cNvPr id="30" name="Right Arrow 29"/>
          <p:cNvSpPr/>
          <p:nvPr/>
        </p:nvSpPr>
        <p:spPr>
          <a:xfrm>
            <a:off x="1548171" y="4177536"/>
            <a:ext cx="648070" cy="5450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2449700" y="4137775"/>
            <a:ext cx="4379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D</a:t>
            </a:r>
            <a:endParaRPr lang="en-US" sz="3200" dirty="0"/>
          </a:p>
        </p:txBody>
      </p:sp>
      <p:sp>
        <p:nvSpPr>
          <p:cNvPr id="33" name="TextBox 32"/>
          <p:cNvSpPr txBox="1"/>
          <p:nvPr/>
        </p:nvSpPr>
        <p:spPr>
          <a:xfrm>
            <a:off x="813960" y="3537941"/>
            <a:ext cx="1212896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Single Step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5529482" y="3571687"/>
            <a:ext cx="1131015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Two Steps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802909" y="4041601"/>
            <a:ext cx="11288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 + B </a:t>
            </a:r>
            <a:endParaRPr lang="en-US" sz="3200" dirty="0"/>
          </a:p>
        </p:txBody>
      </p:sp>
      <p:sp>
        <p:nvSpPr>
          <p:cNvPr id="36" name="Right Arrow 35"/>
          <p:cNvSpPr/>
          <p:nvPr/>
        </p:nvSpPr>
        <p:spPr>
          <a:xfrm>
            <a:off x="6059507" y="4081361"/>
            <a:ext cx="648070" cy="5450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6961036" y="4041600"/>
            <a:ext cx="4042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</a:t>
            </a:r>
            <a:endParaRPr lang="en-US" sz="3200" dirty="0"/>
          </a:p>
        </p:txBody>
      </p:sp>
      <p:sp>
        <p:nvSpPr>
          <p:cNvPr id="38" name="TextBox 37"/>
          <p:cNvSpPr txBox="1"/>
          <p:nvPr/>
        </p:nvSpPr>
        <p:spPr>
          <a:xfrm>
            <a:off x="4802909" y="4779799"/>
            <a:ext cx="11079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 + C </a:t>
            </a:r>
            <a:endParaRPr lang="en-US" sz="3200" dirty="0"/>
          </a:p>
        </p:txBody>
      </p:sp>
      <p:sp>
        <p:nvSpPr>
          <p:cNvPr id="39" name="Right Arrow 38"/>
          <p:cNvSpPr/>
          <p:nvPr/>
        </p:nvSpPr>
        <p:spPr>
          <a:xfrm>
            <a:off x="6059507" y="4819559"/>
            <a:ext cx="648070" cy="5450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6961036" y="4819559"/>
            <a:ext cx="4379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D</a:t>
            </a:r>
            <a:endParaRPr lang="en-US" sz="3200" dirty="0"/>
          </a:p>
        </p:txBody>
      </p:sp>
      <p:pic>
        <p:nvPicPr>
          <p:cNvPr id="41" name="Picture 4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1166" y="1670880"/>
            <a:ext cx="2543175" cy="1800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139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5209" y="142096"/>
            <a:ext cx="1763624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Molecularity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04609" y="791290"/>
            <a:ext cx="33468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Number of reactant species (atoms, molecules or ions)</a:t>
            </a:r>
          </a:p>
          <a:p>
            <a:pPr marL="342900" indent="-342900">
              <a:buAutoNum type="arabicPeriod"/>
            </a:pPr>
            <a:r>
              <a:rPr lang="en-US" dirty="0" smtClean="0"/>
              <a:t>number of R that “collide” to react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606449" y="591581"/>
            <a:ext cx="1755609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/>
              <a:t>Unimolecular</a:t>
            </a:r>
            <a:r>
              <a:rPr lang="en-US" dirty="0" smtClean="0"/>
              <a:t> (1)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3542244" y="1210344"/>
            <a:ext cx="2358210" cy="545015"/>
            <a:chOff x="506027" y="3615924"/>
            <a:chExt cx="2358210" cy="545015"/>
          </a:xfrm>
        </p:grpSpPr>
        <p:sp>
          <p:nvSpPr>
            <p:cNvPr id="7" name="TextBox 6"/>
            <p:cNvSpPr txBox="1"/>
            <p:nvPr/>
          </p:nvSpPr>
          <p:spPr>
            <a:xfrm>
              <a:off x="506027" y="3657600"/>
              <a:ext cx="23582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A             Products</a:t>
              </a:r>
              <a:endParaRPr lang="en-US" sz="2400" dirty="0"/>
            </a:p>
          </p:txBody>
        </p:sp>
        <p:sp>
          <p:nvSpPr>
            <p:cNvPr id="8" name="Right Arrow 7"/>
            <p:cNvSpPr/>
            <p:nvPr/>
          </p:nvSpPr>
          <p:spPr>
            <a:xfrm>
              <a:off x="891372" y="3615924"/>
              <a:ext cx="648070" cy="545015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6431818" y="1251632"/>
            <a:ext cx="15474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Rate = k[A]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3534053" y="2365828"/>
            <a:ext cx="1611339" cy="369332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Bimolecular (2)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3495088" y="3730083"/>
            <a:ext cx="2816669" cy="545015"/>
            <a:chOff x="506027" y="3642557"/>
            <a:chExt cx="2816669" cy="545015"/>
          </a:xfrm>
        </p:grpSpPr>
        <p:sp>
          <p:nvSpPr>
            <p:cNvPr id="13" name="TextBox 12"/>
            <p:cNvSpPr txBox="1"/>
            <p:nvPr/>
          </p:nvSpPr>
          <p:spPr>
            <a:xfrm>
              <a:off x="506027" y="3657600"/>
              <a:ext cx="281666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A + B             Products</a:t>
              </a:r>
              <a:endParaRPr lang="en-US" sz="2400" dirty="0"/>
            </a:p>
          </p:txBody>
        </p:sp>
        <p:sp>
          <p:nvSpPr>
            <p:cNvPr id="14" name="Right Arrow 13"/>
            <p:cNvSpPr/>
            <p:nvPr/>
          </p:nvSpPr>
          <p:spPr>
            <a:xfrm>
              <a:off x="1353011" y="3642557"/>
              <a:ext cx="648070" cy="545015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479391" y="2832647"/>
            <a:ext cx="2827890" cy="545015"/>
            <a:chOff x="506027" y="3642557"/>
            <a:chExt cx="2827890" cy="545015"/>
          </a:xfrm>
        </p:grpSpPr>
        <p:sp>
          <p:nvSpPr>
            <p:cNvPr id="16" name="TextBox 15"/>
            <p:cNvSpPr txBox="1"/>
            <p:nvPr/>
          </p:nvSpPr>
          <p:spPr>
            <a:xfrm>
              <a:off x="506027" y="3657600"/>
              <a:ext cx="28278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A + A             Products</a:t>
              </a:r>
              <a:endParaRPr lang="en-US" sz="2400" dirty="0"/>
            </a:p>
          </p:txBody>
        </p:sp>
        <p:sp>
          <p:nvSpPr>
            <p:cNvPr id="17" name="Right Arrow 16"/>
            <p:cNvSpPr/>
            <p:nvPr/>
          </p:nvSpPr>
          <p:spPr>
            <a:xfrm>
              <a:off x="1335255" y="3642557"/>
              <a:ext cx="648070" cy="545015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4439332" y="3392705"/>
            <a:ext cx="386644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or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562188" y="2847690"/>
            <a:ext cx="16516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Rate = k[A]</a:t>
            </a:r>
            <a:r>
              <a:rPr lang="en-US" sz="2400" baseline="30000" dirty="0" smtClean="0"/>
              <a:t>2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6562188" y="3730083"/>
            <a:ext cx="1903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Rate = k[A][B]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3479391" y="4524925"/>
            <a:ext cx="1720664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/>
              <a:t>Termolecular</a:t>
            </a:r>
            <a:r>
              <a:rPr lang="en-US" dirty="0" smtClean="0"/>
              <a:t> (3)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254805" y="5355136"/>
            <a:ext cx="2789995" cy="64633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*Rare/Unlike, but can occur</a:t>
            </a:r>
          </a:p>
          <a:p>
            <a:r>
              <a:rPr lang="en-US" dirty="0" smtClean="0"/>
              <a:t>Will ignore.</a:t>
            </a:r>
            <a:endParaRPr lang="en-US" dirty="0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6915" y="4991744"/>
            <a:ext cx="2628900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2223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222" y="852253"/>
            <a:ext cx="8104852" cy="580264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95308" y="124287"/>
            <a:ext cx="1763624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Molecularity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89014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718" y="221942"/>
            <a:ext cx="2517869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More Information!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10718" y="883780"/>
            <a:ext cx="2276136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Reaction Intermediate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985029" y="892658"/>
            <a:ext cx="920445" cy="369332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Catalyst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5310" y="1363174"/>
            <a:ext cx="43775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Created in one step, destroyed in another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Does not appear in the overall reaction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u="sng" dirty="0" smtClean="0"/>
              <a:t>Can’t</a:t>
            </a:r>
            <a:r>
              <a:rPr lang="en-US" dirty="0" smtClean="0"/>
              <a:t> appear in the rate law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19106" y="1363174"/>
            <a:ext cx="437273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Destroyed in one step, created in another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Does not appear in the overall reaction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u="sng" dirty="0" smtClean="0"/>
              <a:t>Can</a:t>
            </a:r>
            <a:r>
              <a:rPr lang="en-US" dirty="0" smtClean="0"/>
              <a:t> </a:t>
            </a:r>
            <a:r>
              <a:rPr lang="en-US" dirty="0" smtClean="0"/>
              <a:t>appear in the rate law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9343" y="141119"/>
            <a:ext cx="1167024" cy="116702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29770" y="4937491"/>
            <a:ext cx="1256883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Equilibrium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349320" y="5493085"/>
            <a:ext cx="1949573" cy="461665"/>
            <a:chOff x="5828043" y="1230471"/>
            <a:chExt cx="1949573" cy="461665"/>
          </a:xfrm>
        </p:grpSpPr>
        <p:sp>
          <p:nvSpPr>
            <p:cNvPr id="11" name="TextBox 10"/>
            <p:cNvSpPr txBox="1"/>
            <p:nvPr/>
          </p:nvSpPr>
          <p:spPr>
            <a:xfrm>
              <a:off x="5828043" y="1230471"/>
              <a:ext cx="19495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A + B              C</a:t>
              </a:r>
              <a:endParaRPr lang="en-US" sz="2400" dirty="0"/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6616079" y="1431954"/>
              <a:ext cx="771366" cy="70919"/>
              <a:chOff x="2411890" y="5170633"/>
              <a:chExt cx="771366" cy="70919"/>
            </a:xfrm>
          </p:grpSpPr>
          <p:cxnSp>
            <p:nvCxnSpPr>
              <p:cNvPr id="13" name="Straight Arrow Connector 12"/>
              <p:cNvCxnSpPr/>
              <p:nvPr/>
            </p:nvCxnSpPr>
            <p:spPr>
              <a:xfrm>
                <a:off x="2411891" y="5170633"/>
                <a:ext cx="771365" cy="0"/>
              </a:xfrm>
              <a:prstGeom prst="straightConnector1">
                <a:avLst/>
              </a:prstGeom>
              <a:ln w="12700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 rot="10800000">
                <a:off x="2411890" y="5241552"/>
                <a:ext cx="771365" cy="0"/>
              </a:xfrm>
              <a:prstGeom prst="straightConnector1">
                <a:avLst/>
              </a:prstGeom>
              <a:ln w="12700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5" name="TextBox 14"/>
          <p:cNvSpPr txBox="1"/>
          <p:nvPr/>
        </p:nvSpPr>
        <p:spPr>
          <a:xfrm>
            <a:off x="310955" y="5965535"/>
            <a:ext cx="17880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Rate (f) = </a:t>
            </a:r>
            <a:r>
              <a:rPr lang="en-US" dirty="0" err="1" smtClean="0"/>
              <a:t>k</a:t>
            </a:r>
            <a:r>
              <a:rPr lang="en-US" baseline="-25000" dirty="0" err="1" smtClean="0"/>
              <a:t>f</a:t>
            </a:r>
            <a:r>
              <a:rPr lang="en-US" dirty="0" smtClean="0"/>
              <a:t>[A][B]</a:t>
            </a:r>
          </a:p>
          <a:p>
            <a:r>
              <a:rPr lang="en-US" dirty="0" smtClean="0"/>
              <a:t>Rate (r) = </a:t>
            </a:r>
            <a:r>
              <a:rPr lang="en-US" dirty="0" err="1" smtClean="0"/>
              <a:t>k</a:t>
            </a:r>
            <a:r>
              <a:rPr lang="en-US" baseline="-25000" dirty="0" err="1" smtClean="0"/>
              <a:t>r</a:t>
            </a:r>
            <a:r>
              <a:rPr lang="en-US" dirty="0" smtClean="0"/>
              <a:t>[C]</a:t>
            </a:r>
            <a:endParaRPr lang="en-US" dirty="0"/>
          </a:p>
        </p:txBody>
      </p:sp>
      <p:sp>
        <p:nvSpPr>
          <p:cNvPr id="16" name="Right Arrow 15"/>
          <p:cNvSpPr/>
          <p:nvPr/>
        </p:nvSpPr>
        <p:spPr>
          <a:xfrm>
            <a:off x="1324106" y="2558906"/>
            <a:ext cx="648070" cy="5450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29770" y="2600580"/>
            <a:ext cx="8899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 + B 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2099009" y="2610181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429770" y="3188611"/>
            <a:ext cx="817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 + C</a:t>
            </a:r>
            <a:endParaRPr lang="en-US" sz="2400" dirty="0"/>
          </a:p>
        </p:txBody>
      </p:sp>
      <p:sp>
        <p:nvSpPr>
          <p:cNvPr id="20" name="Right Arrow 19"/>
          <p:cNvSpPr/>
          <p:nvPr/>
        </p:nvSpPr>
        <p:spPr>
          <a:xfrm>
            <a:off x="1319757" y="3174839"/>
            <a:ext cx="648070" cy="5450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>
            <a:off x="1319757" y="3906116"/>
            <a:ext cx="648070" cy="5450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2049195" y="3217947"/>
            <a:ext cx="373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</a:t>
            </a:r>
            <a:endParaRPr lang="en-US" sz="2400" dirty="0"/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210008" y="3822288"/>
            <a:ext cx="2376846" cy="56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48425" y="3922678"/>
            <a:ext cx="10454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 A + B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2071239" y="3968389"/>
            <a:ext cx="373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</a:t>
            </a:r>
            <a:endParaRPr lang="en-US" sz="2400" dirty="0"/>
          </a:p>
        </p:txBody>
      </p:sp>
      <p:sp>
        <p:nvSpPr>
          <p:cNvPr id="27" name="Right Arrow 26"/>
          <p:cNvSpPr/>
          <p:nvPr/>
        </p:nvSpPr>
        <p:spPr>
          <a:xfrm>
            <a:off x="6350346" y="2444880"/>
            <a:ext cx="648070" cy="5450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5456010" y="2486554"/>
            <a:ext cx="8899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 + B </a:t>
            </a:r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7125249" y="2496155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</a:t>
            </a:r>
            <a:endParaRPr lang="en-US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5456010" y="3074585"/>
            <a:ext cx="8290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 + A</a:t>
            </a:r>
            <a:endParaRPr lang="en-US" sz="2400" dirty="0"/>
          </a:p>
        </p:txBody>
      </p:sp>
      <p:sp>
        <p:nvSpPr>
          <p:cNvPr id="31" name="Right Arrow 30"/>
          <p:cNvSpPr/>
          <p:nvPr/>
        </p:nvSpPr>
        <p:spPr>
          <a:xfrm>
            <a:off x="6345997" y="3060813"/>
            <a:ext cx="648070" cy="5450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ight Arrow 31"/>
          <p:cNvSpPr/>
          <p:nvPr/>
        </p:nvSpPr>
        <p:spPr>
          <a:xfrm>
            <a:off x="6345997" y="3792090"/>
            <a:ext cx="648070" cy="5450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7075435" y="3103921"/>
            <a:ext cx="8322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 + D</a:t>
            </a:r>
            <a:endParaRPr lang="en-US" sz="2400" dirty="0"/>
          </a:p>
        </p:txBody>
      </p:sp>
      <p:cxnSp>
        <p:nvCxnSpPr>
          <p:cNvPr id="34" name="Straight Connector 33"/>
          <p:cNvCxnSpPr/>
          <p:nvPr/>
        </p:nvCxnSpPr>
        <p:spPr>
          <a:xfrm flipV="1">
            <a:off x="5236248" y="3708262"/>
            <a:ext cx="2376846" cy="56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575255" y="3834628"/>
            <a:ext cx="5870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 A</a:t>
            </a:r>
            <a:endParaRPr lang="en-US" sz="2400" dirty="0"/>
          </a:p>
        </p:txBody>
      </p:sp>
      <p:sp>
        <p:nvSpPr>
          <p:cNvPr id="36" name="TextBox 35"/>
          <p:cNvSpPr txBox="1"/>
          <p:nvPr/>
        </p:nvSpPr>
        <p:spPr>
          <a:xfrm>
            <a:off x="7097479" y="3856628"/>
            <a:ext cx="4427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 D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5540979" y="5765487"/>
            <a:ext cx="3555750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Reaction Intermediate </a:t>
            </a:r>
            <a:r>
              <a:rPr lang="en-US" b="1" dirty="0" smtClean="0"/>
              <a:t>CAN </a:t>
            </a:r>
            <a:r>
              <a:rPr lang="en-US" b="1" dirty="0" smtClean="0"/>
              <a:t>NOT </a:t>
            </a:r>
            <a:r>
              <a:rPr lang="en-US" dirty="0" smtClean="0"/>
              <a:t>appear in the rate </a:t>
            </a:r>
            <a:r>
              <a:rPr lang="en-US" dirty="0" smtClean="0"/>
              <a:t>law, Catalysts can even though not in overall reaction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40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56948" y="2849732"/>
            <a:ext cx="4128116" cy="284085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57452" y="266330"/>
            <a:ext cx="2899961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Elementary Steps (ES)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57452" y="905523"/>
            <a:ext cx="47406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Single step in a reaction</a:t>
            </a:r>
          </a:p>
          <a:p>
            <a:pPr marL="342900" indent="-342900">
              <a:buAutoNum type="arabicPeriod"/>
            </a:pPr>
            <a:r>
              <a:rPr lang="en-US" dirty="0" smtClean="0"/>
              <a:t>Describes a singular event (</a:t>
            </a:r>
            <a:r>
              <a:rPr lang="en-US" dirty="0"/>
              <a:t>reaction (1 collision, 1 decomposition, 1 bond broken, 1 bond made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pPr marL="342900" indent="-342900">
              <a:buAutoNum type="arabicPeriod"/>
            </a:pPr>
            <a:r>
              <a:rPr lang="en-US" dirty="0" smtClean="0"/>
              <a:t>Sum of ES = overall reaction</a:t>
            </a:r>
          </a:p>
          <a:p>
            <a:pPr marL="342900" indent="-342900">
              <a:buAutoNum type="arabicPeriod"/>
            </a:pPr>
            <a:r>
              <a:rPr lang="en-US" dirty="0" smtClean="0"/>
              <a:t>Mechanism from ES must be consistent with rate laws</a:t>
            </a:r>
          </a:p>
          <a:p>
            <a:pPr marL="342900" indent="-342900">
              <a:buAutoNum type="arabicPeriod"/>
            </a:pPr>
            <a:r>
              <a:rPr lang="en-US" dirty="0" smtClean="0"/>
              <a:t>**Exponent of rate law = coefficient of ES**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68429" y="4130964"/>
            <a:ext cx="17395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 + B + C </a:t>
            </a:r>
            <a:endParaRPr lang="en-US" sz="3200" dirty="0"/>
          </a:p>
        </p:txBody>
      </p:sp>
      <p:sp>
        <p:nvSpPr>
          <p:cNvPr id="8" name="Right Arrow 7"/>
          <p:cNvSpPr/>
          <p:nvPr/>
        </p:nvSpPr>
        <p:spPr>
          <a:xfrm>
            <a:off x="1793247" y="4170723"/>
            <a:ext cx="648070" cy="5450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470270" y="4150842"/>
            <a:ext cx="4379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D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282145" y="3580405"/>
            <a:ext cx="1717330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Overall Reaction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254274" y="3464134"/>
            <a:ext cx="1131015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Two Steps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431095" y="3909977"/>
            <a:ext cx="11288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 + B </a:t>
            </a:r>
            <a:endParaRPr lang="en-US" sz="3200" dirty="0"/>
          </a:p>
        </p:txBody>
      </p:sp>
      <p:sp>
        <p:nvSpPr>
          <p:cNvPr id="13" name="Right Arrow 12"/>
          <p:cNvSpPr/>
          <p:nvPr/>
        </p:nvSpPr>
        <p:spPr>
          <a:xfrm>
            <a:off x="5687693" y="3949737"/>
            <a:ext cx="648070" cy="5450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463526" y="3893461"/>
            <a:ext cx="4042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4431095" y="4648175"/>
            <a:ext cx="11079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 + C </a:t>
            </a:r>
            <a:endParaRPr lang="en-US" sz="3200" dirty="0"/>
          </a:p>
        </p:txBody>
      </p:sp>
      <p:sp>
        <p:nvSpPr>
          <p:cNvPr id="16" name="Right Arrow 15"/>
          <p:cNvSpPr/>
          <p:nvPr/>
        </p:nvSpPr>
        <p:spPr>
          <a:xfrm>
            <a:off x="5687693" y="4687935"/>
            <a:ext cx="648070" cy="5450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560132" y="4695491"/>
            <a:ext cx="4379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D</a:t>
            </a:r>
            <a:endParaRPr lang="en-US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111223" y="4785740"/>
            <a:ext cx="26342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Rate = k[A]</a:t>
            </a:r>
            <a:r>
              <a:rPr lang="en-US" sz="2400" baseline="30000" dirty="0" smtClean="0"/>
              <a:t>m</a:t>
            </a:r>
            <a:r>
              <a:rPr lang="en-US" sz="2400" dirty="0" smtClean="0"/>
              <a:t>[B]</a:t>
            </a:r>
            <a:r>
              <a:rPr lang="en-US" sz="2400" baseline="30000" dirty="0" smtClean="0"/>
              <a:t>n</a:t>
            </a:r>
            <a:r>
              <a:rPr lang="en-US" sz="2400" dirty="0" smtClean="0"/>
              <a:t>[C]</a:t>
            </a:r>
            <a:r>
              <a:rPr lang="en-US" sz="2400" baseline="30000" dirty="0" smtClean="0"/>
              <a:t>p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111223" y="5349617"/>
            <a:ext cx="2942695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**can’t determine </a:t>
            </a:r>
            <a:r>
              <a:rPr lang="en-US" dirty="0" err="1" smtClean="0"/>
              <a:t>m,n,p</a:t>
            </a:r>
            <a:r>
              <a:rPr lang="en-US" dirty="0" smtClean="0"/>
              <a:t> from overall reaction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139481" y="5296781"/>
            <a:ext cx="17395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 + B + C </a:t>
            </a:r>
            <a:endParaRPr lang="en-US" sz="3200" dirty="0"/>
          </a:p>
        </p:txBody>
      </p:sp>
      <p:sp>
        <p:nvSpPr>
          <p:cNvPr id="21" name="Right Arrow 20"/>
          <p:cNvSpPr/>
          <p:nvPr/>
        </p:nvSpPr>
        <p:spPr>
          <a:xfrm>
            <a:off x="5784299" y="5336541"/>
            <a:ext cx="648070" cy="5450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6477547" y="5336541"/>
            <a:ext cx="4379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D</a:t>
            </a:r>
            <a:endParaRPr lang="en-US" sz="3200" dirty="0"/>
          </a:p>
        </p:txBody>
      </p:sp>
      <p:sp>
        <p:nvSpPr>
          <p:cNvPr id="23" name="TextBox 22"/>
          <p:cNvSpPr txBox="1"/>
          <p:nvPr/>
        </p:nvSpPr>
        <p:spPr>
          <a:xfrm>
            <a:off x="7008240" y="4002618"/>
            <a:ext cx="1903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Rate = k[A][B]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7069643" y="4753680"/>
            <a:ext cx="16371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Rate = k[C]</a:t>
            </a:r>
            <a:r>
              <a:rPr lang="en-US" sz="2400" baseline="30000" dirty="0" smtClean="0"/>
              <a:t>2</a:t>
            </a:r>
            <a:endParaRPr lang="en-US" sz="2400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3986074" y="5296781"/>
            <a:ext cx="49004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008240" y="5391985"/>
            <a:ext cx="1971061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Can’s say until next slide!</a:t>
            </a:r>
            <a:endParaRPr lang="en-US" sz="2400" dirty="0"/>
          </a:p>
        </p:txBody>
      </p:sp>
      <p:sp>
        <p:nvSpPr>
          <p:cNvPr id="28" name="Rectangle 27"/>
          <p:cNvSpPr/>
          <p:nvPr/>
        </p:nvSpPr>
        <p:spPr>
          <a:xfrm>
            <a:off x="3257752" y="4202085"/>
            <a:ext cx="721222" cy="58365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v.s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7693" y="381938"/>
            <a:ext cx="2969826" cy="2692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477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2963" y="301842"/>
            <a:ext cx="2999411" cy="46166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Rate Determining Step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92963" y="1003176"/>
            <a:ext cx="48503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u="sng" dirty="0" smtClean="0"/>
              <a:t>SLOWEST</a:t>
            </a:r>
            <a:r>
              <a:rPr lang="en-US" dirty="0" smtClean="0"/>
              <a:t> step in a reaction</a:t>
            </a:r>
          </a:p>
          <a:p>
            <a:pPr marL="342900" indent="-342900">
              <a:buAutoNum type="arabicPeriod"/>
            </a:pPr>
            <a:r>
              <a:rPr lang="en-US" dirty="0" smtClean="0"/>
              <a:t>Limits the reaction rate (controls the reaction)</a:t>
            </a:r>
          </a:p>
          <a:p>
            <a:pPr marL="342900" indent="-342900">
              <a:buAutoNum type="arabicPeriod"/>
            </a:pPr>
            <a:r>
              <a:rPr lang="en-US" dirty="0" smtClean="0"/>
              <a:t>Rate Equation determined from this step</a:t>
            </a:r>
          </a:p>
          <a:p>
            <a:pPr marL="342900" indent="-342900">
              <a:buAutoNum type="arabicPeriod"/>
            </a:pPr>
            <a:r>
              <a:rPr lang="en-US" dirty="0" smtClean="0"/>
              <a:t>“Traffic Jam” or “Bottle Neck”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67554" y="3091271"/>
            <a:ext cx="1131015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Two Steps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44375" y="3537114"/>
            <a:ext cx="11288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 + B </a:t>
            </a:r>
            <a:endParaRPr lang="en-US" sz="3200" dirty="0"/>
          </a:p>
        </p:txBody>
      </p:sp>
      <p:sp>
        <p:nvSpPr>
          <p:cNvPr id="7" name="Right Arrow 6"/>
          <p:cNvSpPr/>
          <p:nvPr/>
        </p:nvSpPr>
        <p:spPr>
          <a:xfrm>
            <a:off x="2000973" y="3576874"/>
            <a:ext cx="648070" cy="5450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776806" y="3520598"/>
            <a:ext cx="4042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744375" y="4275312"/>
            <a:ext cx="11079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 + C </a:t>
            </a:r>
            <a:endParaRPr lang="en-US" sz="3200" dirty="0"/>
          </a:p>
        </p:txBody>
      </p:sp>
      <p:sp>
        <p:nvSpPr>
          <p:cNvPr id="10" name="Right Arrow 9"/>
          <p:cNvSpPr/>
          <p:nvPr/>
        </p:nvSpPr>
        <p:spPr>
          <a:xfrm>
            <a:off x="2000973" y="4315072"/>
            <a:ext cx="648070" cy="5450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873412" y="4322628"/>
            <a:ext cx="4379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D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452761" y="4923918"/>
            <a:ext cx="17395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 + B + C </a:t>
            </a:r>
            <a:endParaRPr lang="en-US" sz="3200" dirty="0"/>
          </a:p>
        </p:txBody>
      </p:sp>
      <p:sp>
        <p:nvSpPr>
          <p:cNvPr id="13" name="Right Arrow 12"/>
          <p:cNvSpPr/>
          <p:nvPr/>
        </p:nvSpPr>
        <p:spPr>
          <a:xfrm>
            <a:off x="2097579" y="4963678"/>
            <a:ext cx="648070" cy="5450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790827" y="4963678"/>
            <a:ext cx="4379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D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4293861" y="5024350"/>
            <a:ext cx="1903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Rate = k[A][B]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6811683" y="5033536"/>
            <a:ext cx="16371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Rate = k[C]</a:t>
            </a:r>
            <a:r>
              <a:rPr lang="en-US" sz="2400" baseline="30000" dirty="0" smtClean="0"/>
              <a:t>2</a:t>
            </a:r>
            <a:endParaRPr lang="en-US" sz="2400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299354" y="4923918"/>
            <a:ext cx="8391885" cy="397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401629" y="3571798"/>
            <a:ext cx="9625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(Slow)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4437490" y="4351670"/>
            <a:ext cx="8702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(Fast)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6836038" y="4400034"/>
            <a:ext cx="9625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(Slow)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6836038" y="3613472"/>
            <a:ext cx="8702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(Fast)</a:t>
            </a:r>
            <a:endParaRPr lang="en-US" sz="2400" dirty="0"/>
          </a:p>
        </p:txBody>
      </p:sp>
      <p:sp>
        <p:nvSpPr>
          <p:cNvPr id="26" name="Rectangle 25"/>
          <p:cNvSpPr/>
          <p:nvPr/>
        </p:nvSpPr>
        <p:spPr>
          <a:xfrm>
            <a:off x="5711272" y="3925914"/>
            <a:ext cx="721222" cy="58365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Or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6182013" y="456293"/>
            <a:ext cx="26342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Rate = k[A]</a:t>
            </a:r>
            <a:r>
              <a:rPr lang="en-US" sz="2400" baseline="30000" dirty="0" smtClean="0"/>
              <a:t>m</a:t>
            </a:r>
            <a:r>
              <a:rPr lang="en-US" sz="2400" dirty="0" smtClean="0"/>
              <a:t>[B]</a:t>
            </a:r>
            <a:r>
              <a:rPr lang="en-US" sz="2400" baseline="30000" dirty="0" smtClean="0"/>
              <a:t>n</a:t>
            </a:r>
            <a:r>
              <a:rPr lang="en-US" sz="2400" dirty="0" smtClean="0"/>
              <a:t>[C]</a:t>
            </a:r>
            <a:r>
              <a:rPr lang="en-US" sz="2400" baseline="30000" dirty="0" smtClean="0"/>
              <a:t>p</a:t>
            </a:r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4701269" y="232605"/>
            <a:ext cx="1480744" cy="92333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Experimental:</a:t>
            </a:r>
          </a:p>
          <a:p>
            <a:r>
              <a:rPr lang="en-US" dirty="0" smtClean="0"/>
              <a:t>(Method of Initial Rates)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36107" y="2408424"/>
            <a:ext cx="4171014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Theoretical (can be more than one theory)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5700176" y="6103827"/>
            <a:ext cx="3443824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Experimental and Theoretical should result in the same rate law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7966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39321" y="308838"/>
            <a:ext cx="30842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 O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(g)               3 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(g)</a:t>
            </a:r>
            <a:endParaRPr lang="en-US" sz="2400" dirty="0"/>
          </a:p>
        </p:txBody>
      </p:sp>
      <p:sp>
        <p:nvSpPr>
          <p:cNvPr id="5" name="Right Arrow 4"/>
          <p:cNvSpPr/>
          <p:nvPr/>
        </p:nvSpPr>
        <p:spPr>
          <a:xfrm>
            <a:off x="3457407" y="257522"/>
            <a:ext cx="648070" cy="5450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91465" y="1161868"/>
            <a:ext cx="7627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Single step reaction </a:t>
            </a:r>
            <a:r>
              <a:rPr lang="en-US" dirty="0" smtClean="0"/>
              <a:t>– both molecules collide and break up to make 3 molecules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1841" y="3482539"/>
            <a:ext cx="1904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Two step reaction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18963" y="4146885"/>
            <a:ext cx="36002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(g)                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(g) + O (g)</a:t>
            </a:r>
            <a:endParaRPr lang="en-US" sz="2400" dirty="0"/>
          </a:p>
        </p:txBody>
      </p:sp>
      <p:sp>
        <p:nvSpPr>
          <p:cNvPr id="9" name="Right Arrow 8"/>
          <p:cNvSpPr/>
          <p:nvPr/>
        </p:nvSpPr>
        <p:spPr>
          <a:xfrm>
            <a:off x="1559495" y="4114412"/>
            <a:ext cx="648070" cy="545015"/>
          </a:xfrm>
          <a:prstGeom prst="righ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05955" y="4879779"/>
            <a:ext cx="33551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O</a:t>
            </a:r>
            <a:r>
              <a:rPr lang="en-US" sz="2400" dirty="0" smtClean="0"/>
              <a:t> + O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(g)               2 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(g)</a:t>
            </a:r>
            <a:endParaRPr lang="en-US" sz="2400" dirty="0"/>
          </a:p>
        </p:txBody>
      </p:sp>
      <p:sp>
        <p:nvSpPr>
          <p:cNvPr id="11" name="Right Arrow 10"/>
          <p:cNvSpPr/>
          <p:nvPr/>
        </p:nvSpPr>
        <p:spPr>
          <a:xfrm>
            <a:off x="1608323" y="4840822"/>
            <a:ext cx="648070" cy="545015"/>
          </a:xfrm>
          <a:prstGeom prst="righ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150920" y="5495278"/>
            <a:ext cx="5569548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90237" y="5612673"/>
            <a:ext cx="30842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 O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(g)               3 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(g)</a:t>
            </a:r>
            <a:endParaRPr lang="en-US" sz="2400" dirty="0"/>
          </a:p>
        </p:txBody>
      </p:sp>
      <p:sp>
        <p:nvSpPr>
          <p:cNvPr id="14" name="Right Arrow 13"/>
          <p:cNvSpPr/>
          <p:nvPr/>
        </p:nvSpPr>
        <p:spPr>
          <a:xfrm>
            <a:off x="1608323" y="5561357"/>
            <a:ext cx="648070" cy="545015"/>
          </a:xfrm>
          <a:prstGeom prst="righ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572336" y="1607317"/>
            <a:ext cx="3331967" cy="120032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Can also calculate chance of 2 molecules colliding with enough energy to break apart, and it does not match the experiment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203813" y="5684623"/>
            <a:ext cx="214497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Theoretical Rate Law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864910" y="160697"/>
            <a:ext cx="2324739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Experimental Rate Law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74426" y="2009793"/>
            <a:ext cx="2137573" cy="369332"/>
          </a:xfrm>
          <a:prstGeom prst="rect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Theoretical Rate Law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01841" y="390617"/>
            <a:ext cx="1039708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685897" y="1956155"/>
            <a:ext cx="17814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Rate = k[O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]</a:t>
            </a:r>
            <a:r>
              <a:rPr lang="en-US" sz="2400" baseline="30000" dirty="0"/>
              <a:t>2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6037168" y="508569"/>
            <a:ext cx="17814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Rate = k[O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]</a:t>
            </a:r>
            <a:r>
              <a:rPr lang="en-US" sz="2400" baseline="30000" dirty="0"/>
              <a:t>1</a:t>
            </a:r>
            <a:endParaRPr lang="en-US" sz="2400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150920" y="2971560"/>
            <a:ext cx="87533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541364" y="5644707"/>
            <a:ext cx="17814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Rate = k[O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]</a:t>
            </a:r>
            <a:r>
              <a:rPr lang="en-US" sz="2400" baseline="30000" dirty="0" smtClean="0"/>
              <a:t>1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4105477" y="4162575"/>
            <a:ext cx="22433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(Slow Decomposition)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576622" y="4972112"/>
            <a:ext cx="1543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(Fast Collision)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489577" y="6145840"/>
            <a:ext cx="2610035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Bonus:  ID any Reaction Intermediates or Catalysts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727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7554" y="177554"/>
            <a:ext cx="1039708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2917927" y="2367943"/>
            <a:ext cx="2376846" cy="1892225"/>
            <a:chOff x="107513" y="623574"/>
            <a:chExt cx="2376846" cy="1892225"/>
          </a:xfrm>
        </p:grpSpPr>
        <p:sp>
          <p:nvSpPr>
            <p:cNvPr id="5" name="Right Arrow 4"/>
            <p:cNvSpPr/>
            <p:nvPr/>
          </p:nvSpPr>
          <p:spPr>
            <a:xfrm>
              <a:off x="1221611" y="623574"/>
              <a:ext cx="648070" cy="545015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27275" y="665248"/>
              <a:ext cx="88998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A + B </a:t>
              </a:r>
              <a:endParaRPr lang="en-US" sz="24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996514" y="674849"/>
              <a:ext cx="3481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C</a:t>
              </a:r>
              <a:endParaRPr lang="en-US" sz="24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27275" y="1253279"/>
              <a:ext cx="81785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A + C</a:t>
              </a:r>
              <a:endParaRPr lang="en-US" sz="2400" dirty="0"/>
            </a:p>
          </p:txBody>
        </p:sp>
        <p:sp>
          <p:nvSpPr>
            <p:cNvPr id="9" name="Right Arrow 8"/>
            <p:cNvSpPr/>
            <p:nvPr/>
          </p:nvSpPr>
          <p:spPr>
            <a:xfrm>
              <a:off x="1217262" y="1239507"/>
              <a:ext cx="648070" cy="545015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ight Arrow 9"/>
            <p:cNvSpPr/>
            <p:nvPr/>
          </p:nvSpPr>
          <p:spPr>
            <a:xfrm>
              <a:off x="1217262" y="1970784"/>
              <a:ext cx="648070" cy="545015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946700" y="1282615"/>
              <a:ext cx="3738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D</a:t>
              </a:r>
              <a:endParaRPr lang="en-US" sz="2400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 flipV="1">
              <a:off x="107513" y="1886956"/>
              <a:ext cx="2376846" cy="56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145930" y="1987346"/>
              <a:ext cx="104547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2 A + B</a:t>
              </a:r>
              <a:endParaRPr lang="en-US" sz="24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968744" y="2033057"/>
              <a:ext cx="3738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D</a:t>
              </a:r>
              <a:endParaRPr lang="en-US" sz="2400" dirty="0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86406" y="703996"/>
            <a:ext cx="55096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 the following reaction:</a:t>
            </a:r>
          </a:p>
          <a:p>
            <a:pPr marL="342900" indent="-342900">
              <a:buAutoNum type="alphaLcParenBoth"/>
            </a:pPr>
            <a:r>
              <a:rPr lang="en-US" dirty="0" smtClean="0"/>
              <a:t>ID any Reaction Intermediates or Catalysts</a:t>
            </a:r>
          </a:p>
          <a:p>
            <a:pPr marL="342900" indent="-342900">
              <a:buAutoNum type="alphaLcParenBoth"/>
            </a:pPr>
            <a:r>
              <a:rPr lang="en-US" dirty="0" smtClean="0"/>
              <a:t>Write the rate law assuming the first reaction is slow: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822392" y="2511551"/>
            <a:ext cx="834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Step 1: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845125" y="3089981"/>
            <a:ext cx="834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Step 2: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845125" y="3764087"/>
            <a:ext cx="908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Overall: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7161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3984</TotalTime>
  <Words>1086</Words>
  <Application>Microsoft Office PowerPoint</Application>
  <PresentationFormat>On-screen Show (4:3)</PresentationFormat>
  <Paragraphs>259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Courier New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McLaughlin, Jay</dc:creator>
  <cp:lastModifiedBy>McLaughlin, Jay</cp:lastModifiedBy>
  <cp:revision>146</cp:revision>
  <cp:lastPrinted>2020-11-29T22:57:26Z</cp:lastPrinted>
  <dcterms:created xsi:type="dcterms:W3CDTF">2020-03-25T15:59:49Z</dcterms:created>
  <dcterms:modified xsi:type="dcterms:W3CDTF">2021-04-16T17:34:24Z</dcterms:modified>
</cp:coreProperties>
</file>