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1714B-0080-40E2-A128-A012E663548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B34F-7654-4C1B-84EE-C695B7BD9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0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B34F-7654-4C1B-84EE-C695B7BD9E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7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mguide.co.uk/physical/basicratesmenu.html#to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svante-arrhenius-4137940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831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/>
              <a:t>Factors effecting reaction rates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States (</a:t>
            </a:r>
            <a:r>
              <a:rPr lang="en-US" sz="1600" dirty="0" err="1"/>
              <a:t>s,l,g</a:t>
            </a:r>
            <a:r>
              <a:rPr lang="en-US" sz="1600" dirty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Temperature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Concentration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Catalyst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Collision Theory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Arrhenius Equation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Solving problems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Graphing problems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Catalysts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17c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5562096"/>
            <a:ext cx="42947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17.3 and 17.5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www.chemguide.co.uk/physical/basicratesmenu.html#top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43185" y="206597"/>
            <a:ext cx="51714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17c </a:t>
            </a:r>
            <a:r>
              <a:rPr lang="en-US" sz="3200" dirty="0" smtClean="0"/>
              <a:t>– </a:t>
            </a:r>
            <a:r>
              <a:rPr lang="en-US" sz="3200" dirty="0" smtClean="0"/>
              <a:t>Collision Theory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75" y="221941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2773" y="221941"/>
            <a:ext cx="7740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reaction with E</a:t>
            </a:r>
            <a:r>
              <a:rPr lang="en-US" baseline="-25000" dirty="0" smtClean="0"/>
              <a:t>A</a:t>
            </a:r>
            <a:r>
              <a:rPr lang="en-US" dirty="0" smtClean="0"/>
              <a:t> = 50.2 kJ/</a:t>
            </a:r>
            <a:r>
              <a:rPr lang="en-US" dirty="0" err="1" smtClean="0"/>
              <a:t>mol</a:t>
            </a:r>
            <a:r>
              <a:rPr lang="en-US" dirty="0" smtClean="0"/>
              <a:t> has a rate constant of k = 3.46 x 10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at 298 K.</a:t>
            </a:r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Is the reaction 0</a:t>
            </a:r>
            <a:r>
              <a:rPr lang="en-US" baseline="30000" dirty="0" smtClean="0"/>
              <a:t>th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 order?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rate constant at 350 k?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675" y="1526959"/>
            <a:ext cx="884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56268" y="592427"/>
                <a:ext cx="3316998" cy="82984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/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/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/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/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/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/>
                        <m:t>= </m:t>
                      </m:r>
                      <m:f>
                        <m:fPr>
                          <m:ctrlPr>
                            <a:rPr lang="en-US" sz="2400" b="0" i="1" smtClean="0"/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/>
                              </m:ctrlPr>
                            </m:sSubPr>
                            <m:e>
                              <m:r>
                                <a:rPr lang="en-US" sz="2400" b="0" i="1" smtClean="0"/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/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/>
                            <m:t>𝑅</m:t>
                          </m:r>
                        </m:den>
                      </m:f>
                      <m:r>
                        <a:rPr lang="en-US" sz="2400" b="0" i="1" smtClean="0"/>
                        <m:t> </m:t>
                      </m:r>
                      <m:d>
                        <m:dPr>
                          <m:ctrlPr>
                            <a:rPr lang="en-US" sz="2400" b="0" i="1" smtClean="0"/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/>
                              </m:ctrlPr>
                            </m:fPr>
                            <m:num>
                              <m:r>
                                <a:rPr lang="en-US" sz="2400" b="0" i="1" smtClean="0"/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/>
                                  </m:ctrlPr>
                                </m:sSubPr>
                                <m:e>
                                  <m:r>
                                    <a:rPr lang="en-US" sz="2400" b="0" i="1" smtClean="0"/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/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/>
                            <m:t> −</m:t>
                          </m:r>
                          <m:f>
                            <m:fPr>
                              <m:ctrlPr>
                                <a:rPr lang="en-US" sz="2400" b="0" i="1" smtClean="0"/>
                              </m:ctrlPr>
                            </m:fPr>
                            <m:num>
                              <m:r>
                                <a:rPr lang="en-US" sz="2400" b="0" i="1" smtClean="0"/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/>
                                  </m:ctrlPr>
                                </m:sSubPr>
                                <m:e>
                                  <m:r>
                                    <a:rPr lang="en-US" sz="2400" b="0" i="1" smtClean="0"/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/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268" y="592427"/>
                <a:ext cx="3316998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55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15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75" y="221941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021" y="687032"/>
            <a:ext cx="50766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following experimental data for a reaction</a:t>
            </a:r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Is the reaction 0</a:t>
            </a:r>
            <a:r>
              <a:rPr lang="en-US" baseline="30000" dirty="0" smtClean="0"/>
              <a:t>th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 order?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Make an Arrhenius plot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E</a:t>
            </a:r>
            <a:r>
              <a:rPr lang="en-US" baseline="-25000" dirty="0" smtClean="0"/>
              <a:t>A</a:t>
            </a:r>
            <a:endParaRPr lang="en-US" baseline="30000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What is the rate constant at 430.0 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8675" y="2441359"/>
            <a:ext cx="884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9161" y="497149"/>
            <a:ext cx="254268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/>
              <a:t>Temp (K)</a:t>
            </a:r>
            <a:r>
              <a:rPr lang="en-US" dirty="0" smtClean="0"/>
              <a:t>		</a:t>
            </a:r>
            <a:r>
              <a:rPr lang="en-US" u="sng" dirty="0" smtClean="0"/>
              <a:t>k (M/s)</a:t>
            </a:r>
          </a:p>
          <a:p>
            <a:r>
              <a:rPr lang="en-US" dirty="0" smtClean="0"/>
              <a:t>462.9		2.52 x 10</a:t>
            </a:r>
            <a:r>
              <a:rPr lang="en-US" baseline="30000" dirty="0" smtClean="0"/>
              <a:t>-5</a:t>
            </a:r>
            <a:endParaRPr lang="en-US" dirty="0" smtClean="0"/>
          </a:p>
          <a:p>
            <a:r>
              <a:rPr lang="en-US" dirty="0" smtClean="0"/>
              <a:t>472.1</a:t>
            </a:r>
            <a:r>
              <a:rPr lang="en-US" dirty="0"/>
              <a:t>		</a:t>
            </a:r>
            <a:r>
              <a:rPr lang="en-US" dirty="0" smtClean="0"/>
              <a:t>5.25 </a:t>
            </a:r>
            <a:r>
              <a:rPr lang="en-US" dirty="0"/>
              <a:t>x 10</a:t>
            </a:r>
            <a:r>
              <a:rPr lang="en-US" baseline="30000" dirty="0"/>
              <a:t>-5</a:t>
            </a:r>
            <a:endParaRPr lang="en-US" dirty="0"/>
          </a:p>
          <a:p>
            <a:r>
              <a:rPr lang="en-US" dirty="0" smtClean="0"/>
              <a:t>503.5</a:t>
            </a:r>
            <a:r>
              <a:rPr lang="en-US" dirty="0"/>
              <a:t>		</a:t>
            </a:r>
            <a:r>
              <a:rPr lang="en-US" dirty="0" smtClean="0"/>
              <a:t>6.30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endParaRPr lang="en-US" dirty="0"/>
          </a:p>
          <a:p>
            <a:r>
              <a:rPr lang="en-US" dirty="0" smtClean="0"/>
              <a:t>524.4</a:t>
            </a:r>
            <a:r>
              <a:rPr lang="en-US" dirty="0"/>
              <a:t>		</a:t>
            </a:r>
            <a:r>
              <a:rPr lang="en-US" dirty="0" smtClean="0"/>
              <a:t>3.16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-3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5141" y="2790402"/>
                <a:ext cx="2799356" cy="69147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smtClean="0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/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b="0" i="0" smtClean="0"/>
                            <m:t>K</m:t>
                          </m:r>
                          <m:r>
                            <a:rPr lang="en-US" sz="2400" b="0" i="0" smtClean="0"/>
                            <m:t>= </m:t>
                          </m:r>
                          <m:f>
                            <m:fPr>
                              <m:ctrlPr>
                                <a:rPr lang="en-US" sz="2400" b="0" smtClean="0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smtClean="0"/>
                                  </m:ctrlPr>
                                </m:sSubPr>
                                <m:e>
                                  <m:r>
                                    <a:rPr lang="en-US" sz="2400" b="0" i="0" smtClean="0"/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/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/>
                                    <m:t>A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R</m:t>
                              </m:r>
                            </m:den>
                          </m:f>
                          <m:r>
                            <a:rPr lang="en-US" sz="2400" b="0" i="0" smtClean="0"/>
                            <m:t> </m:t>
                          </m:r>
                          <m:f>
                            <m:fPr>
                              <m:ctrlPr>
                                <a:rPr lang="en-US" sz="2400" b="0" smtClean="0"/>
                              </m:ctrlPr>
                            </m:fPr>
                            <m:num>
                              <m:r>
                                <a:rPr lang="en-US" sz="2400" b="0" i="0" smtClean="0"/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T</m:t>
                              </m:r>
                            </m:den>
                          </m:f>
                          <m:r>
                            <a:rPr lang="en-US" sz="2400" b="0" i="0" smtClean="0"/>
                            <m:t>+</m:t>
                          </m:r>
                          <m:func>
                            <m:funcPr>
                              <m:ctrlPr>
                                <a:rPr lang="en-US" sz="2400" b="0" smtClean="0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ln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A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41" y="2790402"/>
                <a:ext cx="2799356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87854" y="2812971"/>
            <a:ext cx="104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Graphing</a:t>
            </a:r>
          </a:p>
          <a:p>
            <a:r>
              <a:rPr lang="en-US" dirty="0" smtClean="0"/>
              <a:t>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0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6" y="563784"/>
            <a:ext cx="7829550" cy="58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9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4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2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74" y="68053"/>
            <a:ext cx="421689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Relationship between Reaction Rates and Equilibrium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80486" y="1008253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↔ B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51256" y="1056938"/>
            <a:ext cx="369973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a 1</a:t>
            </a:r>
            <a:r>
              <a:rPr lang="en-US" baseline="30000" dirty="0" smtClean="0"/>
              <a:t>st</a:t>
            </a:r>
            <a:r>
              <a:rPr lang="en-US" dirty="0" smtClean="0"/>
              <a:t> order reaction at equilibrium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23904" y="1770805"/>
            <a:ext cx="5238826" cy="369332"/>
            <a:chOff x="336460" y="2246051"/>
            <a:chExt cx="5238826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336460" y="2246051"/>
              <a:ext cx="2254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Rate (forward) = </a:t>
              </a:r>
              <a:r>
                <a:rPr lang="en-US" dirty="0" err="1" smtClean="0"/>
                <a:t>K</a:t>
              </a:r>
              <a:r>
                <a:rPr lang="en-US" baseline="-25000" dirty="0" err="1" smtClean="0"/>
                <a:t>f</a:t>
              </a:r>
              <a:r>
                <a:rPr lang="en-US" dirty="0" smtClean="0"/>
                <a:t> [A]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73401" y="2246051"/>
              <a:ext cx="2201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Rate (reverse) = K</a:t>
              </a:r>
              <a:r>
                <a:rPr lang="en-US" baseline="-25000" dirty="0"/>
                <a:t>r</a:t>
              </a:r>
              <a:r>
                <a:rPr lang="en-US" dirty="0" smtClean="0"/>
                <a:t> [B]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9163" y="2246051"/>
              <a:ext cx="53893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and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1406" y="2772437"/>
            <a:ext cx="49898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Equilibrium </a:t>
            </a:r>
          </a:p>
          <a:p>
            <a:r>
              <a:rPr lang="en-US" dirty="0" smtClean="0"/>
              <a:t>rate forward reaction = rate of the reverse reaction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2625" y="3658100"/>
            <a:ext cx="2974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(forward) = Rate Reverse</a:t>
            </a:r>
          </a:p>
          <a:p>
            <a:r>
              <a:rPr lang="en-US" dirty="0" smtClean="0"/>
              <a:t>	 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</a:t>
            </a:r>
            <a:r>
              <a:rPr lang="en-US" dirty="0"/>
              <a:t>[A</a:t>
            </a:r>
            <a:r>
              <a:rPr lang="en-US" dirty="0" smtClean="0"/>
              <a:t>] = </a:t>
            </a:r>
            <a:r>
              <a:rPr lang="en-US" dirty="0"/>
              <a:t>K</a:t>
            </a:r>
            <a:r>
              <a:rPr lang="en-US" baseline="-25000" dirty="0"/>
              <a:t>r</a:t>
            </a:r>
            <a:r>
              <a:rPr lang="en-US" dirty="0"/>
              <a:t> [B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408014" y="3600006"/>
                <a:ext cx="1074781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014" y="3600006"/>
                <a:ext cx="1074781" cy="577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51745" y="2910936"/>
            <a:ext cx="5389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5929" y="2910936"/>
            <a:ext cx="253160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Equilibrium Equation</a:t>
            </a:r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10800000">
            <a:off x="2089027" y="4474346"/>
            <a:ext cx="567304" cy="4527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60536" y="4516060"/>
            <a:ext cx="16052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Rearrange Eqn.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881972" y="5097022"/>
                <a:ext cx="955646" cy="579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72" y="5097022"/>
                <a:ext cx="955646" cy="579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>
          <a:xfrm rot="2225711">
            <a:off x="3589512" y="2245217"/>
            <a:ext cx="514905" cy="527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320012">
            <a:off x="4513113" y="2192677"/>
            <a:ext cx="514905" cy="527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 rot="5400000">
            <a:off x="2923031" y="5091653"/>
            <a:ext cx="622677" cy="1923405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5834829" y="5037953"/>
            <a:ext cx="2055801" cy="697269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770565" y="5831041"/>
                <a:ext cx="1310615" cy="76181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565" y="5831041"/>
                <a:ext cx="1310615" cy="761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75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97" y="234362"/>
            <a:ext cx="44033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 Factors Affecting Reaction Rates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9697" y="834526"/>
            <a:ext cx="25797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Physical States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s, l, 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Particle Size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Temperature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Concentration of [R]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Presence of a Catalyst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38656" y="234362"/>
            <a:ext cx="271362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Solubility</a:t>
            </a:r>
          </a:p>
          <a:p>
            <a:r>
              <a:rPr lang="en-US" dirty="0" smtClean="0"/>
              <a:t>Review – Activation Energy</a:t>
            </a:r>
          </a:p>
          <a:p>
            <a:r>
              <a:rPr lang="en-US" dirty="0" smtClean="0"/>
              <a:t>Review – Solubility</a:t>
            </a:r>
          </a:p>
          <a:p>
            <a:r>
              <a:rPr lang="en-US" dirty="0" smtClean="0"/>
              <a:t>Review -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64" y="213065"/>
            <a:ext cx="195996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Concentration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3064" y="923277"/>
            <a:ext cx="386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Reactions occur when molecules interact (contact each other</a:t>
            </a:r>
            <a:r>
              <a:rPr lang="en-US" dirty="0" smtClean="0"/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More molecules = more reactions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964" y="97864"/>
            <a:ext cx="4237258" cy="2618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505" y="3506678"/>
            <a:ext cx="2648056" cy="2565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648" y="3506679"/>
            <a:ext cx="2631574" cy="2565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84" y="3729863"/>
            <a:ext cx="3094056" cy="2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64" y="213065"/>
            <a:ext cx="199894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Physical States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3064" y="931389"/>
            <a:ext cx="4335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Reactions occur when molecules interact (contact each other)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Solid &lt; liquid &lt; gas (KE of molecules)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Small vs Large particle size (Surface area)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905" y="134406"/>
            <a:ext cx="3897296" cy="2420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84" t="47054" r="10804"/>
          <a:stretch/>
        </p:blipFill>
        <p:spPr>
          <a:xfrm>
            <a:off x="4216892" y="3363308"/>
            <a:ext cx="4927108" cy="2924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62" r="24285" b="93515"/>
          <a:stretch/>
        </p:blipFill>
        <p:spPr>
          <a:xfrm>
            <a:off x="-24231" y="3401473"/>
            <a:ext cx="4260928" cy="368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8315" t="8457" b="54596"/>
          <a:stretch/>
        </p:blipFill>
        <p:spPr>
          <a:xfrm>
            <a:off x="45858" y="3888418"/>
            <a:ext cx="4215760" cy="2102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32302" y="4708684"/>
            <a:ext cx="57297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v.s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262" t="7704" r="43475" b="88551"/>
          <a:stretch/>
        </p:blipFill>
        <p:spPr>
          <a:xfrm>
            <a:off x="45858" y="3848513"/>
            <a:ext cx="3132340" cy="2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2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64" y="213065"/>
            <a:ext cx="17903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Temperature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3064" y="852257"/>
            <a:ext cx="4341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Molecules must have enough energy to break/make bonds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Activation Energy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↑Temp = ↑# </a:t>
            </a:r>
            <a:r>
              <a:rPr lang="en-US" dirty="0" err="1" smtClean="0"/>
              <a:t>molec</a:t>
            </a:r>
            <a:r>
              <a:rPr lang="en-US" dirty="0" smtClean="0"/>
              <a:t>. with AE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Rule of Thumb ↑ 10 °C  = ↑ Rate x2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947" t="2269" r="1583" b="35951"/>
          <a:stretch/>
        </p:blipFill>
        <p:spPr>
          <a:xfrm>
            <a:off x="5895050" y="3852909"/>
            <a:ext cx="2845431" cy="2610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6" y="3393042"/>
            <a:ext cx="4057095" cy="3204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18" t="2268" r="51820" b="35532"/>
          <a:stretch/>
        </p:blipFill>
        <p:spPr>
          <a:xfrm>
            <a:off x="5999569" y="674730"/>
            <a:ext cx="2636391" cy="2627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2540" y="213065"/>
            <a:ext cx="124123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Exothermic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1674" y="3393042"/>
            <a:ext cx="139172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Endothermic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4201" y="2933175"/>
            <a:ext cx="39589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Energy with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0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31" y="168675"/>
            <a:ext cx="11655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Catalyst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5410" y="701336"/>
            <a:ext cx="5672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Speed up reactions by providing a new, lower energy reaction pathway or Transition state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Chemical Catalysts (metals, acidic, basic conditions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Biological Catalysts (Enzymes)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Could write an entire book on it!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0" y="2502532"/>
            <a:ext cx="6813196" cy="4355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241" y="266328"/>
            <a:ext cx="3191806" cy="25212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1825" y="2121723"/>
            <a:ext cx="1936107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Transition State</a:t>
            </a:r>
          </a:p>
          <a:p>
            <a:r>
              <a:rPr lang="en-US" dirty="0" smtClean="0"/>
              <a:t>Intermediate State</a:t>
            </a:r>
          </a:p>
          <a:p>
            <a:r>
              <a:rPr lang="en-US" dirty="0" smtClean="0"/>
              <a:t>Activated Complex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7735" y="3625573"/>
            <a:ext cx="108542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uncat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6977" y="5503621"/>
            <a:ext cx="45878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93459" y="4333908"/>
            <a:ext cx="85940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</a:t>
            </a:r>
            <a:r>
              <a:rPr lang="en-US" dirty="0" smtClean="0"/>
              <a:t> (cat)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64" y="186431"/>
            <a:ext cx="21818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Collision Theory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1437" y="914400"/>
            <a:ext cx="4830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Reactions occur when molecules interact (collide)</a:t>
            </a:r>
          </a:p>
          <a:p>
            <a:r>
              <a:rPr lang="en-US" dirty="0" smtClean="0"/>
              <a:t>Rate is DP to # collisions (Z)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041" y="1006732"/>
            <a:ext cx="457200" cy="4572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7969" y="1827035"/>
            <a:ext cx="6799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Flaw: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2469" y="1704512"/>
            <a:ext cx="5962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Based on Kinetic Molecular Theory of Gases (Ch. 8)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≈ 1 x 10</a:t>
            </a:r>
            <a:r>
              <a:rPr lang="en-US" baseline="30000" dirty="0" smtClean="0"/>
              <a:t>27</a:t>
            </a:r>
            <a:r>
              <a:rPr lang="en-US" dirty="0" smtClean="0"/>
              <a:t> binary collisions in 1 mL/sec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Assumes 1/3 are A-A, 1/3 are B-B and 1/3 are A-B </a:t>
            </a:r>
            <a:r>
              <a:rPr lang="en-US" dirty="0"/>
              <a:t>≈ 1 x </a:t>
            </a:r>
            <a:r>
              <a:rPr lang="en-US" dirty="0" smtClean="0"/>
              <a:t>10</a:t>
            </a:r>
            <a:r>
              <a:rPr lang="en-US" baseline="30000" dirty="0" smtClean="0"/>
              <a:t>9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Predicts k = 10</a:t>
            </a:r>
            <a:r>
              <a:rPr lang="en-US" baseline="30000" dirty="0" smtClean="0"/>
              <a:t>-9</a:t>
            </a:r>
            <a:r>
              <a:rPr lang="en-US" dirty="0" smtClean="0"/>
              <a:t> many reactions are much </a:t>
            </a:r>
            <a:r>
              <a:rPr lang="en-US" dirty="0" err="1" smtClean="0"/>
              <a:t>much</a:t>
            </a:r>
            <a:r>
              <a:rPr lang="en-US" dirty="0" smtClean="0"/>
              <a:t> slower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041" y="3310837"/>
            <a:ext cx="457200" cy="4572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465" y="3227705"/>
            <a:ext cx="510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collisions with the proper orientation can occur</a:t>
            </a:r>
          </a:p>
          <a:p>
            <a:r>
              <a:rPr lang="en-US" dirty="0" smtClean="0"/>
              <a:t>Stearic Factor (p)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71" y="164767"/>
            <a:ext cx="2031600" cy="203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704" t="13980" r="16504" b="50000"/>
          <a:stretch/>
        </p:blipFill>
        <p:spPr>
          <a:xfrm>
            <a:off x="173808" y="4253696"/>
            <a:ext cx="3984688" cy="1190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5704" t="54072" r="16504" b="4078"/>
          <a:stretch/>
        </p:blipFill>
        <p:spPr>
          <a:xfrm>
            <a:off x="4976627" y="4157324"/>
            <a:ext cx="3984688" cy="1383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1073" y="4618335"/>
            <a:ext cx="57297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v.s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465" y="5868159"/>
            <a:ext cx="6799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Flaw: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62469" y="5824298"/>
            <a:ext cx="399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Reactions still too fast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d/n explain temperature dependence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67991" y="261780"/>
            <a:ext cx="199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“3 Primary Factors”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1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84" y="416716"/>
            <a:ext cx="457200" cy="4572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48896" y="183651"/>
            <a:ext cx="4697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collisions with the proper energy can occur</a:t>
            </a:r>
          </a:p>
          <a:p>
            <a:r>
              <a:rPr lang="en-US" dirty="0" smtClean="0"/>
              <a:t>Must overcome e</a:t>
            </a:r>
            <a:r>
              <a:rPr lang="en-US" baseline="30000" dirty="0" smtClean="0"/>
              <a:t>-</a:t>
            </a:r>
            <a:r>
              <a:rPr lang="en-US" dirty="0" smtClean="0"/>
              <a:t>/e</a:t>
            </a:r>
            <a:r>
              <a:rPr lang="en-US" baseline="30000" dirty="0" smtClean="0"/>
              <a:t>-</a:t>
            </a:r>
            <a:r>
              <a:rPr lang="en-US" dirty="0" smtClean="0"/>
              <a:t> repulsions</a:t>
            </a:r>
          </a:p>
          <a:p>
            <a:r>
              <a:rPr lang="en-US" dirty="0" smtClean="0"/>
              <a:t>Must break and make bonds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020" y="1194774"/>
            <a:ext cx="8956595" cy="3769612"/>
            <a:chOff x="97653" y="1416716"/>
            <a:chExt cx="8956595" cy="3769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433" t="13985" r="8985" b="3725"/>
            <a:stretch/>
          </p:blipFill>
          <p:spPr>
            <a:xfrm>
              <a:off x="97653" y="1651917"/>
              <a:ext cx="4660353" cy="35344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9948" y="1809944"/>
              <a:ext cx="4074300" cy="32183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13028" y="3036163"/>
              <a:ext cx="65594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and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5142" y="1416716"/>
              <a:ext cx="1936107" cy="92333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Transition State</a:t>
              </a:r>
            </a:p>
            <a:p>
              <a:r>
                <a:rPr lang="en-US" dirty="0" smtClean="0"/>
                <a:t>Intermediate State</a:t>
              </a:r>
            </a:p>
            <a:p>
              <a:r>
                <a:rPr lang="en-US" dirty="0" smtClean="0"/>
                <a:t>Activated Complex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7387" y="5210865"/>
            <a:ext cx="353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collisions with E</a:t>
            </a:r>
            <a:r>
              <a:rPr lang="en-US" baseline="-25000" dirty="0" smtClean="0"/>
              <a:t>A</a:t>
            </a:r>
            <a:r>
              <a:rPr lang="en-US" dirty="0" smtClean="0"/>
              <a:t> &gt; RT is given by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29689" y="2906554"/>
            <a:ext cx="38414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97968" y="3674821"/>
            <a:ext cx="45878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84084" y="5779885"/>
                <a:ext cx="1638397" cy="50911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/>
                        <m:t>f</m:t>
                      </m:r>
                      <m:r>
                        <a:rPr lang="en-US" sz="2400" b="0" i="0" smtClean="0"/>
                        <m:t>= </m:t>
                      </m:r>
                      <m:sSup>
                        <m:sSupPr>
                          <m:ctrlPr>
                            <a:rPr lang="en-US" sz="2400" b="0" smtClean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/>
                            <m:t>e</m:t>
                          </m:r>
                        </m:e>
                        <m:sup>
                          <m:r>
                            <a:rPr lang="en-US" sz="2400" b="0" i="0" smtClean="0"/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sz="2400" b="0" smtClean="0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smtClean="0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/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/>
                                    <m:t>A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RT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84" y="5779885"/>
                <a:ext cx="1638397" cy="509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433461" y="5660503"/>
            <a:ext cx="431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E</a:t>
            </a:r>
            <a:r>
              <a:rPr lang="en-US" baseline="-25000" dirty="0" smtClean="0"/>
              <a:t>A</a:t>
            </a:r>
            <a:r>
              <a:rPr lang="en-US" dirty="0" smtClean="0"/>
              <a:t> = 75 kJ/</a:t>
            </a:r>
            <a:r>
              <a:rPr lang="en-US" dirty="0" err="1" smtClean="0"/>
              <a:t>mol</a:t>
            </a:r>
            <a:r>
              <a:rPr lang="en-US" dirty="0" smtClean="0"/>
              <a:t> results in f = 7 x 10</a:t>
            </a:r>
            <a:r>
              <a:rPr lang="en-US" baseline="30000" dirty="0" smtClean="0"/>
              <a:t>-14</a:t>
            </a:r>
          </a:p>
          <a:p>
            <a:r>
              <a:rPr lang="en-US" dirty="0"/>
              <a:t> </a:t>
            </a:r>
            <a:r>
              <a:rPr lang="en-US" dirty="0" smtClean="0"/>
              <a:t>or 7 in 1 trillion collisions lead to a reaction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35596" y="5580197"/>
            <a:ext cx="1810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8.314 J/</a:t>
            </a:r>
            <a:r>
              <a:rPr lang="en-US" dirty="0" err="1" smtClean="0"/>
              <a:t>K·mol</a:t>
            </a:r>
            <a:endParaRPr lang="en-US" dirty="0" smtClean="0"/>
          </a:p>
          <a:p>
            <a:r>
              <a:rPr lang="en-US" dirty="0" smtClean="0"/>
              <a:t>T = temp (K)</a:t>
            </a:r>
          </a:p>
          <a:p>
            <a:r>
              <a:rPr lang="en-US" dirty="0" smtClean="0"/>
              <a:t>E</a:t>
            </a:r>
            <a:r>
              <a:rPr lang="en-US" baseline="-25000" dirty="0" smtClean="0"/>
              <a:t>A</a:t>
            </a:r>
            <a:r>
              <a:rPr lang="en-US" dirty="0" smtClean="0"/>
              <a:t> = kJ/</a:t>
            </a:r>
            <a:r>
              <a:rPr lang="en-US" dirty="0" err="1" smtClean="0"/>
              <a:t>mol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33461" y="5191335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5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64" y="186431"/>
            <a:ext cx="25882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Arrhenius Equation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48808" y="417263"/>
            <a:ext cx="26679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smtClean="0"/>
              <a:t>Svante Arrhenius </a:t>
            </a:r>
            <a:r>
              <a:rPr lang="en-US" sz="1600" smtClean="0"/>
              <a:t>(1859-1927)</a:t>
            </a:r>
          </a:p>
          <a:p>
            <a:r>
              <a:rPr lang="en-US" sz="1600" smtClean="0"/>
              <a:t>Proposed theory in 1889</a:t>
            </a:r>
          </a:p>
          <a:p>
            <a:r>
              <a:rPr lang="en-US" sz="1600" smtClean="0"/>
              <a:t>Nobel Prize in 1903</a:t>
            </a:r>
          </a:p>
          <a:p>
            <a:r>
              <a:rPr lang="en-US" sz="1600" smtClean="0"/>
              <a:t>Acids/Bases</a:t>
            </a:r>
          </a:p>
          <a:p>
            <a:r>
              <a:rPr lang="en-US" sz="1600" smtClean="0"/>
              <a:t>Cation/Anions</a:t>
            </a:r>
          </a:p>
          <a:p>
            <a:r>
              <a:rPr lang="en-US" sz="1600" smtClean="0"/>
              <a:t>Climate Change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718" y="319622"/>
            <a:ext cx="2466975" cy="184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7573" y="2167472"/>
            <a:ext cx="3706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www.thoughtco.com/svante-arrhenius-4137940</a:t>
            </a:r>
            <a:r>
              <a:rPr lang="en-US" sz="1200" dirty="0" smtClean="0"/>
              <a:t> 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63682" y="988990"/>
                <a:ext cx="2047162" cy="50911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/>
                        <m:t>f</m:t>
                      </m:r>
                      <m:r>
                        <a:rPr lang="en-US" sz="2400" b="0" i="0" smtClean="0"/>
                        <m:t>= </m:t>
                      </m:r>
                      <m:sSup>
                        <m:sSupPr>
                          <m:ctrlPr>
                            <a:rPr lang="en-US" sz="2400" b="0" smtClean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/>
                            <m:t>e</m:t>
                          </m:r>
                        </m:e>
                        <m:sup>
                          <m:r>
                            <a:rPr lang="en-US" sz="2400" b="0" i="0" smtClean="0"/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sz="2400" b="0" smtClean="0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smtClean="0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/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/>
                                    <m:t>A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RT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82" y="988990"/>
                <a:ext cx="2047162" cy="509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064" y="1705806"/>
            <a:ext cx="350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 = stearic factor</a:t>
            </a:r>
          </a:p>
          <a:p>
            <a:r>
              <a:rPr lang="en-US" dirty="0" smtClean="0"/>
              <a:t>Z = collision frequency</a:t>
            </a:r>
          </a:p>
          <a:p>
            <a:r>
              <a:rPr lang="en-US" dirty="0" smtClean="0"/>
              <a:t>Last term = Fraction of collisions   		   with enough E to react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421556" y="3370349"/>
                <a:ext cx="1869230" cy="50911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400" b="0" i="0" smtClean="0"/>
                        <m:t>= </m:t>
                      </m:r>
                      <m:sSup>
                        <m:sSupPr>
                          <m:ctrlPr>
                            <a:rPr lang="en-US" sz="2400" b="0" smtClean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400" b="0" i="0" smtClean="0"/>
                            <m:t>e</m:t>
                          </m:r>
                        </m:e>
                        <m:sup>
                          <m:r>
                            <a:rPr lang="en-US" sz="2400" b="0" i="0" smtClean="0"/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sz="2400" b="0" smtClean="0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smtClean="0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/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/>
                                    <m:t>A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RT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56" y="3370349"/>
                <a:ext cx="1869230" cy="5091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 rot="18684420">
            <a:off x="3451110" y="2246616"/>
            <a:ext cx="1305017" cy="1225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117040" y="4299606"/>
                <a:ext cx="2799356" cy="69147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smtClean="0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/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b="0" i="0" smtClean="0"/>
                            <m:t>K</m:t>
                          </m:r>
                          <m:r>
                            <a:rPr lang="en-US" sz="2400" b="0" i="0" smtClean="0"/>
                            <m:t>= </m:t>
                          </m:r>
                          <m:f>
                            <m:fPr>
                              <m:ctrlPr>
                                <a:rPr lang="en-US" sz="2400" b="0" smtClean="0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smtClean="0"/>
                                  </m:ctrlPr>
                                </m:sSubPr>
                                <m:e>
                                  <m:r>
                                    <a:rPr lang="en-US" sz="2400" b="0" i="0" smtClean="0"/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/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/>
                                    <m:t>A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R</m:t>
                              </m:r>
                            </m:den>
                          </m:f>
                          <m:r>
                            <a:rPr lang="en-US" sz="2400" b="0" i="0" smtClean="0"/>
                            <m:t> </m:t>
                          </m:r>
                          <m:f>
                            <m:fPr>
                              <m:ctrlPr>
                                <a:rPr lang="en-US" sz="2400" b="0" smtClean="0"/>
                              </m:ctrlPr>
                            </m:fPr>
                            <m:num>
                              <m:r>
                                <a:rPr lang="en-US" sz="2400" b="0" i="0" smtClean="0"/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T</m:t>
                              </m:r>
                            </m:den>
                          </m:f>
                          <m:r>
                            <a:rPr lang="en-US" sz="2400" b="0" i="0" smtClean="0"/>
                            <m:t>+</m:t>
                          </m:r>
                          <m:func>
                            <m:funcPr>
                              <m:ctrlPr>
                                <a:rPr lang="en-US" sz="2400" b="0" smtClean="0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ln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A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40" y="4299606"/>
                <a:ext cx="2799356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994629" y="5411220"/>
                <a:ext cx="3316998" cy="82984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/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/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/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/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/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/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/>
                        <m:t>= </m:t>
                      </m:r>
                      <m:f>
                        <m:fPr>
                          <m:ctrlPr>
                            <a:rPr lang="en-US" sz="2400" b="0" i="1" smtClean="0"/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/>
                              </m:ctrlPr>
                            </m:sSubPr>
                            <m:e>
                              <m:r>
                                <a:rPr lang="en-US" sz="2400" b="0" i="1" smtClean="0"/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/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/>
                            <m:t>𝑅</m:t>
                          </m:r>
                        </m:den>
                      </m:f>
                      <m:r>
                        <a:rPr lang="en-US" sz="2400" b="0" i="1" smtClean="0"/>
                        <m:t> </m:t>
                      </m:r>
                      <m:d>
                        <m:dPr>
                          <m:ctrlPr>
                            <a:rPr lang="en-US" sz="2400" b="0" i="1" smtClean="0"/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/>
                              </m:ctrlPr>
                            </m:fPr>
                            <m:num>
                              <m:r>
                                <a:rPr lang="en-US" sz="2400" b="0" i="1" smtClean="0"/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/>
                                  </m:ctrlPr>
                                </m:sSubPr>
                                <m:e>
                                  <m:r>
                                    <a:rPr lang="en-US" sz="2400" b="0" i="1" smtClean="0"/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/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/>
                            <m:t> −</m:t>
                          </m:r>
                          <m:f>
                            <m:fPr>
                              <m:ctrlPr>
                                <a:rPr lang="en-US" sz="2400" b="0" i="1" smtClean="0"/>
                              </m:ctrlPr>
                            </m:fPr>
                            <m:num>
                              <m:r>
                                <a:rPr lang="en-US" sz="2400" b="0" i="1" smtClean="0"/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/>
                                  </m:ctrlPr>
                                </m:sSubPr>
                                <m:e>
                                  <m:r>
                                    <a:rPr lang="en-US" sz="2400" b="0" i="1" smtClean="0"/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/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29" y="5411220"/>
                <a:ext cx="3316998" cy="829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457242" y="3384394"/>
            <a:ext cx="146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39753" y="4322175"/>
            <a:ext cx="104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Graphing</a:t>
            </a:r>
          </a:p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33187" y="5411220"/>
            <a:ext cx="67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</a:t>
            </a:r>
          </a:p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2182" y="4100759"/>
            <a:ext cx="306212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= “</a:t>
            </a:r>
            <a:r>
              <a:rPr lang="en-US" dirty="0" err="1" smtClean="0"/>
              <a:t>pZ</a:t>
            </a:r>
            <a:r>
              <a:rPr lang="en-US" dirty="0" smtClean="0"/>
              <a:t>” – frequency factor</a:t>
            </a:r>
          </a:p>
          <a:p>
            <a:r>
              <a:rPr lang="en-US" dirty="0" smtClean="0"/>
              <a:t>E</a:t>
            </a:r>
            <a:r>
              <a:rPr lang="en-US" baseline="-25000" dirty="0" smtClean="0"/>
              <a:t>A</a:t>
            </a:r>
            <a:r>
              <a:rPr lang="en-US" dirty="0" smtClean="0"/>
              <a:t> = Activation Energy (kJ/</a:t>
            </a:r>
            <a:r>
              <a:rPr lang="en-US" dirty="0" err="1" smtClean="0"/>
              <a:t>mol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R = 8.314 J/</a:t>
            </a:r>
            <a:r>
              <a:rPr lang="en-US" dirty="0" err="1" smtClean="0"/>
              <a:t>mol·K</a:t>
            </a:r>
            <a:endParaRPr lang="en-US" dirty="0" smtClean="0"/>
          </a:p>
          <a:p>
            <a:r>
              <a:rPr lang="en-US" dirty="0" smtClean="0"/>
              <a:t>T = Temp (K)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0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926</Words>
  <Application>Microsoft Office PowerPoint</Application>
  <PresentationFormat>On-screen Show (4:3)</PresentationFormat>
  <Paragraphs>153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122</cp:revision>
  <cp:lastPrinted>2020-11-29T22:57:26Z</cp:lastPrinted>
  <dcterms:created xsi:type="dcterms:W3CDTF">2020-03-25T15:59:49Z</dcterms:created>
  <dcterms:modified xsi:type="dcterms:W3CDTF">2021-04-11T22:01:54Z</dcterms:modified>
</cp:coreProperties>
</file>