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1" r:id="rId15"/>
    <p:sldId id="272" r:id="rId16"/>
    <p:sldId id="270" r:id="rId17"/>
    <p:sldId id="258" r:id="rId18"/>
    <p:sldId id="273" r:id="rId1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4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Integrated Rate Laws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Graphing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Half-Life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17b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17.4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12652" y="206597"/>
            <a:ext cx="60324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17b </a:t>
            </a:r>
            <a:r>
              <a:rPr lang="en-US" sz="3200" dirty="0" smtClean="0"/>
              <a:t>– </a:t>
            </a:r>
            <a:r>
              <a:rPr lang="en-US" sz="3200" dirty="0" smtClean="0"/>
              <a:t>Integrated Rate Laws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82" y="186431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63410" y="671063"/>
            <a:ext cx="243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 (g) + I (g) → I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1482" y="671063"/>
            <a:ext cx="612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reaction of individual iodine atoms to form diatomic iodine gas is a second order reaction with k = 7.0 x 10</a:t>
            </a:r>
            <a:r>
              <a:rPr lang="en-US" baseline="30000" dirty="0" smtClean="0"/>
              <a:t>9</a:t>
            </a:r>
            <a:r>
              <a:rPr lang="en-US" dirty="0" smtClean="0"/>
              <a:t> 1/M·s at 23°C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1482" y="1438924"/>
            <a:ext cx="8887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If the initial concentration of [I] = 0.086 M, what is the [I] after 2.0 minutes?</a:t>
            </a:r>
          </a:p>
          <a:p>
            <a:pPr marL="342900" indent="-342900">
              <a:buAutoNum type="alphaLcParenBoth"/>
            </a:pPr>
            <a:r>
              <a:rPr lang="en-US" dirty="0"/>
              <a:t>If the initial concentration of [I] = </a:t>
            </a:r>
            <a:r>
              <a:rPr lang="en-US" dirty="0" smtClean="0"/>
              <a:t>0.60 M, ow long does it take for 50% of the [I] to react?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" y="2197641"/>
            <a:ext cx="8897112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57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70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08" y="204187"/>
            <a:ext cx="25939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Reactions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8580" y="1457813"/>
            <a:ext cx="208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Rate = k[A]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= k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 rot="16200000">
            <a:off x="3450533" y="344691"/>
            <a:ext cx="1580225" cy="2687913"/>
            <a:chOff x="3240674" y="4998751"/>
            <a:chExt cx="1580225" cy="2687913"/>
          </a:xfrm>
        </p:grpSpPr>
        <p:sp>
          <p:nvSpPr>
            <p:cNvPr id="6" name="Right Arrow 5"/>
            <p:cNvSpPr/>
            <p:nvPr/>
          </p:nvSpPr>
          <p:spPr>
            <a:xfrm rot="5400000">
              <a:off x="2686830" y="5552595"/>
              <a:ext cx="2687913" cy="15802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115313" y="5879227"/>
              <a:ext cx="18309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Ugly Calculus</a:t>
              </a:r>
              <a:endParaRPr lang="en-US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201831" y="65687"/>
            <a:ext cx="2677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[A]</a:t>
            </a:r>
            <a:r>
              <a:rPr lang="en-US" baseline="-25000" dirty="0" smtClean="0"/>
              <a:t>t</a:t>
            </a:r>
            <a:r>
              <a:rPr lang="en-US" dirty="0" smtClean="0"/>
              <a:t> = [ ] at a specific time</a:t>
            </a:r>
          </a:p>
          <a:p>
            <a:r>
              <a:rPr lang="en-US" dirty="0" smtClean="0"/>
              <a:t>[A]</a:t>
            </a:r>
            <a:r>
              <a:rPr lang="en-US" baseline="-25000" dirty="0" smtClean="0"/>
              <a:t>0</a:t>
            </a:r>
            <a:r>
              <a:rPr lang="en-US" dirty="0" smtClean="0"/>
              <a:t> = initial conc.</a:t>
            </a:r>
          </a:p>
          <a:p>
            <a:r>
              <a:rPr lang="en-US" dirty="0" smtClean="0"/>
              <a:t>K = constant (M/s or M·s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/>
              <a:t>t</a:t>
            </a:r>
            <a:r>
              <a:rPr lang="en-US" dirty="0" smtClean="0"/>
              <a:t> =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8965" y="1010414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→ B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098533" y="1431616"/>
                <a:ext cx="2433038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533" y="1431616"/>
                <a:ext cx="2433038" cy="369332"/>
              </a:xfrm>
              <a:prstGeom prst="rect">
                <a:avLst/>
              </a:prstGeom>
              <a:blipFill>
                <a:blip r:embed="rId2"/>
                <a:stretch>
                  <a:fillRect l="-4000" r="-50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322693" y="2705213"/>
                <a:ext cx="1968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/>
                        <m:t>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0" i="0" smtClean="0"/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/>
                        <m:t>mx</m:t>
                      </m:r>
                      <m:r>
                        <a:rPr lang="en-US" sz="2400" b="0" i="0" smtClean="0"/>
                        <m:t>+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/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693" y="2705213"/>
                <a:ext cx="1968488" cy="369332"/>
              </a:xfrm>
              <a:prstGeom prst="rect">
                <a:avLst/>
              </a:prstGeom>
              <a:blipFill>
                <a:blip r:embed="rId3"/>
                <a:stretch>
                  <a:fillRect l="-3406" r="-309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Up Arrow 14"/>
          <p:cNvSpPr/>
          <p:nvPr/>
        </p:nvSpPr>
        <p:spPr>
          <a:xfrm>
            <a:off x="6245731" y="2270207"/>
            <a:ext cx="408373" cy="435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7338747" y="2270207"/>
            <a:ext cx="408373" cy="435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882808" y="2270207"/>
            <a:ext cx="408373" cy="435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6906679" y="2270207"/>
            <a:ext cx="408373" cy="435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08" y="3834485"/>
            <a:ext cx="8684436" cy="27399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62" y="2189888"/>
            <a:ext cx="3726270" cy="16445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43205" y="3324885"/>
            <a:ext cx="16875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Equations on 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5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08" y="142043"/>
            <a:ext cx="223234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Half-Life ( ½-life)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5879"/>
            <a:ext cx="65487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Alternative format of representing the rate constant (k)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Amount of time required to decrease initial concentration by ½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Often more “intuitive”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Used often in nuclear chemistry (Ch. 20)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851" y="306486"/>
            <a:ext cx="276225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2481"/>
            <a:ext cx="4083729" cy="4083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102" y="2450329"/>
            <a:ext cx="4724538" cy="440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308" y="2029922"/>
            <a:ext cx="279525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First Order Reactions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933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8431" y="746413"/>
            <a:ext cx="1644440" cy="701795"/>
            <a:chOff x="337351" y="1535837"/>
            <a:chExt cx="1644440" cy="7017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300579" y="1535837"/>
                  <a:ext cx="681212" cy="7017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0" smtClean="0"/>
                          <m:t> </m:t>
                        </m:r>
                        <m:f>
                          <m:fPr>
                            <m:ctrlPr>
                              <a:rPr lang="en-US" sz="2400" b="0" smtClean="0"/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smtClean="0"/>
                                </m:ctrlPr>
                              </m:sSubPr>
                              <m:e>
                                <m:r>
                                  <a:rPr lang="en-US" sz="2400" b="0" i="0" smtClean="0"/>
                                  <m:t>[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/>
                                  <m:t>A</m:t>
                                </m:r>
                                <m:r>
                                  <a:rPr lang="en-US" sz="2400" b="0" i="0" smtClean="0"/>
                                  <m:t>]</m:t>
                                </m:r>
                              </m:e>
                              <m:sub>
                                <m:r>
                                  <a:rPr lang="en-US" sz="2400" b="0" i="0" smtClean="0"/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0" smtClean="0"/>
                              <m:t>2 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/>
                              <m:t>k</m:t>
                            </m:r>
                          </m:den>
                        </m:f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0579" y="1535837"/>
                  <a:ext cx="681212" cy="70179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337351" y="1659012"/>
              <a:ext cx="106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½ life =</a:t>
              </a:r>
              <a:endParaRPr lang="en-US" sz="24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37681" y="121726"/>
            <a:ext cx="1315360" cy="46166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15816" y="121726"/>
            <a:ext cx="128580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2844433" y="805610"/>
            <a:ext cx="1876154" cy="691471"/>
            <a:chOff x="3777734" y="1624020"/>
            <a:chExt cx="1876154" cy="6914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842769" y="1624020"/>
                  <a:ext cx="811119" cy="6914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smtClean="0"/>
                            </m:ctrlPr>
                          </m:fPr>
                          <m:num>
                            <m:r>
                              <a:rPr lang="en-US" sz="2400" b="0" i="0" smtClean="0"/>
                              <m:t>0.693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/>
                              <m:t>k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2769" y="1624020"/>
                  <a:ext cx="811119" cy="69147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3777734" y="1738922"/>
              <a:ext cx="106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½ life =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972651" y="121726"/>
            <a:ext cx="1353832" cy="461665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Order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03432" y="687872"/>
            <a:ext cx="1851853" cy="760336"/>
            <a:chOff x="3777734" y="1624020"/>
            <a:chExt cx="1851853" cy="76033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842769" y="1624020"/>
                  <a:ext cx="786818" cy="7603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smtClean="0"/>
                            </m:ctrlPr>
                          </m:fPr>
                          <m:num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400" b="0" i="0" smtClean="0"/>
                              <m:t>k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2769" y="1624020"/>
                  <a:ext cx="786818" cy="7603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/>
            <p:cNvSpPr txBox="1"/>
            <p:nvPr/>
          </p:nvSpPr>
          <p:spPr>
            <a:xfrm>
              <a:off x="3777734" y="1738922"/>
              <a:ext cx="106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½ life =</a:t>
              </a:r>
              <a:endParaRPr lang="en-US" sz="24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2959" y="1518401"/>
            <a:ext cx="171333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 : DP to the 	initial [ ]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72690" y="1856927"/>
            <a:ext cx="165162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 : </a:t>
            </a:r>
            <a:r>
              <a:rPr lang="en-US" dirty="0" err="1" smtClean="0"/>
              <a:t>Indept</a:t>
            </a:r>
            <a:r>
              <a:rPr lang="en-US" dirty="0" smtClean="0"/>
              <a:t>. of 	initial []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018319" y="1841567"/>
            <a:ext cx="143696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 : IP to the 	initial [ ]</a:t>
            </a:r>
            <a:endParaRPr lang="en-US" dirty="0"/>
          </a:p>
        </p:txBody>
      </p:sp>
      <p:pic>
        <p:nvPicPr>
          <p:cNvPr id="21" name="Picture 20" descr="12_07_Fig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4560" r="5854" b="6554"/>
          <a:stretch/>
        </p:blipFill>
        <p:spPr bwMode="auto">
          <a:xfrm>
            <a:off x="0" y="2668459"/>
            <a:ext cx="4385569" cy="41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12_08_Figur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4614" r="5841" b="6310"/>
          <a:stretch/>
        </p:blipFill>
        <p:spPr bwMode="auto">
          <a:xfrm>
            <a:off x="4492101" y="2839015"/>
            <a:ext cx="4566091" cy="39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299477" y="1882508"/>
            <a:ext cx="201744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  and K are IP (short ½ = larger k)</a:t>
            </a:r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>
            <a:off x="3364490" y="2615573"/>
            <a:ext cx="692458" cy="757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7322238" y="2517008"/>
            <a:ext cx="692458" cy="75712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2959" y="2248020"/>
            <a:ext cx="171333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 : ↑ as [ ] ↑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73369" y="6430742"/>
            <a:ext cx="16875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Equations on 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5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20" y="221941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3964" y="737754"/>
            <a:ext cx="814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½ life (in minutes)of a 1</a:t>
            </a:r>
            <a:r>
              <a:rPr lang="en-US" baseline="30000" dirty="0" smtClean="0"/>
              <a:t>st</a:t>
            </a:r>
            <a:r>
              <a:rPr lang="en-US" dirty="0" smtClean="0"/>
              <a:t> order reaction given k = 5.36 x 10</a:t>
            </a:r>
            <a:r>
              <a:rPr lang="en-US" baseline="30000" dirty="0" smtClean="0"/>
              <a:t>-4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/>
              <a:t> </a:t>
            </a:r>
            <a:r>
              <a:rPr lang="en-US" dirty="0" smtClean="0"/>
              <a:t>at 700. K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0819" y="1189608"/>
            <a:ext cx="85935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42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42" y="204186"/>
            <a:ext cx="169174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Cheat Sheet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75504" y="6098959"/>
            <a:ext cx="192757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need to know:</a:t>
            </a:r>
          </a:p>
          <a:p>
            <a:r>
              <a:rPr lang="en-US" dirty="0" smtClean="0"/>
              <a:t>How to graph!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0719" y="878889"/>
            <a:ext cx="8265110" cy="3959442"/>
            <a:chOff x="310719" y="878889"/>
            <a:chExt cx="8265110" cy="39594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620" t="13947" r="7088" b="10188"/>
            <a:stretch/>
          </p:blipFill>
          <p:spPr>
            <a:xfrm>
              <a:off x="310719" y="878889"/>
              <a:ext cx="7981025" cy="3959442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133817" y="2858610"/>
              <a:ext cx="5442012" cy="1349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559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832" y="55843"/>
            <a:ext cx="6911211" cy="6774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872" y="137160"/>
            <a:ext cx="182902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Good Review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607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333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42" y="182436"/>
            <a:ext cx="279345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Integrated Rate Laws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5542" y="1013185"/>
            <a:ext cx="40551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Rate Laws:  [reactants] vs rate</a:t>
            </a:r>
          </a:p>
          <a:p>
            <a:r>
              <a:rPr lang="en-US" dirty="0" smtClean="0"/>
              <a:t>Integrated Rate Laws : [reactants] vs time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542" y="1970512"/>
            <a:ext cx="188650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u="sng" dirty="0"/>
              <a:t>Three Rate Laws</a:t>
            </a:r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Order</a:t>
            </a:r>
          </a:p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Order</a:t>
            </a:r>
          </a:p>
          <a:p>
            <a:pPr algn="ctr"/>
            <a:r>
              <a:rPr lang="en-US" dirty="0"/>
              <a:t>0</a:t>
            </a:r>
            <a:r>
              <a:rPr lang="en-US" baseline="30000" dirty="0"/>
              <a:t>th</a:t>
            </a:r>
            <a:r>
              <a:rPr lang="en-US" dirty="0"/>
              <a:t> Order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5542" y="3481837"/>
            <a:ext cx="3667799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u="sng" dirty="0" smtClean="0"/>
              <a:t>Type of Problems</a:t>
            </a:r>
          </a:p>
          <a:p>
            <a:pPr marL="342900" indent="-342900">
              <a:buAutoNum type="arabicPeriod"/>
            </a:pPr>
            <a:r>
              <a:rPr lang="en-US" dirty="0" smtClean="0"/>
              <a:t>Integrated Rate Laws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Solve for initial [ ]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Solve for final [ ]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Solve for time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Solve for rate order constant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Solve for ½ life</a:t>
            </a:r>
          </a:p>
          <a:p>
            <a:pPr marL="342900" indent="-342900">
              <a:buAutoNum type="arabicPeriod"/>
            </a:pPr>
            <a:r>
              <a:rPr lang="en-US" dirty="0" smtClean="0"/>
              <a:t>Graphing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y=</a:t>
            </a:r>
            <a:r>
              <a:rPr lang="en-US" dirty="0" err="1" smtClean="0"/>
              <a:t>mx+b</a:t>
            </a:r>
            <a:endParaRPr lang="en-US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Slope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Determine type of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5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542" y="182436"/>
            <a:ext cx="286257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First Order Reaction's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71611" y="1370683"/>
                <a:ext cx="2460032" cy="5409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/>
                      <m:t>Rate</m:t>
                    </m:r>
                    <m:r>
                      <a:rPr lang="en-US" sz="2400" b="0" i="0" smtClean="0"/>
                      <m:t>= </m:t>
                    </m:r>
                    <m:f>
                      <m:fPr>
                        <m:ctrlPr>
                          <a:rPr lang="en-US" sz="2400" b="0" smtClean="0"/>
                        </m:ctrlPr>
                      </m:fPr>
                      <m:num>
                        <m:r>
                          <a:rPr lang="en-US" sz="2400" b="0" i="0" smtClean="0"/>
                          <m:t>−</m:t>
                        </m:r>
                        <m:r>
                          <a:rPr lang="en-US" sz="2400" b="0" i="0" smtClean="0"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400" b="0" i="0" smtClean="0"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2400" dirty="0" smtClean="0"/>
                  <a:t> = k[A]</a:t>
                </a:r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11" y="1370683"/>
                <a:ext cx="2460032" cy="540982"/>
              </a:xfrm>
              <a:prstGeom prst="rect">
                <a:avLst/>
              </a:prstGeom>
              <a:blipFill>
                <a:blip r:embed="rId2"/>
                <a:stretch>
                  <a:fillRect t="-1124" r="-6436" b="-17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48679" y="732407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→ B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89611" y="4770823"/>
                <a:ext cx="2237407" cy="82984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b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[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]</m:t>
                                      </m:r>
                                    </m:e>
                                    <m:sub>
                                      <m: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kt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611" y="4770823"/>
                <a:ext cx="2237407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058245" y="1965483"/>
            <a:ext cx="1580225" cy="2687913"/>
            <a:chOff x="1111514" y="2297370"/>
            <a:chExt cx="1580225" cy="2687913"/>
          </a:xfrm>
        </p:grpSpPr>
        <p:sp>
          <p:nvSpPr>
            <p:cNvPr id="7" name="Right Arrow 6"/>
            <p:cNvSpPr/>
            <p:nvPr/>
          </p:nvSpPr>
          <p:spPr>
            <a:xfrm rot="5400000">
              <a:off x="557670" y="2851214"/>
              <a:ext cx="2687913" cy="15802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16200000">
              <a:off x="957715" y="3340211"/>
              <a:ext cx="18309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Ugly Calculus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5542" y="5546256"/>
            <a:ext cx="25614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[A]</a:t>
            </a:r>
            <a:r>
              <a:rPr lang="en-US" baseline="-25000" dirty="0" smtClean="0"/>
              <a:t>t</a:t>
            </a:r>
            <a:r>
              <a:rPr lang="en-US" dirty="0" smtClean="0"/>
              <a:t> = [ ] at a specific time</a:t>
            </a:r>
          </a:p>
          <a:p>
            <a:r>
              <a:rPr lang="en-US" dirty="0" smtClean="0"/>
              <a:t>[A]</a:t>
            </a:r>
            <a:r>
              <a:rPr lang="en-US" baseline="-25000" dirty="0" smtClean="0"/>
              <a:t>0</a:t>
            </a:r>
            <a:r>
              <a:rPr lang="en-US" dirty="0" smtClean="0"/>
              <a:t> = initial conc.</a:t>
            </a:r>
          </a:p>
          <a:p>
            <a:r>
              <a:rPr lang="en-US" dirty="0" smtClean="0"/>
              <a:t>K = constant (1/s or 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/>
              <a:t>t</a:t>
            </a:r>
            <a:r>
              <a:rPr lang="en-US" dirty="0" smtClean="0"/>
              <a:t> =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974070" y="5001078"/>
                <a:ext cx="2899961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70" y="5001078"/>
                <a:ext cx="2899961" cy="369332"/>
              </a:xfrm>
              <a:prstGeom prst="rect">
                <a:avLst/>
              </a:prstGeom>
              <a:blipFill>
                <a:blip r:embed="rId4"/>
                <a:stretch>
                  <a:fillRect l="-2101" r="-420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993" y="439629"/>
            <a:ext cx="3060623" cy="37681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75993" y="5011594"/>
                <a:ext cx="1792478" cy="38356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smtClean="0"/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/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smtClean="0"/>
                              </m:ctrlPr>
                            </m:sSubPr>
                            <m:e>
                              <m:r>
                                <a:rPr lang="en-US" sz="2400" b="0" i="0" smtClean="0"/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A</m:t>
                              </m:r>
                              <m:r>
                                <a:rPr lang="en-US" sz="2400" b="0" i="0" smtClean="0"/>
                                <m:t>]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t</m:t>
                              </m:r>
                            </m:sub>
                          </m:sSub>
                          <m:r>
                            <a:rPr lang="en-US" sz="2400" b="0" i="0" smtClean="0"/>
                            <m:t>= </m:t>
                          </m:r>
                          <m:sSup>
                            <m:sSupPr>
                              <m:ctrlPr>
                                <a:rPr lang="en-US" sz="2400" b="0" smtClean="0"/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e</m:t>
                              </m:r>
                            </m:e>
                            <m:sup>
                              <m:r>
                                <a:rPr lang="en-US" sz="2400" b="0" i="0" smtClean="0"/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/>
                                <m:t>kt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93" y="5011594"/>
                <a:ext cx="1792478" cy="383567"/>
              </a:xfrm>
              <a:prstGeom prst="rect">
                <a:avLst/>
              </a:prstGeom>
              <a:blipFill>
                <a:blip r:embed="rId6"/>
                <a:stretch>
                  <a:fillRect l="-2041" t="-1587" b="-34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7332957" y="6377253"/>
            <a:ext cx="16875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Equations on 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79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82" y="186431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1482" y="1557200"/>
            <a:ext cx="77394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Given [X]</a:t>
            </a:r>
            <a:r>
              <a:rPr lang="en-US" baseline="-25000" dirty="0" smtClean="0"/>
              <a:t>0</a:t>
            </a:r>
            <a:r>
              <a:rPr lang="en-US" dirty="0" smtClean="0"/>
              <a:t> = 0.25 M, what is the [ ] after 8.8 minutes?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How long will it take for the concentration to change from 0.25 M to 0.15 M?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How long will it take to decrease to 74% of the initial value?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365" y="817195"/>
            <a:ext cx="2898416" cy="684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1191" y="115409"/>
            <a:ext cx="738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decomposition of cyclopropane is a 1</a:t>
            </a:r>
            <a:r>
              <a:rPr lang="en-US" baseline="30000" dirty="0" smtClean="0"/>
              <a:t>st</a:t>
            </a:r>
            <a:r>
              <a:rPr lang="en-US" dirty="0" smtClean="0"/>
              <a:t> order chemical reaction with a rate constant = 6.7 x 10</a:t>
            </a:r>
            <a:r>
              <a:rPr lang="en-US" baseline="30000" dirty="0" smtClean="0"/>
              <a:t>-4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at 500 K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5410" y="2592280"/>
            <a:ext cx="8868792" cy="3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2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090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09" y="213064"/>
            <a:ext cx="377641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Graphing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Reactions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71756" y="1157047"/>
                <a:ext cx="2899961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56" y="1157047"/>
                <a:ext cx="2899961" cy="369332"/>
              </a:xfrm>
              <a:prstGeom prst="rect">
                <a:avLst/>
              </a:prstGeom>
              <a:blipFill>
                <a:blip r:embed="rId2"/>
                <a:stretch>
                  <a:fillRect l="-2105" r="-632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49911" y="2030944"/>
                <a:ext cx="23724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/>
                        <m:t>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0" smtClean="0"/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/>
                        <m:t>mx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0" smtClean="0"/>
                        <m:t>+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400" b="0" i="0" smtClean="0"/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11" y="2030944"/>
                <a:ext cx="2372444" cy="369332"/>
              </a:xfrm>
              <a:prstGeom prst="rect">
                <a:avLst/>
              </a:prstGeom>
              <a:blipFill>
                <a:blip r:embed="rId3"/>
                <a:stretch>
                  <a:fillRect l="-1285" r="-128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Up Arrow 5"/>
          <p:cNvSpPr/>
          <p:nvPr/>
        </p:nvSpPr>
        <p:spPr>
          <a:xfrm>
            <a:off x="949911" y="1595938"/>
            <a:ext cx="408373" cy="435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136133" y="1562807"/>
            <a:ext cx="408373" cy="435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2942094" y="1591482"/>
            <a:ext cx="408373" cy="435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1727760" y="1562807"/>
            <a:ext cx="408373" cy="435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965" y="125346"/>
            <a:ext cx="1960075" cy="2600099"/>
          </a:xfrm>
          <a:prstGeom prst="rect">
            <a:avLst/>
          </a:prstGeom>
        </p:spPr>
      </p:pic>
      <p:pic>
        <p:nvPicPr>
          <p:cNvPr id="14" name="Picture 13" descr="12_06_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" y="2847014"/>
            <a:ext cx="883561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7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24" y="1878629"/>
            <a:ext cx="3449222" cy="19299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482" y="186431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1090" y="186431"/>
            <a:ext cx="738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lab the following data was collected for the decomposition of </a:t>
            </a:r>
            <a:r>
              <a:rPr lang="en-US" dirty="0" err="1" smtClean="0"/>
              <a:t>azomethane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621" y="679576"/>
            <a:ext cx="6525360" cy="527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316" y="1320682"/>
            <a:ext cx="3604830" cy="2756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615" y="4190261"/>
            <a:ext cx="3892723" cy="25389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89435" y="5131417"/>
                <a:ext cx="41207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slope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=2.55 ×</m:t>
                      </m:r>
                      <m:sSup>
                        <m:sSupPr>
                          <m:ctrlPr>
                            <a:rPr lang="en-US" sz="2400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35" y="5131417"/>
                <a:ext cx="4120743" cy="369332"/>
              </a:xfrm>
              <a:prstGeom prst="rect">
                <a:avLst/>
              </a:prstGeom>
              <a:blipFill>
                <a:blip r:embed="rId6"/>
                <a:stretch>
                  <a:fillRect l="-1331" r="-29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57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308" y="204187"/>
            <a:ext cx="270138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Order Reactions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83954" y="1739075"/>
            <a:ext cx="165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Rate = k[A]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 rot="16200000">
            <a:off x="3450533" y="344691"/>
            <a:ext cx="1580225" cy="2687913"/>
            <a:chOff x="3240674" y="4998751"/>
            <a:chExt cx="1580225" cy="2687913"/>
          </a:xfrm>
        </p:grpSpPr>
        <p:sp>
          <p:nvSpPr>
            <p:cNvPr id="6" name="Right Arrow 5"/>
            <p:cNvSpPr/>
            <p:nvPr/>
          </p:nvSpPr>
          <p:spPr>
            <a:xfrm rot="5400000">
              <a:off x="2686830" y="5552595"/>
              <a:ext cx="2687913" cy="15802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3115313" y="5879227"/>
              <a:ext cx="18309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Ugly Calculus</a:t>
              </a:r>
              <a:endParaRPr lang="en-US" sz="24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821248" y="104934"/>
            <a:ext cx="3034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[A]</a:t>
            </a:r>
            <a:r>
              <a:rPr lang="en-US" baseline="-25000" dirty="0" smtClean="0"/>
              <a:t>t</a:t>
            </a:r>
            <a:r>
              <a:rPr lang="en-US" dirty="0" smtClean="0"/>
              <a:t> = [ ] at a specific time</a:t>
            </a:r>
          </a:p>
          <a:p>
            <a:r>
              <a:rPr lang="en-US" dirty="0" smtClean="0"/>
              <a:t>[A]</a:t>
            </a:r>
            <a:r>
              <a:rPr lang="en-US" baseline="-25000" dirty="0" smtClean="0"/>
              <a:t>0</a:t>
            </a:r>
            <a:r>
              <a:rPr lang="en-US" dirty="0" smtClean="0"/>
              <a:t> = initial conc.</a:t>
            </a:r>
          </a:p>
          <a:p>
            <a:r>
              <a:rPr lang="en-US" dirty="0" smtClean="0"/>
              <a:t>K = constant (1/M·s or M</a:t>
            </a:r>
            <a:r>
              <a:rPr lang="en-US" baseline="30000" dirty="0" smtClean="0"/>
              <a:t>-1</a:t>
            </a:r>
            <a:r>
              <a:rPr lang="en-US" dirty="0" smtClean="0"/>
              <a:t> ·s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/>
              <a:t>t</a:t>
            </a:r>
            <a:r>
              <a:rPr lang="en-US" dirty="0" smtClean="0"/>
              <a:t> = 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8965" y="1010414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2A → B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201831" y="1440404"/>
                <a:ext cx="2226443" cy="76033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</m:e>
                            <m:sub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1831" y="1440404"/>
                <a:ext cx="2226443" cy="760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322693" y="2705213"/>
                <a:ext cx="19684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/>
                        <m:t>y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b="0" i="0" smtClean="0"/>
                        <m:t>=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/>
                        <m:t>mx</m:t>
                      </m:r>
                      <m:r>
                        <a:rPr lang="en-US" sz="2400" b="0" i="0" smtClean="0"/>
                        <m:t>+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/>
                        <m:t>b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693" y="2705213"/>
                <a:ext cx="1968488" cy="369332"/>
              </a:xfrm>
              <a:prstGeom prst="rect">
                <a:avLst/>
              </a:prstGeom>
              <a:blipFill>
                <a:blip r:embed="rId3"/>
                <a:stretch>
                  <a:fillRect l="-3406" r="-309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Up Arrow 14"/>
          <p:cNvSpPr/>
          <p:nvPr/>
        </p:nvSpPr>
        <p:spPr>
          <a:xfrm>
            <a:off x="6245731" y="2270207"/>
            <a:ext cx="408373" cy="435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7338747" y="2270207"/>
            <a:ext cx="408373" cy="435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882808" y="2270207"/>
            <a:ext cx="408373" cy="435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6906679" y="2270207"/>
            <a:ext cx="408373" cy="4350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884" y="3209686"/>
            <a:ext cx="2463806" cy="33376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5308" y="6362688"/>
            <a:ext cx="168757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Equations on CS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62" y="3374019"/>
            <a:ext cx="4323809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0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82" y="186431"/>
            <a:ext cx="10397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1090" y="186431"/>
            <a:ext cx="738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lab the following data was collected for the reaction of NO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828" y="812100"/>
            <a:ext cx="2744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(g) →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(g)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2" y="1488787"/>
            <a:ext cx="3593099" cy="15639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900" y="754955"/>
            <a:ext cx="3855588" cy="2779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98" y="3644806"/>
            <a:ext cx="3731999" cy="2741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912" y="3555503"/>
            <a:ext cx="3795854" cy="29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80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</TotalTime>
  <Words>770</Words>
  <Application>Microsoft Office PowerPoint</Application>
  <PresentationFormat>On-screen Show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125</cp:revision>
  <cp:lastPrinted>2020-11-29T22:57:26Z</cp:lastPrinted>
  <dcterms:created xsi:type="dcterms:W3CDTF">2020-03-25T15:59:49Z</dcterms:created>
  <dcterms:modified xsi:type="dcterms:W3CDTF">2021-04-11T20:08:15Z</dcterms:modified>
</cp:coreProperties>
</file>