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2" r:id="rId10"/>
    <p:sldId id="265" r:id="rId11"/>
    <p:sldId id="268" r:id="rId12"/>
    <p:sldId id="270" r:id="rId13"/>
    <p:sldId id="267" r:id="rId14"/>
    <p:sldId id="269" r:id="rId15"/>
    <p:sldId id="271" r:id="rId16"/>
    <p:sldId id="273" r:id="rId17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838DA-EB01-4751-B523-B21BF0AA731A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1D050-10DD-4A2D-8CB1-2E3F08A2A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9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3077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Terminology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Rate of reaction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Rate expression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Instantaneous rate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Initial rate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Average rate</a:t>
            </a:r>
            <a:endParaRPr lang="en-US" sz="1600" dirty="0" smtClean="0"/>
          </a:p>
          <a:p>
            <a:pPr marL="257175" indent="-257175">
              <a:buAutoNum type="arabicPeriod"/>
            </a:pPr>
            <a:r>
              <a:rPr lang="en-US" sz="1600" dirty="0" smtClean="0"/>
              <a:t>Rate Equation Relationships (Relative rates)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Rate Laws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Reaction orders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Overall reaction order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Method of Initial Rates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17a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</a:t>
            </a:r>
            <a:r>
              <a:rPr lang="en-US" dirty="0" smtClean="0"/>
              <a:t>17.1-17.3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72843" y="206597"/>
            <a:ext cx="39120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112 Spring 2021</a:t>
            </a:r>
          </a:p>
          <a:p>
            <a:pPr algn="ctr"/>
            <a:r>
              <a:rPr lang="en-US" sz="3200" dirty="0" smtClean="0"/>
              <a:t>Lecture 17a </a:t>
            </a:r>
            <a:r>
              <a:rPr lang="en-US" sz="3200" smtClean="0"/>
              <a:t>– Kinetics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42" y="310719"/>
            <a:ext cx="305564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Determining Rate Laws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10719" y="958789"/>
            <a:ext cx="2616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Inspection Method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Method of Initial Rates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761" y="2121763"/>
            <a:ext cx="196919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Inspection Method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016" y="2597627"/>
            <a:ext cx="2654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Good for “easy” data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Good for made up data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6137" y="3845822"/>
            <a:ext cx="232845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Method of Initial Rates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6137" y="4316338"/>
            <a:ext cx="3064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Good for “hard” data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Good for experimental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74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469541"/>
              </p:ext>
            </p:extLst>
          </p:nvPr>
        </p:nvGraphicFramePr>
        <p:xfrm>
          <a:off x="341280" y="1327332"/>
          <a:ext cx="461046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013">
                  <a:extLst>
                    <a:ext uri="{9D8B030D-6E8A-4147-A177-3AD203B41FA5}">
                      <a16:colId xmlns:a16="http://schemas.microsoft.com/office/drawing/2014/main" val="3238307981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229945700"/>
                    </a:ext>
                  </a:extLst>
                </a:gridCol>
                <a:gridCol w="1207363">
                  <a:extLst>
                    <a:ext uri="{9D8B030D-6E8A-4147-A177-3AD203B41FA5}">
                      <a16:colId xmlns:a16="http://schemas.microsoft.com/office/drawing/2014/main" val="2439268952"/>
                    </a:ext>
                  </a:extLst>
                </a:gridCol>
                <a:gridCol w="1260629">
                  <a:extLst>
                    <a:ext uri="{9D8B030D-6E8A-4147-A177-3AD203B41FA5}">
                      <a16:colId xmlns:a16="http://schemas.microsoft.com/office/drawing/2014/main" val="3817896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[A] 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[B]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 (M/s)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296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x 10</a:t>
                      </a:r>
                      <a:r>
                        <a:rPr lang="en-US" baseline="30000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058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x 10</a:t>
                      </a:r>
                      <a:r>
                        <a:rPr lang="en-US" baseline="30000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26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x 10</a:t>
                      </a:r>
                      <a:r>
                        <a:rPr lang="en-US" baseline="30000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0232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56293" y="701311"/>
            <a:ext cx="2324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Reaction:   A → B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1280" y="222970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99077" y="1327332"/>
            <a:ext cx="35543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Calculate rate coefficients (m, n)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Calculate rate constant (k)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Write the rate equation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is the rate when</a:t>
            </a:r>
          </a:p>
          <a:p>
            <a:r>
              <a:rPr lang="en-US" dirty="0"/>
              <a:t>	</a:t>
            </a:r>
            <a:r>
              <a:rPr lang="en-US" dirty="0" smtClean="0"/>
              <a:t>[A] = 0.05 M and [B] = 0.1 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75534" y="222970"/>
            <a:ext cx="196919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Inspection Method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6533" y="2948415"/>
            <a:ext cx="8646850" cy="26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954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469541"/>
              </p:ext>
            </p:extLst>
          </p:nvPr>
        </p:nvGraphicFramePr>
        <p:xfrm>
          <a:off x="341280" y="1327332"/>
          <a:ext cx="461046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013">
                  <a:extLst>
                    <a:ext uri="{9D8B030D-6E8A-4147-A177-3AD203B41FA5}">
                      <a16:colId xmlns:a16="http://schemas.microsoft.com/office/drawing/2014/main" val="3238307981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229945700"/>
                    </a:ext>
                  </a:extLst>
                </a:gridCol>
                <a:gridCol w="1207363">
                  <a:extLst>
                    <a:ext uri="{9D8B030D-6E8A-4147-A177-3AD203B41FA5}">
                      <a16:colId xmlns:a16="http://schemas.microsoft.com/office/drawing/2014/main" val="2439268952"/>
                    </a:ext>
                  </a:extLst>
                </a:gridCol>
                <a:gridCol w="1260629">
                  <a:extLst>
                    <a:ext uri="{9D8B030D-6E8A-4147-A177-3AD203B41FA5}">
                      <a16:colId xmlns:a16="http://schemas.microsoft.com/office/drawing/2014/main" val="3817896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[A] 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[B]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 (M/s)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296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x 10</a:t>
                      </a:r>
                      <a:r>
                        <a:rPr lang="en-US" baseline="30000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058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x 10</a:t>
                      </a:r>
                      <a:r>
                        <a:rPr lang="en-US" baseline="30000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26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x 10</a:t>
                      </a:r>
                      <a:r>
                        <a:rPr lang="en-US" baseline="30000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0232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56293" y="701311"/>
            <a:ext cx="2324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Reaction:   A → B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1280" y="222970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75534" y="222970"/>
            <a:ext cx="232845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Method of Initial Rates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6533" y="2948415"/>
            <a:ext cx="8646850" cy="26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9077" y="1327332"/>
            <a:ext cx="35543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Calculate rate coefficients (m, n)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Calculate rate constant (k)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Write the rate equation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is the rate when</a:t>
            </a:r>
          </a:p>
          <a:p>
            <a:r>
              <a:rPr lang="en-US" dirty="0"/>
              <a:t>	</a:t>
            </a:r>
            <a:r>
              <a:rPr lang="en-US" dirty="0" smtClean="0"/>
              <a:t>[A] = 0.05 M and [B] = 0.1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92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853549"/>
              </p:ext>
            </p:extLst>
          </p:nvPr>
        </p:nvGraphicFramePr>
        <p:xfrm>
          <a:off x="341280" y="1327332"/>
          <a:ext cx="461046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013">
                  <a:extLst>
                    <a:ext uri="{9D8B030D-6E8A-4147-A177-3AD203B41FA5}">
                      <a16:colId xmlns:a16="http://schemas.microsoft.com/office/drawing/2014/main" val="3238307981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229945700"/>
                    </a:ext>
                  </a:extLst>
                </a:gridCol>
                <a:gridCol w="1207363">
                  <a:extLst>
                    <a:ext uri="{9D8B030D-6E8A-4147-A177-3AD203B41FA5}">
                      <a16:colId xmlns:a16="http://schemas.microsoft.com/office/drawing/2014/main" val="2439268952"/>
                    </a:ext>
                  </a:extLst>
                </a:gridCol>
                <a:gridCol w="1260629">
                  <a:extLst>
                    <a:ext uri="{9D8B030D-6E8A-4147-A177-3AD203B41FA5}">
                      <a16:colId xmlns:a16="http://schemas.microsoft.com/office/drawing/2014/main" val="3817896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[A] 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[B]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 (M/s)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296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058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26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8.84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0232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56293" y="701311"/>
            <a:ext cx="2324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Reaction:   A → B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1280" y="222970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75534" y="222970"/>
            <a:ext cx="196919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Inspection Method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42043" y="2947386"/>
            <a:ext cx="8646850" cy="26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03472" y="130637"/>
            <a:ext cx="1138453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1/2 = 1.41</a:t>
            </a:r>
          </a:p>
          <a:p>
            <a:r>
              <a:rPr lang="en-US" dirty="0" smtClean="0"/>
              <a:t>1/3 = 1.73</a:t>
            </a:r>
          </a:p>
          <a:p>
            <a:r>
              <a:rPr lang="en-US" dirty="0" smtClean="0"/>
              <a:t>Etc…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99077" y="1327332"/>
            <a:ext cx="35543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Calculate rate coefficients (m, n)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Calculate rate constant (k)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Write the rate equation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is the rate when</a:t>
            </a:r>
          </a:p>
          <a:p>
            <a:r>
              <a:rPr lang="en-US" dirty="0"/>
              <a:t>	</a:t>
            </a:r>
            <a:r>
              <a:rPr lang="en-US" dirty="0" smtClean="0"/>
              <a:t>[A] = 0.05 M and [B] = 0.1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8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853549"/>
              </p:ext>
            </p:extLst>
          </p:nvPr>
        </p:nvGraphicFramePr>
        <p:xfrm>
          <a:off x="341280" y="1327332"/>
          <a:ext cx="461046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013">
                  <a:extLst>
                    <a:ext uri="{9D8B030D-6E8A-4147-A177-3AD203B41FA5}">
                      <a16:colId xmlns:a16="http://schemas.microsoft.com/office/drawing/2014/main" val="3238307981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229945700"/>
                    </a:ext>
                  </a:extLst>
                </a:gridCol>
                <a:gridCol w="1207363">
                  <a:extLst>
                    <a:ext uri="{9D8B030D-6E8A-4147-A177-3AD203B41FA5}">
                      <a16:colId xmlns:a16="http://schemas.microsoft.com/office/drawing/2014/main" val="2439268952"/>
                    </a:ext>
                  </a:extLst>
                </a:gridCol>
                <a:gridCol w="1260629">
                  <a:extLst>
                    <a:ext uri="{9D8B030D-6E8A-4147-A177-3AD203B41FA5}">
                      <a16:colId xmlns:a16="http://schemas.microsoft.com/office/drawing/2014/main" val="3817896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[A] 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[B]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 (M/s)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296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058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26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8.84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0232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56293" y="701311"/>
            <a:ext cx="2324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Reaction:   A → B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1280" y="222970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75534" y="222970"/>
            <a:ext cx="232845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Method of Initial Rates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42043" y="2947386"/>
            <a:ext cx="8646850" cy="26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99077" y="1327332"/>
            <a:ext cx="35543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Calculate rate coefficients (m, n)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Calculate rate constant (k)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Write the rate equation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is the rate when</a:t>
            </a:r>
          </a:p>
          <a:p>
            <a:r>
              <a:rPr lang="en-US" dirty="0"/>
              <a:t>	</a:t>
            </a:r>
            <a:r>
              <a:rPr lang="en-US" dirty="0" smtClean="0"/>
              <a:t>[A] = 0.05 M and [B] = 0.1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33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896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1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964" y="301840"/>
            <a:ext cx="115281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Kinetics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2964" y="914400"/>
            <a:ext cx="3756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What happens? (Ch. 6)</a:t>
            </a:r>
          </a:p>
          <a:p>
            <a:pPr marL="342900" indent="-342900">
              <a:buAutoNum type="arabicPeriod"/>
            </a:pPr>
            <a:r>
              <a:rPr lang="en-US" dirty="0" smtClean="0"/>
              <a:t>Will it happen? (Ch. 12)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much will it happen? (Ch. 13)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fast does it happen (Ch. 17) !!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2964" y="2375685"/>
            <a:ext cx="347018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Important in every day life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2964" y="3098307"/>
            <a:ext cx="3593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How fast does your car rust?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Ozone depletion/repair rates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How long until dinner is cooked?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“Time is Money”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964" y="4559593"/>
            <a:ext cx="284475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Broad Range of Rates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0517" y="5157926"/>
            <a:ext cx="2344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10</a:t>
            </a:r>
            <a:r>
              <a:rPr lang="en-US" baseline="30000" dirty="0" smtClean="0"/>
              <a:t>-12</a:t>
            </a:r>
            <a:r>
              <a:rPr lang="en-US" dirty="0" smtClean="0"/>
              <a:t> vision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10</a:t>
            </a:r>
            <a:r>
              <a:rPr lang="en-US" baseline="30000" dirty="0" smtClean="0"/>
              <a:t>-6</a:t>
            </a:r>
            <a:r>
              <a:rPr lang="en-US" dirty="0" smtClean="0"/>
              <a:t> nuclear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10</a:t>
            </a:r>
            <a:r>
              <a:rPr lang="en-US" baseline="30000" dirty="0" smtClean="0"/>
              <a:t>+1</a:t>
            </a:r>
            <a:r>
              <a:rPr lang="en-US" dirty="0" smtClean="0"/>
              <a:t> cement drying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10</a:t>
            </a:r>
            <a:r>
              <a:rPr lang="en-US" baseline="30000" dirty="0" smtClean="0"/>
              <a:t>+9</a:t>
            </a:r>
            <a:r>
              <a:rPr lang="en-US" dirty="0" smtClean="0"/>
              <a:t> C to Diamonds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857" y="60668"/>
            <a:ext cx="4634144" cy="36378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857" y="3806478"/>
            <a:ext cx="4487893" cy="298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6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453" y="337351"/>
            <a:ext cx="190751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Reaction Rate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1876" y="916139"/>
            <a:ext cx="4305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fast the concentration of R or P changes with time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7453" y="1819923"/>
                <a:ext cx="4504246" cy="57663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/>
                        <m:t>Rate</m:t>
                      </m:r>
                      <m:r>
                        <a:rPr lang="en-US" b="0" i="0" smtClean="0"/>
                        <m:t>= </m:t>
                      </m:r>
                      <m:f>
                        <m:fPr>
                          <m:ctrlPr>
                            <a:rPr lang="en-US" b="0" smtClean="0"/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/>
                            <m:t>Change</m:t>
                          </m:r>
                          <m:r>
                            <a:rPr lang="en-US" b="0" i="0" smtClean="0"/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/>
                            <m:t>in</m:t>
                          </m:r>
                          <m:r>
                            <a:rPr lang="en-US" b="0" i="0" smtClean="0"/>
                            <m:t> [ 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/>
                            <m:t>Change</m:t>
                          </m:r>
                          <m:r>
                            <a:rPr lang="en-US" b="0" i="0" smtClean="0"/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/>
                            <m:t>in</m:t>
                          </m:r>
                          <m:r>
                            <a:rPr lang="en-US" b="0" i="0" smtClean="0"/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/>
                            <m:t>Time</m:t>
                          </m:r>
                        </m:den>
                      </m:f>
                      <m:r>
                        <a:rPr lang="en-US" b="0" i="0" smtClean="0"/>
                        <m:t>= </m:t>
                      </m:r>
                      <m:f>
                        <m:fPr>
                          <m:ctrlPr>
                            <a:rPr lang="en-US" b="0" smtClean="0"/>
                          </m:ctrlPr>
                        </m:fPr>
                        <m:num>
                          <m:r>
                            <a:rPr lang="en-US" b="0" i="0" smtClean="0">
                              <a:ea typeface="Cambria Math" panose="02040503050406030204" pitchFamily="18" charset="0"/>
                            </a:rPr>
                            <m:t>∆[ ]</m:t>
                          </m:r>
                        </m:num>
                        <m:den>
                          <m:r>
                            <a:rPr lang="en-US" b="0" i="0" smtClean="0"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b="0" i="0" smtClean="0"/>
                        <m:t>= </m:t>
                      </m:r>
                      <m:f>
                        <m:fPr>
                          <m:ctrlPr>
                            <a:rPr lang="en-US" b="0" smtClean="0"/>
                          </m:ctrlPr>
                        </m:fPr>
                        <m:num>
                          <m:sSub>
                            <m:sSubPr>
                              <m:ctrlPr>
                                <a:rPr lang="en-US" b="0" smtClean="0"/>
                              </m:ctrlPr>
                            </m:sSubPr>
                            <m:e>
                              <m:r>
                                <a:rPr lang="en-US" b="0" i="0" smtClean="0"/>
                                <m:t>[ ]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/>
                                <m:t>t</m:t>
                              </m:r>
                              <m:r>
                                <a:rPr lang="en-US" b="0" i="0" smtClean="0"/>
                                <m:t>2</m:t>
                              </m:r>
                            </m:sub>
                          </m:sSub>
                          <m:r>
                            <a:rPr lang="en-US" b="0" i="0" smtClean="0"/>
                            <m:t>−</m:t>
                          </m:r>
                          <m:sSub>
                            <m:sSubPr>
                              <m:ctrlPr>
                                <a:rPr lang="en-US" b="0" smtClean="0"/>
                              </m:ctrlPr>
                            </m:sSubPr>
                            <m:e>
                              <m:r>
                                <a:rPr lang="en-US" b="0" i="0" smtClean="0"/>
                                <m:t>[ ]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/>
                                <m:t>t</m:t>
                              </m:r>
                              <m:r>
                                <a:rPr lang="en-US" b="0" i="0" smtClean="0"/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smtClean="0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/>
                                <m:t>t</m:t>
                              </m:r>
                            </m:e>
                            <m:sub>
                              <m:r>
                                <a:rPr lang="en-US" b="0" i="0" smtClean="0"/>
                                <m:t>2</m:t>
                              </m:r>
                            </m:sub>
                          </m:sSub>
                          <m:r>
                            <a:rPr lang="en-US" b="0" i="0" smtClean="0"/>
                            <m:t>−</m:t>
                          </m:r>
                          <m:sSub>
                            <m:sSubPr>
                              <m:ctrlPr>
                                <a:rPr lang="en-US" b="0" smtClean="0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/>
                                <m:t>t</m:t>
                              </m:r>
                            </m:e>
                            <m:sub>
                              <m:r>
                                <a:rPr lang="en-US" b="0" i="0" smtClean="0"/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53" y="1819923"/>
                <a:ext cx="4504246" cy="5766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417" t="11233" r="6254"/>
          <a:stretch/>
        </p:blipFill>
        <p:spPr>
          <a:xfrm>
            <a:off x="5056237" y="230818"/>
            <a:ext cx="3981232" cy="2396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453" y="2654009"/>
            <a:ext cx="226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 – M/s or </a:t>
            </a:r>
            <a:r>
              <a:rPr lang="en-US" dirty="0" err="1" smtClean="0"/>
              <a:t>mol</a:t>
            </a:r>
            <a:r>
              <a:rPr lang="en-US" dirty="0" smtClean="0"/>
              <a:t>/L·s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78652" y="4108388"/>
                <a:ext cx="1457129" cy="528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/>
                        <m:t>rate</m:t>
                      </m:r>
                      <m:r>
                        <a:rPr lang="en-US" b="0" i="0" smtClean="0"/>
                        <m:t>=−</m:t>
                      </m:r>
                      <m:f>
                        <m:fPr>
                          <m:ctrlPr>
                            <a:rPr lang="en-US" b="0" smtClean="0"/>
                          </m:ctrlPr>
                        </m:fPr>
                        <m:num>
                          <m:r>
                            <a:rPr lang="en-US" b="0" i="0" smtClean="0">
                              <a:ea typeface="Cambria Math" panose="02040503050406030204" pitchFamily="18" charset="0"/>
                            </a:rPr>
                            <m:t>∆ [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ea typeface="Cambria Math" panose="02040503050406030204" pitchFamily="18" charset="0"/>
                            </a:rPr>
                            <m:t>R</m:t>
                          </m:r>
                          <m:r>
                            <a:rPr lang="en-US" b="0" i="0" smtClean="0">
                              <a:ea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0" smtClean="0"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52" y="4108388"/>
                <a:ext cx="1457129" cy="5280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78652" y="4851728"/>
                <a:ext cx="1445909" cy="528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/>
                        <m:t>rate</m:t>
                      </m:r>
                      <m:r>
                        <a:rPr lang="en-US" b="0" i="0" smtClean="0"/>
                        <m:t>=+</m:t>
                      </m:r>
                      <m:f>
                        <m:fPr>
                          <m:ctrlPr>
                            <a:rPr lang="en-US" b="0" smtClean="0"/>
                          </m:ctrlPr>
                        </m:fPr>
                        <m:num>
                          <m:r>
                            <a:rPr lang="en-US" b="0" i="0" smtClean="0">
                              <a:ea typeface="Cambria Math" panose="02040503050406030204" pitchFamily="18" charset="0"/>
                            </a:rPr>
                            <m:t>∆ [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en-US" b="0" i="0" smtClean="0">
                              <a:ea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0" smtClean="0"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52" y="4851728"/>
                <a:ext cx="1445909" cy="5280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11876" y="3439476"/>
            <a:ext cx="179068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Sign Conventions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61699" y="3299040"/>
            <a:ext cx="401937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Stoichiometry (General Rate of Reaction)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27938" y="3808808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A + 3 B → 5 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056237" y="4421312"/>
                <a:ext cx="3167855" cy="538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+mj-lt"/>
                        </a:rPr>
                        <m:t>=−</m:t>
                      </m:r>
                      <m:f>
                        <m:fPr>
                          <m:ctrlPr>
                            <a:rPr lang="en-US" b="0" smtClean="0">
                              <a:latin typeface="+mj-lt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+mj-lt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+mj-lt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smtClean="0">
                              <a:latin typeface="+mj-lt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+mj-lt"/>
                              <a:ea typeface="Cambria Math" panose="02040503050406030204" pitchFamily="18" charset="0"/>
                            </a:rPr>
                            <m:t>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smtClean="0">
                                  <a:latin typeface="+mj-lt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j-lt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</m:d>
                        </m:num>
                        <m:den>
                          <m:r>
                            <a:rPr lang="en-US" b="0" i="0" smtClean="0">
                              <a:latin typeface="+mj-lt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+mj-lt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b="0" i="0" smtClean="0">
                          <a:latin typeface="+mj-lt"/>
                        </a:rPr>
                        <m:t>=−</m:t>
                      </m:r>
                      <m:f>
                        <m:fPr>
                          <m:ctrlPr>
                            <a:rPr lang="en-US" b="0" smtClean="0">
                              <a:latin typeface="+mj-lt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+mj-lt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+mj-lt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b="0" smtClean="0">
                              <a:latin typeface="+mj-lt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+mj-lt"/>
                              <a:ea typeface="Cambria Math" panose="02040503050406030204" pitchFamily="18" charset="0"/>
                            </a:rPr>
                            <m:t>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smtClean="0">
                                  <a:latin typeface="+mj-lt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+mj-lt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e>
                          </m:d>
                        </m:num>
                        <m:den>
                          <m:r>
                            <a:rPr lang="en-US" b="0" i="0" smtClean="0">
                              <a:latin typeface="+mj-lt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+mj-lt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b="0" i="0" smtClean="0">
                          <a:latin typeface="+mj-lt"/>
                        </a:rPr>
                        <m:t>=</m:t>
                      </m:r>
                      <m:f>
                        <m:fPr>
                          <m:ctrlPr>
                            <a:rPr lang="en-US" b="0" smtClean="0">
                              <a:latin typeface="+mj-lt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+mj-lt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+mj-lt"/>
                            </a:rPr>
                            <m:t>5</m:t>
                          </m:r>
                        </m:den>
                      </m:f>
                      <m:f>
                        <m:fPr>
                          <m:ctrlPr>
                            <a:rPr lang="en-US" b="0" smtClean="0">
                              <a:latin typeface="+mj-lt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+mj-lt"/>
                              <a:ea typeface="Cambria Math" panose="02040503050406030204" pitchFamily="18" charset="0"/>
                            </a:rPr>
                            <m:t>∆[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+mj-lt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+mj-lt"/>
                              <a:ea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0" smtClean="0">
                              <a:latin typeface="+mj-lt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+mj-lt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237" y="4421312"/>
                <a:ext cx="3167855" cy="5381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208016" y="4421312"/>
            <a:ext cx="922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</a:t>
            </a:r>
          </a:p>
          <a:p>
            <a:pPr algn="ctr"/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49548" y="5279566"/>
            <a:ext cx="3981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*normally rates specify which compound the rate is measured for (not all of them)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3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318852" y="3052298"/>
            <a:ext cx="385983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5006" y="452761"/>
            <a:ext cx="64953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5006" y="949911"/>
            <a:ext cx="363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Must specify time interval of rate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Generally ↓ over time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50414" y="1873241"/>
                <a:ext cx="3141565" cy="584904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/>
                        <m:t>Average</m:t>
                      </m:r>
                      <m:r>
                        <a:rPr lang="en-US" b="0" i="0" smtClean="0"/>
                        <m:t> </m:t>
                      </m:r>
                      <m:r>
                        <m:rPr>
                          <m:sty m:val="p"/>
                        </m:rPr>
                        <a:rPr lang="en-US" b="0" i="0" smtClean="0"/>
                        <m:t>Rate</m:t>
                      </m:r>
                      <m:r>
                        <a:rPr lang="en-US" b="0" i="0" smtClean="0"/>
                        <m:t>= </m:t>
                      </m:r>
                      <m:f>
                        <m:fPr>
                          <m:ctrlPr>
                            <a:rPr lang="en-US" b="0" smtClean="0"/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smtClean="0"/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/>
                                <m:t>end</m:t>
                              </m:r>
                            </m:e>
                          </m:d>
                          <m:r>
                            <a:rPr lang="en-US" b="0" i="0" smtClean="0"/>
                            <m:t>−[</m:t>
                          </m:r>
                          <m:r>
                            <m:rPr>
                              <m:sty m:val="p"/>
                            </m:rPr>
                            <a:rPr lang="en-US" b="0" i="0" smtClean="0"/>
                            <m:t>start</m:t>
                          </m:r>
                          <m:r>
                            <a:rPr lang="en-US" b="0" i="0" smtClean="0"/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en-US" b="0" smtClean="0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/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/>
                                <m:t>end</m:t>
                              </m:r>
                            </m:sub>
                          </m:sSub>
                          <m:r>
                            <a:rPr lang="en-US" b="0" i="0" smtClean="0"/>
                            <m:t>−</m:t>
                          </m:r>
                          <m:sSub>
                            <m:sSubPr>
                              <m:ctrlPr>
                                <a:rPr lang="en-US" b="0" smtClean="0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/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/>
                                <m:t>start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14" y="1873241"/>
                <a:ext cx="3141565" cy="5849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253" y="310719"/>
            <a:ext cx="4786746" cy="28099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852" y="3052298"/>
            <a:ext cx="1531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Instantaneous</a:t>
            </a:r>
          </a:p>
          <a:p>
            <a:r>
              <a:rPr lang="en-US" dirty="0"/>
              <a:t>	</a:t>
            </a:r>
            <a:r>
              <a:rPr lang="en-US" dirty="0" smtClean="0"/>
              <a:t>	Rate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8852" y="3810682"/>
            <a:ext cx="4112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Estimate using short time intervals</a:t>
            </a:r>
          </a:p>
          <a:p>
            <a:pPr marL="342900" indent="-342900">
              <a:buAutoNum type="arabicPeriod"/>
            </a:pPr>
            <a:r>
              <a:rPr lang="en-US" dirty="0" smtClean="0"/>
              <a:t>Slope of straight line at time (Tangent)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15798" y="3164351"/>
            <a:ext cx="2362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rate at a specific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8852" y="4785353"/>
            <a:ext cx="284077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Initial Rate = rate at time = 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23247" y="3040325"/>
            <a:ext cx="129394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Car analogy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687" y="3533683"/>
            <a:ext cx="4255312" cy="202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8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270" t="26194" r="37482" b="9308"/>
          <a:stretch/>
        </p:blipFill>
        <p:spPr>
          <a:xfrm>
            <a:off x="31071" y="2697103"/>
            <a:ext cx="2929631" cy="2807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086" t="19126" r="8776" b="4818"/>
          <a:stretch/>
        </p:blipFill>
        <p:spPr>
          <a:xfrm>
            <a:off x="3062796" y="1882067"/>
            <a:ext cx="6161104" cy="4838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184" t="11985" r="14338" b="78944"/>
          <a:stretch/>
        </p:blipFill>
        <p:spPr>
          <a:xfrm>
            <a:off x="1859871" y="838511"/>
            <a:ext cx="5495279" cy="577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676" y="187337"/>
            <a:ext cx="180113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596" y="301841"/>
            <a:ext cx="1039708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6431" y="834500"/>
            <a:ext cx="5474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Calculate the average rate of decomposition of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 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Calculate the instantaneous rate at 200 s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Calculate the average rate of decomposition of NO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843" y="301841"/>
            <a:ext cx="304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 (g) → 4 NO</a:t>
            </a:r>
            <a:r>
              <a:rPr lang="en-US" baseline="-25000" dirty="0" smtClean="0"/>
              <a:t>2</a:t>
            </a:r>
            <a:r>
              <a:rPr lang="en-US" dirty="0" smtClean="0"/>
              <a:t> (g) + O</a:t>
            </a:r>
            <a:r>
              <a:rPr lang="en-US" baseline="-25000" dirty="0" smtClean="0"/>
              <a:t>2</a:t>
            </a:r>
            <a:r>
              <a:rPr lang="en-US" dirty="0" smtClean="0"/>
              <a:t> (g)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462943" y="106532"/>
            <a:ext cx="2418051" cy="1754326"/>
            <a:chOff x="6462943" y="106532"/>
            <a:chExt cx="2418051" cy="175432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TextBox 4"/>
            <p:cNvSpPr txBox="1"/>
            <p:nvPr/>
          </p:nvSpPr>
          <p:spPr>
            <a:xfrm>
              <a:off x="6462943" y="106532"/>
              <a:ext cx="1093569" cy="175432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Time</a:t>
              </a:r>
              <a:r>
                <a:rPr lang="en-US" dirty="0" smtClean="0"/>
                <a:t>(sec)</a:t>
              </a:r>
            </a:p>
            <a:p>
              <a:pPr algn="ctr"/>
              <a:r>
                <a:rPr lang="en-US" dirty="0" smtClean="0"/>
                <a:t>0</a:t>
              </a:r>
            </a:p>
            <a:p>
              <a:pPr algn="ctr"/>
              <a:r>
                <a:rPr lang="en-US" dirty="0" smtClean="0"/>
                <a:t>100</a:t>
              </a:r>
            </a:p>
            <a:p>
              <a:pPr algn="ctr"/>
              <a:r>
                <a:rPr lang="en-US" dirty="0" smtClean="0"/>
                <a:t>200</a:t>
              </a:r>
            </a:p>
            <a:p>
              <a:pPr algn="ctr"/>
              <a:r>
                <a:rPr lang="en-US" dirty="0" smtClean="0"/>
                <a:t>300</a:t>
              </a:r>
            </a:p>
            <a:p>
              <a:pPr algn="ctr"/>
              <a:r>
                <a:rPr lang="en-US" dirty="0" smtClean="0"/>
                <a:t>400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81627" y="106532"/>
              <a:ext cx="1199367" cy="175432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[N2O5]</a:t>
              </a:r>
              <a:r>
                <a:rPr lang="en-US" dirty="0" smtClean="0"/>
                <a:t>(M)</a:t>
              </a:r>
            </a:p>
            <a:p>
              <a:pPr algn="ctr"/>
              <a:r>
                <a:rPr lang="en-US" dirty="0" smtClean="0"/>
                <a:t>0.0200</a:t>
              </a:r>
            </a:p>
            <a:p>
              <a:pPr algn="ctr"/>
              <a:r>
                <a:rPr lang="en-US" dirty="0" smtClean="0"/>
                <a:t>0.0169</a:t>
              </a:r>
            </a:p>
            <a:p>
              <a:pPr algn="ctr"/>
              <a:r>
                <a:rPr lang="en-US" dirty="0" smtClean="0"/>
                <a:t>0.0142</a:t>
              </a:r>
            </a:p>
            <a:p>
              <a:pPr algn="ctr"/>
              <a:r>
                <a:rPr lang="en-US" dirty="0" smtClean="0"/>
                <a:t>0.0120</a:t>
              </a:r>
            </a:p>
            <a:p>
              <a:pPr algn="ctr"/>
              <a:r>
                <a:rPr lang="en-US" dirty="0" smtClean="0"/>
                <a:t>0.0101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186431" y="1988598"/>
            <a:ext cx="86823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938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208" y="292964"/>
            <a:ext cx="143039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Rate Laws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96521" y="1553592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A + 3 B → C + 3 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17442" y="1553592"/>
            <a:ext cx="2174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Rate = k[A]</a:t>
            </a:r>
            <a:r>
              <a:rPr lang="en-US" sz="2400" baseline="30000" dirty="0" smtClean="0"/>
              <a:t>m</a:t>
            </a:r>
            <a:r>
              <a:rPr lang="en-US" sz="2400" dirty="0" smtClean="0"/>
              <a:t>[B]</a:t>
            </a:r>
            <a:r>
              <a:rPr lang="en-US" sz="2400" baseline="30000" dirty="0" smtClean="0"/>
              <a:t>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5208" y="920618"/>
            <a:ext cx="651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Relationship between rate chemical reaction and [ ] of Reactants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4318" y="2278899"/>
            <a:ext cx="147995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General Rules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5208" y="2913273"/>
            <a:ext cx="46252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m/n have </a:t>
            </a:r>
            <a:r>
              <a:rPr lang="en-US" b="1" u="sng" dirty="0" smtClean="0"/>
              <a:t>NO</a:t>
            </a:r>
            <a:r>
              <a:rPr lang="en-US" dirty="0" smtClean="0"/>
              <a:t> relationship to the </a:t>
            </a:r>
            <a:r>
              <a:rPr lang="en-US" dirty="0" err="1" smtClean="0"/>
              <a:t>coeffecients</a:t>
            </a:r>
            <a:r>
              <a:rPr lang="en-US" dirty="0" smtClean="0"/>
              <a:t> and must be determined experimentally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m,n</a:t>
            </a:r>
            <a:r>
              <a:rPr lang="en-US" dirty="0" smtClean="0"/>
              <a:t> can have any value</a:t>
            </a:r>
          </a:p>
          <a:p>
            <a:pPr marL="342900" indent="-342900">
              <a:buAutoNum type="arabicPeriod"/>
            </a:pPr>
            <a:r>
              <a:rPr lang="en-US" dirty="0" smtClean="0"/>
              <a:t>Reaction Order = value of m or n</a:t>
            </a:r>
          </a:p>
          <a:p>
            <a:pPr marL="342900" indent="-342900">
              <a:buAutoNum type="arabicPeriod"/>
            </a:pPr>
            <a:r>
              <a:rPr lang="en-US" dirty="0" smtClean="0"/>
              <a:t>Overall Reaction Order = m + 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Coeffecients</a:t>
            </a:r>
            <a:r>
              <a:rPr lang="en-US" dirty="0" smtClean="0"/>
              <a:t> give insight into the reaction mechanism (Lecture 17c)</a:t>
            </a:r>
          </a:p>
          <a:p>
            <a:pPr marL="342900" indent="-342900">
              <a:buAutoNum type="arabicPeriod"/>
            </a:pPr>
            <a:r>
              <a:rPr lang="en-US" dirty="0" smtClean="0"/>
              <a:t>Next Page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584" y="2438019"/>
            <a:ext cx="3966774" cy="408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0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765" y="245912"/>
            <a:ext cx="208826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General Rules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0" y="2544549"/>
            <a:ext cx="3966774" cy="4089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765" y="754602"/>
            <a:ext cx="50678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Exponent</a:t>
            </a:r>
            <a:r>
              <a:rPr lang="en-US" dirty="0" smtClean="0"/>
              <a:t>		</a:t>
            </a:r>
            <a:r>
              <a:rPr lang="en-US" u="sng" dirty="0" smtClean="0"/>
              <a:t>Rate</a:t>
            </a:r>
          </a:p>
          <a:p>
            <a:r>
              <a:rPr lang="en-US" dirty="0" smtClean="0"/>
              <a:t>[A]</a:t>
            </a:r>
            <a:r>
              <a:rPr lang="en-US" baseline="30000" dirty="0" smtClean="0"/>
              <a:t>-1</a:t>
            </a:r>
            <a:r>
              <a:rPr lang="en-US" dirty="0"/>
              <a:t>	</a:t>
            </a:r>
            <a:r>
              <a:rPr lang="en-US" dirty="0" smtClean="0"/>
              <a:t>		Rate ↓ as [A] ↑</a:t>
            </a:r>
          </a:p>
          <a:p>
            <a:r>
              <a:rPr lang="en-US" dirty="0"/>
              <a:t>[</a:t>
            </a:r>
            <a:r>
              <a:rPr lang="en-US" dirty="0" smtClean="0"/>
              <a:t>A]</a:t>
            </a:r>
            <a:r>
              <a:rPr lang="en-US" baseline="30000" dirty="0" smtClean="0"/>
              <a:t>0			</a:t>
            </a:r>
            <a:r>
              <a:rPr lang="en-US" dirty="0" smtClean="0"/>
              <a:t>Rate is Independent of [A]</a:t>
            </a:r>
          </a:p>
          <a:p>
            <a:r>
              <a:rPr lang="en-US" dirty="0" smtClean="0"/>
              <a:t>[A]</a:t>
            </a:r>
            <a:r>
              <a:rPr lang="en-US" baseline="30000" dirty="0" smtClean="0"/>
              <a:t>1</a:t>
            </a:r>
            <a:r>
              <a:rPr lang="en-US" dirty="0" smtClean="0"/>
              <a:t> 			Rate is DP [A], Double A, Double Rate</a:t>
            </a:r>
          </a:p>
          <a:p>
            <a:r>
              <a:rPr lang="en-US" dirty="0" smtClean="0"/>
              <a:t>[A]</a:t>
            </a:r>
            <a:r>
              <a:rPr lang="en-US" baseline="30000" dirty="0" smtClean="0"/>
              <a:t>2</a:t>
            </a:r>
            <a:r>
              <a:rPr lang="en-US" dirty="0" smtClean="0"/>
              <a:t> 			Double [A], rate Quadruples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997" y="2558945"/>
            <a:ext cx="3997060" cy="407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3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765" y="245912"/>
            <a:ext cx="208826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General Rules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8727" y="7176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dirty="0"/>
              <a:t>K = rate constant (independent of [ ], Temp </a:t>
            </a:r>
            <a:r>
              <a:rPr lang="en-US" dirty="0" err="1"/>
              <a:t>Dependant</a:t>
            </a:r>
            <a:r>
              <a:rPr lang="en-US" dirty="0"/>
              <a:t>. (Lecture 17b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dirty="0" smtClean="0"/>
              <a:t>Units of 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26602" y="615244"/>
            <a:ext cx="3584636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u="sng" dirty="0" smtClean="0"/>
              <a:t>Rate Law</a:t>
            </a:r>
            <a:r>
              <a:rPr lang="en-US" dirty="0" smtClean="0"/>
              <a:t>		</a:t>
            </a:r>
            <a:r>
              <a:rPr lang="en-US" u="sng" dirty="0" smtClean="0"/>
              <a:t>Order</a:t>
            </a:r>
            <a:r>
              <a:rPr lang="en-US" dirty="0" smtClean="0"/>
              <a:t>		</a:t>
            </a:r>
            <a:r>
              <a:rPr lang="en-US" u="sng" dirty="0" smtClean="0"/>
              <a:t>Units</a:t>
            </a:r>
          </a:p>
          <a:p>
            <a:r>
              <a:rPr lang="en-US" dirty="0" smtClean="0"/>
              <a:t>Rate = k		0</a:t>
            </a:r>
            <a:r>
              <a:rPr lang="en-US" baseline="30000" dirty="0" smtClean="0"/>
              <a:t>th</a:t>
            </a:r>
            <a:r>
              <a:rPr lang="en-US" dirty="0" smtClean="0"/>
              <a:t>			M/s</a:t>
            </a:r>
          </a:p>
          <a:p>
            <a:r>
              <a:rPr lang="en-US" dirty="0" smtClean="0"/>
              <a:t>Rate = k[A]	1</a:t>
            </a:r>
            <a:r>
              <a:rPr lang="en-US" baseline="30000" dirty="0" smtClean="0"/>
              <a:t>st</a:t>
            </a:r>
            <a:r>
              <a:rPr lang="en-US" dirty="0" smtClean="0"/>
              <a:t> 			1/s</a:t>
            </a:r>
          </a:p>
          <a:p>
            <a:r>
              <a:rPr lang="en-US" dirty="0" smtClean="0"/>
              <a:t>Rate = k[A]</a:t>
            </a:r>
            <a:r>
              <a:rPr lang="en-US" baseline="30000" dirty="0" smtClean="0"/>
              <a:t>2	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baseline="30000" dirty="0" smtClean="0"/>
              <a:t>			</a:t>
            </a:r>
            <a:r>
              <a:rPr lang="en-US" dirty="0" smtClean="0"/>
              <a:t>1/M·s</a:t>
            </a:r>
          </a:p>
          <a:p>
            <a:r>
              <a:rPr lang="en-US" dirty="0" smtClean="0"/>
              <a:t>Rate = k[A]</a:t>
            </a:r>
            <a:r>
              <a:rPr lang="en-US" baseline="30000" dirty="0" smtClean="0"/>
              <a:t>3</a:t>
            </a:r>
            <a:r>
              <a:rPr lang="en-US" dirty="0" smtClean="0"/>
              <a:t> 	3</a:t>
            </a:r>
            <a:r>
              <a:rPr lang="en-US" baseline="30000" dirty="0" smtClean="0"/>
              <a:t>rd</a:t>
            </a:r>
            <a:r>
              <a:rPr lang="en-US" dirty="0" smtClean="0"/>
              <a:t> 			1/M</a:t>
            </a:r>
            <a:r>
              <a:rPr lang="en-US" baseline="30000" dirty="0" smtClean="0"/>
              <a:t>2</a:t>
            </a:r>
            <a:r>
              <a:rPr lang="en-US" dirty="0" smtClean="0"/>
              <a:t>·s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1034</TotalTime>
  <Words>991</Words>
  <Application>Microsoft Office PowerPoint</Application>
  <PresentationFormat>On-screen Show (4:3)</PresentationFormat>
  <Paragraphs>208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123</cp:revision>
  <cp:lastPrinted>2020-11-29T22:57:26Z</cp:lastPrinted>
  <dcterms:created xsi:type="dcterms:W3CDTF">2020-03-25T15:59:49Z</dcterms:created>
  <dcterms:modified xsi:type="dcterms:W3CDTF">2021-04-04T22:53:05Z</dcterms:modified>
</cp:coreProperties>
</file>