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63" r:id="rId4"/>
    <p:sldId id="264" r:id="rId5"/>
    <p:sldId id="267" r:id="rId6"/>
    <p:sldId id="265" r:id="rId7"/>
    <p:sldId id="266" r:id="rId8"/>
    <p:sldId id="283" r:id="rId9"/>
    <p:sldId id="275" r:id="rId10"/>
    <p:sldId id="268" r:id="rId11"/>
    <p:sldId id="259" r:id="rId12"/>
    <p:sldId id="261" r:id="rId13"/>
    <p:sldId id="260" r:id="rId14"/>
    <p:sldId id="271" r:id="rId15"/>
    <p:sldId id="272" r:id="rId16"/>
    <p:sldId id="288" r:id="rId17"/>
    <p:sldId id="273" r:id="rId18"/>
    <p:sldId id="290" r:id="rId19"/>
    <p:sldId id="291" r:id="rId20"/>
    <p:sldId id="284" r:id="rId21"/>
    <p:sldId id="305" r:id="rId22"/>
    <p:sldId id="304" r:id="rId23"/>
    <p:sldId id="306" r:id="rId24"/>
    <p:sldId id="293" r:id="rId25"/>
    <p:sldId id="298" r:id="rId26"/>
    <p:sldId id="300" r:id="rId27"/>
    <p:sldId id="296" r:id="rId28"/>
    <p:sldId id="297" r:id="rId29"/>
    <p:sldId id="294" r:id="rId30"/>
    <p:sldId id="295" r:id="rId31"/>
    <p:sldId id="292" r:id="rId32"/>
    <p:sldId id="301" r:id="rId33"/>
    <p:sldId id="302" r:id="rId34"/>
    <p:sldId id="303" r:id="rId35"/>
    <p:sldId id="280" r:id="rId36"/>
    <p:sldId id="281" r:id="rId37"/>
    <p:sldId id="282" r:id="rId38"/>
    <p:sldId id="299" r:id="rId39"/>
    <p:sldId id="285" r:id="rId40"/>
    <p:sldId id="286" r:id="rId41"/>
    <p:sldId id="287" r:id="rId42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AA8"/>
    <a:srgbClr val="EB0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4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3588D-89F4-41C5-BB7F-09F005CD9A68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87385-D310-4FF0-9481-912546452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82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C3A7-410D-4FD7-9055-E25D6E92A517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CCA0-5664-45B9-AD03-D12E1DF1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1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C3A7-410D-4FD7-9055-E25D6E92A517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CCA0-5664-45B9-AD03-D12E1DF1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0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C3A7-410D-4FD7-9055-E25D6E92A517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CCA0-5664-45B9-AD03-D12E1DF1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7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C3A7-410D-4FD7-9055-E25D6E92A517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CCA0-5664-45B9-AD03-D12E1DF1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C3A7-410D-4FD7-9055-E25D6E92A517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CCA0-5664-45B9-AD03-D12E1DF1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5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C3A7-410D-4FD7-9055-E25D6E92A517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CCA0-5664-45B9-AD03-D12E1DF1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C3A7-410D-4FD7-9055-E25D6E92A517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CCA0-5664-45B9-AD03-D12E1DF1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1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C3A7-410D-4FD7-9055-E25D6E92A517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CCA0-5664-45B9-AD03-D12E1DF1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C3A7-410D-4FD7-9055-E25D6E92A517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CCA0-5664-45B9-AD03-D12E1DF1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2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C3A7-410D-4FD7-9055-E25D6E92A517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CCA0-5664-45B9-AD03-D12E1DF1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82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C3A7-410D-4FD7-9055-E25D6E92A517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CCA0-5664-45B9-AD03-D12E1DF1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6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5C3A7-410D-4FD7-9055-E25D6E92A517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CCA0-5664-45B9-AD03-D12E1DF1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6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ngineeringclicks.com/chrome-platin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ructables.com/Polishing-Silver-Two-Fast-Effortless-Method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chemed.chem.purdue.edu/genchem/topicreview/bp/ch20/faraday.php#:~:text=The%20deciding%20factor%20is%20a,water%20to%20O2%20gas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usetute.com.au/electrorefine.html#:~:text=Electrorefining%20Copper&amp;text=The%20electrolyte%20containing%20the%20copper,push%20them%20to%20the%20cathod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uminum.org/industries/production/primary-production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tina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ing.com/tin-cans-made-5344942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oceanfootprint.co.uk/rust-prevention-101-nyalic-the-guide/" TargetMode="Externa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pperalliance.org.uk/knowledge-base/education/education-resources/copper-reactivity-patination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sciencecompany.com/Patina-Formulas-for-Brass-Bronze-and-Copper.aspx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ynamicscience.com.au/tester/solutions1/chemistry/corrosion/rustpreventionsacanode.htm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allurgyfordummies.com/how-cathodic-protection-works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056" y="1367065"/>
            <a:ext cx="4294772" cy="17235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Overview/Topics</a:t>
            </a:r>
          </a:p>
          <a:p>
            <a:pPr marL="257175" indent="-257175">
              <a:buAutoNum type="arabicPeriod"/>
            </a:pPr>
            <a:r>
              <a:rPr lang="en-US" sz="1600" dirty="0" smtClean="0"/>
              <a:t>Terminology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/>
              <a:t>Corrosion/Rust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err="1" smtClean="0"/>
              <a:t>Cathodic</a:t>
            </a:r>
            <a:r>
              <a:rPr lang="en-US" dirty="0" smtClean="0"/>
              <a:t> protection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/>
              <a:t>Sacrificial anodes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/>
              <a:t>Electrolysis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93841" y="1490890"/>
            <a:ext cx="429477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Skills to Master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HW 16e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056" y="6032613"/>
            <a:ext cx="4294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Read</a:t>
            </a:r>
          </a:p>
          <a:p>
            <a:r>
              <a:rPr lang="en-US" dirty="0" smtClean="0"/>
              <a:t>OER 16.6-16.7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102" y="206597"/>
            <a:ext cx="68355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CHE 112 Spring 2021</a:t>
            </a:r>
          </a:p>
          <a:p>
            <a:pPr algn="ctr"/>
            <a:r>
              <a:rPr lang="en-US" sz="3200" dirty="0" smtClean="0"/>
              <a:t>Lecture 16e – Corrosion and Electrolysis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6" y="3304811"/>
            <a:ext cx="4480604" cy="23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0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592" y="163444"/>
            <a:ext cx="920701" cy="461665"/>
          </a:xfrm>
          <a:prstGeom prst="rect">
            <a:avLst/>
          </a:prstGeom>
          <a:solidFill>
            <a:srgbClr val="F4BAA8"/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Alloys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50592" y="777772"/>
            <a:ext cx="3506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Alloy Fe with other metals that oxidize easier to form protective layers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Stainless steel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Chrome plating Cr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(s)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Expensive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08" r="3423" b="6866"/>
          <a:stretch/>
        </p:blipFill>
        <p:spPr>
          <a:xfrm>
            <a:off x="461637" y="2963319"/>
            <a:ext cx="8229601" cy="3886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233" y="68062"/>
            <a:ext cx="3946125" cy="2630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45341" y="2692566"/>
            <a:ext cx="35910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https://www.engineeringclicks.com/chrome-plating</a:t>
            </a:r>
            <a:r>
              <a:rPr lang="en-US" sz="1200" dirty="0" smtClean="0">
                <a:hlinkClick r:id="rId4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01709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467" y="275070"/>
            <a:ext cx="4243214" cy="2147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8337" y="98689"/>
            <a:ext cx="42672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48818" y="6511757"/>
            <a:ext cx="55722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https://www.instructables.com/Polishing-Silver-Two-Fast-Effortless-Methods</a:t>
            </a:r>
            <a:r>
              <a:rPr lang="en-US" sz="1200" dirty="0" smtClean="0">
                <a:hlinkClick r:id="rId3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8" y="221873"/>
            <a:ext cx="4311620" cy="16927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825467" y="2792992"/>
            <a:ext cx="3832522" cy="2895777"/>
            <a:chOff x="121283" y="2914514"/>
            <a:chExt cx="3557018" cy="26917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283" y="3225321"/>
              <a:ext cx="2390476" cy="238095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283" y="2914514"/>
              <a:ext cx="3557018" cy="310807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41201" y="2423660"/>
            <a:ext cx="71333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Try it: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61116" y="2285160"/>
            <a:ext cx="2178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E is oxidized?  </a:t>
            </a:r>
          </a:p>
          <a:p>
            <a:r>
              <a:rPr lang="en-US" dirty="0" smtClean="0"/>
              <a:t>Which E is reduced?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8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80532" y="313702"/>
                <a:ext cx="4593117" cy="1225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lphaLcParenBoth"/>
                </a:pPr>
                <a:r>
                  <a:rPr lang="en-US" dirty="0" smtClean="0"/>
                  <a:t>Write the chemical reactions for Ag and Al. </a:t>
                </a:r>
              </a:p>
              <a:p>
                <a:pPr marL="342900" indent="-342900">
                  <a:buAutoNum type="alphaLcParenBoth"/>
                </a:pPr>
                <a:r>
                  <a:rPr lang="en-US" dirty="0" smtClean="0"/>
                  <a:t>Label the Anode and Cathode.  </a:t>
                </a:r>
              </a:p>
              <a:p>
                <a:pPr marL="342900" indent="-342900">
                  <a:buAutoNum type="alphaLcParenBoth"/>
                </a:pPr>
                <a:r>
                  <a:rPr lang="en-US" dirty="0" smtClean="0"/>
                  <a:t>Calculate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cell</m:t>
                        </m:r>
                      </m:sub>
                      <m:sup>
                        <m:r>
                          <a:rPr lang="en-US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lang="en-US" dirty="0" smtClean="0"/>
                  <a:t> </a:t>
                </a:r>
              </a:p>
              <a:p>
                <a:pPr marL="342900" indent="-342900">
                  <a:buAutoNum type="alphaLcParenBoth"/>
                </a:pPr>
                <a:r>
                  <a:rPr lang="en-US" dirty="0" smtClean="0"/>
                  <a:t>Spontaneous or Nonspontaneous?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32" y="313702"/>
                <a:ext cx="4593117" cy="1225720"/>
              </a:xfrm>
              <a:prstGeom prst="rect">
                <a:avLst/>
              </a:prstGeom>
              <a:blipFill>
                <a:blip r:embed="rId2"/>
                <a:stretch>
                  <a:fillRect l="-1195" t="-2475" r="-133" b="-6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86431" y="313702"/>
            <a:ext cx="71333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Try it: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86431" y="1615736"/>
            <a:ext cx="8700117" cy="26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912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940" y="182502"/>
            <a:ext cx="5590476" cy="3885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273" y="4220761"/>
            <a:ext cx="5457143" cy="2428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309" y="275208"/>
            <a:ext cx="276983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Real Life is a bit more complicated…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5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3" y="2484012"/>
            <a:ext cx="9112751" cy="43739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903" y="117174"/>
            <a:ext cx="1574662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Electrolysis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0024" y="598385"/>
            <a:ext cx="48560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Reverse of a galvanic cell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External source of e</a:t>
            </a:r>
            <a:r>
              <a:rPr lang="en-US" baseline="30000" dirty="0" smtClean="0"/>
              <a:t>-</a:t>
            </a:r>
            <a:r>
              <a:rPr lang="en-US" dirty="0" smtClean="0"/>
              <a:t> to drive a redox reaction in the reverse (nonspontaneous) direction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Many important uses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Recharge batteries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Separation and Purification of metals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Production of many chemical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Electroplating of metals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766655" y="163340"/>
            <a:ext cx="1868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“electrolytic cells”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11886" y="233558"/>
            <a:ext cx="216129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Examples from Book: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8859" y="702291"/>
            <a:ext cx="4495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Molten </a:t>
            </a:r>
            <a:r>
              <a:rPr lang="en-US" dirty="0" err="1" smtClean="0"/>
              <a:t>NaCl</a:t>
            </a:r>
            <a:r>
              <a:rPr lang="en-US" dirty="0" smtClean="0"/>
              <a:t> to produce Na (s) + Cl</a:t>
            </a:r>
            <a:r>
              <a:rPr lang="en-US" baseline="-25000" dirty="0" smtClean="0"/>
              <a:t>2</a:t>
            </a:r>
            <a:r>
              <a:rPr lang="en-US" dirty="0" smtClean="0"/>
              <a:t> (g)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Water to produce H</a:t>
            </a:r>
            <a:r>
              <a:rPr lang="en-US" baseline="-25000" dirty="0" smtClean="0"/>
              <a:t>2</a:t>
            </a:r>
            <a:r>
              <a:rPr lang="en-US" dirty="0" smtClean="0"/>
              <a:t> and O</a:t>
            </a:r>
            <a:r>
              <a:rPr lang="en-US" baseline="-25000" dirty="0" smtClean="0"/>
              <a:t>2</a:t>
            </a:r>
            <a:r>
              <a:rPr lang="en-US" dirty="0" smtClean="0"/>
              <a:t> gas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Aqueous </a:t>
            </a:r>
            <a:r>
              <a:rPr lang="en-US" dirty="0" err="1" smtClean="0"/>
              <a:t>NaCl</a:t>
            </a:r>
            <a:r>
              <a:rPr lang="en-US" dirty="0" smtClean="0"/>
              <a:t> to produce </a:t>
            </a:r>
            <a:r>
              <a:rPr lang="en-US" dirty="0" err="1" smtClean="0"/>
              <a:t>NaOH</a:t>
            </a:r>
            <a:r>
              <a:rPr lang="en-US" dirty="0" smtClean="0"/>
              <a:t> and Cl</a:t>
            </a:r>
            <a:r>
              <a:rPr lang="en-US" baseline="-25000" dirty="0" smtClean="0"/>
              <a:t>2</a:t>
            </a:r>
            <a:r>
              <a:rPr lang="en-US" dirty="0" smtClean="0"/>
              <a:t> (g)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Electroplating 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60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688" y="232720"/>
            <a:ext cx="5610462" cy="2537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35" y="106531"/>
            <a:ext cx="3008196" cy="2578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162" y="3476260"/>
            <a:ext cx="6647619" cy="30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520" y="2733485"/>
            <a:ext cx="2089226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What does 0 tell us?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39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076" y="284085"/>
            <a:ext cx="3500830" cy="4616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Applications of Electrolysis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076" y="843379"/>
            <a:ext cx="4016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Examples from Book (read them)</a:t>
            </a:r>
          </a:p>
          <a:p>
            <a:pPr lvl="1"/>
            <a:r>
              <a:rPr lang="en-US" dirty="0" smtClean="0"/>
              <a:t>Water to produce H</a:t>
            </a:r>
            <a:r>
              <a:rPr lang="en-US" baseline="-25000" dirty="0" smtClean="0"/>
              <a:t>2</a:t>
            </a:r>
            <a:r>
              <a:rPr lang="en-US" dirty="0" smtClean="0"/>
              <a:t> and 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 lvl="1"/>
            <a:r>
              <a:rPr lang="en-US" dirty="0" err="1" smtClean="0"/>
              <a:t>NaCl</a:t>
            </a:r>
            <a:r>
              <a:rPr lang="en-US" dirty="0" smtClean="0"/>
              <a:t> (s) to produce Na (s), Cl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 lvl="1"/>
            <a:r>
              <a:rPr lang="en-US" dirty="0" err="1" smtClean="0"/>
              <a:t>NaCl</a:t>
            </a:r>
            <a:r>
              <a:rPr lang="en-US" dirty="0" smtClean="0"/>
              <a:t> (</a:t>
            </a:r>
            <a:r>
              <a:rPr lang="en-US" dirty="0" err="1" smtClean="0"/>
              <a:t>aq</a:t>
            </a:r>
            <a:r>
              <a:rPr lang="en-US" dirty="0" smtClean="0"/>
              <a:t>) to produce H</a:t>
            </a:r>
            <a:r>
              <a:rPr lang="en-US" baseline="-25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, Cl</a:t>
            </a:r>
            <a:r>
              <a:rPr lang="en-US" baseline="-25000" dirty="0" smtClean="0"/>
              <a:t>2</a:t>
            </a:r>
            <a:r>
              <a:rPr lang="en-US" dirty="0" smtClean="0"/>
              <a:t> + 2 OH</a:t>
            </a:r>
            <a:r>
              <a:rPr lang="en-US" baseline="30000" dirty="0" smtClean="0"/>
              <a:t>-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49049" y="238916"/>
            <a:ext cx="2366930" cy="92333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$4 billion/year industry</a:t>
            </a:r>
          </a:p>
          <a:p>
            <a:r>
              <a:rPr lang="en-US" dirty="0" smtClean="0"/>
              <a:t>13 million tons Cl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 smtClean="0"/>
              <a:t>10 million tons </a:t>
            </a:r>
            <a:r>
              <a:rPr lang="en-US" dirty="0" err="1" smtClean="0"/>
              <a:t>NaOH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63952" y="6140207"/>
            <a:ext cx="3469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https://chemed.chem.purdue.edu/genchem/topicreview/bp/ch20/faraday.php#:~:text=The%20deciding%20factor%20is%20a,water%20to%20O2%20gas</a:t>
            </a:r>
            <a:r>
              <a:rPr lang="en-US" sz="1200" dirty="0" smtClean="0"/>
              <a:t>. 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76" y="2224482"/>
            <a:ext cx="5172058" cy="4416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076" y="2314228"/>
            <a:ext cx="160402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Molten </a:t>
            </a:r>
            <a:r>
              <a:rPr lang="en-US" dirty="0" err="1" smtClean="0"/>
              <a:t>NaCl</a:t>
            </a:r>
            <a:r>
              <a:rPr lang="en-US" dirty="0" smtClean="0"/>
              <a:t> (l)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78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820" y="159798"/>
            <a:ext cx="3480825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Analyzing Electrolytic Cells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8835" y="873113"/>
                <a:ext cx="4903286" cy="2056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dirty="0" smtClean="0"/>
                  <a:t>Identify all possible reactions (including water if (</a:t>
                </a:r>
                <a:r>
                  <a:rPr lang="en-US" dirty="0" err="1" smtClean="0"/>
                  <a:t>aq</a:t>
                </a:r>
                <a:r>
                  <a:rPr lang="en-US" dirty="0" smtClean="0"/>
                  <a:t>))</a:t>
                </a:r>
              </a:p>
              <a:p>
                <a:pPr marL="342900" indent="-342900">
                  <a:buAutoNum type="arabicPeriod"/>
                </a:pPr>
                <a:r>
                  <a:rPr lang="en-US" dirty="0" smtClean="0"/>
                  <a:t>Determine </a:t>
                </a:r>
                <a:r>
                  <a:rPr lang="en-US" dirty="0"/>
                  <a:t>r</a:t>
                </a:r>
                <a:r>
                  <a:rPr lang="en-US" dirty="0" smtClean="0"/>
                  <a:t>eaction most likely to be reduced)</a:t>
                </a:r>
              </a:p>
              <a:p>
                <a:pPr marL="342900" indent="-342900">
                  <a:buAutoNum type="arabicPeriod"/>
                </a:pPr>
                <a:r>
                  <a:rPr lang="en-US" dirty="0" smtClean="0"/>
                  <a:t>Determine </a:t>
                </a:r>
                <a:r>
                  <a:rPr lang="en-US" dirty="0"/>
                  <a:t>r</a:t>
                </a:r>
                <a:r>
                  <a:rPr lang="en-US" dirty="0" smtClean="0"/>
                  <a:t>eaction most likely to be oxidized)</a:t>
                </a:r>
              </a:p>
              <a:p>
                <a:pPr marL="342900" indent="-342900">
                  <a:buAutoNum type="arabicPeriod"/>
                </a:pPr>
                <a:r>
                  <a:rPr lang="en-US" dirty="0" smtClean="0"/>
                  <a:t>Write and balance ½ reactions</a:t>
                </a:r>
              </a:p>
              <a:p>
                <a:pPr marL="342900" indent="-342900">
                  <a:buAutoNum type="arabicPeriod"/>
                </a:pPr>
                <a:r>
                  <a:rPr lang="en-US" dirty="0" smtClean="0"/>
                  <a:t>Determine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cell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pPr marL="342900" indent="-342900">
                  <a:buAutoNum type="arabicPeriod"/>
                </a:pPr>
                <a:r>
                  <a:rPr lang="en-US" dirty="0" smtClean="0"/>
                  <a:t>Sketch picture of cell (</a:t>
                </a:r>
                <a:r>
                  <a:rPr lang="en-US" dirty="0" err="1" smtClean="0"/>
                  <a:t>ie</a:t>
                </a:r>
                <a:r>
                  <a:rPr lang="en-US" dirty="0" smtClean="0"/>
                  <a:t> HW 16b)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5" y="873113"/>
                <a:ext cx="4903286" cy="2056717"/>
              </a:xfrm>
              <a:prstGeom prst="rect">
                <a:avLst/>
              </a:prstGeom>
              <a:blipFill>
                <a:blip r:embed="rId2"/>
                <a:stretch>
                  <a:fillRect l="-994" t="-1479" b="-3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007005" y="1532140"/>
            <a:ext cx="37375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Strongest OA = + value closest to zero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2121" y="2124366"/>
            <a:ext cx="367373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Strongest RA = - value closest to zero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84338" y="2603526"/>
                <a:ext cx="2109295" cy="39472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cell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lang="en-US" dirty="0" smtClean="0"/>
                  <a:t> &lt; 0 (non-</a:t>
                </a:r>
                <a:r>
                  <a:rPr lang="en-US" dirty="0" err="1" smtClean="0"/>
                  <a:t>spont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338" y="2603526"/>
                <a:ext cx="2109295" cy="394723"/>
              </a:xfrm>
              <a:prstGeom prst="rect">
                <a:avLst/>
              </a:prstGeom>
              <a:blipFill>
                <a:blip r:embed="rId3"/>
                <a:stretch>
                  <a:fillRect t="-1538" r="-2023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714576" y="1064035"/>
            <a:ext cx="2248821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“Reverse of a battery”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3985" y="3261380"/>
            <a:ext cx="169976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Overvoltage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68112" y="3857233"/>
                <a:ext cx="8376393" cy="17797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cell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lang="en-US" dirty="0"/>
                  <a:t> = minimum amount of energy to reverse a reaction in “ideal” </a:t>
                </a:r>
                <a:r>
                  <a:rPr lang="en-US" dirty="0" smtClean="0"/>
                  <a:t>conditions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 smtClean="0"/>
                  <a:t>Extra </a:t>
                </a:r>
                <a:r>
                  <a:rPr lang="en-US" dirty="0"/>
                  <a:t>voltage that must be applied to a reaction to get it to occur at the rate at which it would occur in an ideal </a:t>
                </a:r>
                <a:r>
                  <a:rPr lang="en-US" dirty="0" smtClean="0"/>
                  <a:t>system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 smtClean="0"/>
                  <a:t>Often quite substantial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 smtClean="0"/>
                  <a:t>Complicated – hard to calculate 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12" y="3857233"/>
                <a:ext cx="8376393" cy="1779718"/>
              </a:xfrm>
              <a:prstGeom prst="rect">
                <a:avLst/>
              </a:prstGeom>
              <a:blipFill>
                <a:blip r:embed="rId4"/>
                <a:stretch>
                  <a:fillRect l="-509" t="-685" r="-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803635" y="4989250"/>
            <a:ext cx="24298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Ignore it in calculations!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825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39" y="546504"/>
            <a:ext cx="2942857" cy="1876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569" y="475674"/>
            <a:ext cx="3304762" cy="1904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1457" y="124097"/>
            <a:ext cx="160402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Molten </a:t>
            </a:r>
            <a:r>
              <a:rPr lang="en-US" dirty="0" err="1" smtClean="0"/>
              <a:t>NaCl</a:t>
            </a:r>
            <a:r>
              <a:rPr lang="en-US" dirty="0" smtClean="0"/>
              <a:t> (l)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35186" y="58615"/>
            <a:ext cx="192552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Aqueous </a:t>
            </a:r>
            <a:r>
              <a:rPr lang="en-US" dirty="0" err="1" smtClean="0"/>
              <a:t>NaCl</a:t>
            </a:r>
            <a:r>
              <a:rPr lang="en-US" dirty="0" smtClean="0"/>
              <a:t> (</a:t>
            </a:r>
            <a:r>
              <a:rPr lang="en-US" dirty="0" err="1" smtClean="0"/>
              <a:t>aq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8918" b="9731"/>
          <a:stretch/>
        </p:blipFill>
        <p:spPr>
          <a:xfrm>
            <a:off x="1346270" y="3172889"/>
            <a:ext cx="1261053" cy="386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63910" t="-2408" b="-2"/>
          <a:stretch/>
        </p:blipFill>
        <p:spPr>
          <a:xfrm>
            <a:off x="1360139" y="3577513"/>
            <a:ext cx="1443607" cy="263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6" y="4722963"/>
            <a:ext cx="2723809" cy="714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2610" y="2666599"/>
            <a:ext cx="248330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Reactions that can occur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3889" y="4114193"/>
            <a:ext cx="349916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Choose reactions/write ½ reactions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66947" y="2436055"/>
            <a:ext cx="2483309" cy="369332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Reactions that can occur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7058" y="5102102"/>
            <a:ext cx="3499163" cy="369332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Choose reactions/write ½ reactions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0983" y="3155679"/>
            <a:ext cx="3695238" cy="7238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372" y="3204425"/>
            <a:ext cx="1133333" cy="3142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383" y="3568157"/>
            <a:ext cx="980952" cy="238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6697" y="3921641"/>
            <a:ext cx="980952" cy="2380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8686" y="2867072"/>
            <a:ext cx="1133333" cy="3142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1758" y="4249795"/>
            <a:ext cx="3552381" cy="6666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669763" y="4664345"/>
                <a:ext cx="1491049" cy="394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red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lang="en-US" dirty="0" smtClean="0"/>
                  <a:t> = -2.71 V</a:t>
                </a:r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763" y="4664345"/>
                <a:ext cx="1491049" cy="394723"/>
              </a:xfrm>
              <a:prstGeom prst="rect">
                <a:avLst/>
              </a:prstGeom>
              <a:blipFill>
                <a:blip r:embed="rId11"/>
                <a:stretch>
                  <a:fillRect t="-1538" r="-2041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377995" y="4581048"/>
                <a:ext cx="1535933" cy="3947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red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lang="en-US" dirty="0" smtClean="0"/>
                  <a:t> = +1.23 V</a:t>
                </a:r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7995" y="4581048"/>
                <a:ext cx="1535933" cy="394723"/>
              </a:xfrm>
              <a:prstGeom prst="rect">
                <a:avLst/>
              </a:prstGeom>
              <a:blipFill>
                <a:blip r:embed="rId12"/>
                <a:stretch>
                  <a:fillRect t="-1538" r="-277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7435704" y="4201727"/>
                <a:ext cx="1535933" cy="3947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red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lang="en-US" dirty="0" smtClean="0"/>
                  <a:t> = +1.36 V</a:t>
                </a:r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704" y="4201727"/>
                <a:ext cx="1535933" cy="394723"/>
              </a:xfrm>
              <a:prstGeom prst="rect">
                <a:avLst/>
              </a:prstGeom>
              <a:blipFill>
                <a:blip r:embed="rId13"/>
                <a:stretch>
                  <a:fillRect t="-1538" r="-2381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t="58101"/>
          <a:stretch/>
        </p:blipFill>
        <p:spPr>
          <a:xfrm>
            <a:off x="5427360" y="5693296"/>
            <a:ext cx="3695238" cy="3032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8252" y="5639987"/>
            <a:ext cx="1133333" cy="31428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8343" y="5968014"/>
            <a:ext cx="980952" cy="2380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/>
          <a:srcRect t="2907" b="53148"/>
          <a:stretch/>
        </p:blipFill>
        <p:spPr>
          <a:xfrm>
            <a:off x="5498788" y="5996563"/>
            <a:ext cx="3552381" cy="292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586665" y="5954273"/>
                <a:ext cx="1535933" cy="3947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red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lang="en-US" dirty="0" smtClean="0"/>
                  <a:t> = +1.36 V</a:t>
                </a:r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665" y="5954273"/>
                <a:ext cx="1535933" cy="394723"/>
              </a:xfrm>
              <a:prstGeom prst="rect">
                <a:avLst/>
              </a:prstGeom>
              <a:blipFill>
                <a:blip r:embed="rId14"/>
                <a:stretch>
                  <a:fillRect t="-3077" r="-2789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758926" y="5042526"/>
                <a:ext cx="1420517" cy="3947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red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lang="en-US" dirty="0" smtClean="0"/>
                  <a:t> = 1.36 V</a:t>
                </a:r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926" y="5042526"/>
                <a:ext cx="1420517" cy="394723"/>
              </a:xfrm>
              <a:prstGeom prst="rect">
                <a:avLst/>
              </a:prstGeom>
              <a:blipFill>
                <a:blip r:embed="rId15"/>
                <a:stretch>
                  <a:fillRect t="-1538" r="-2575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153372" y="5471434"/>
            <a:ext cx="4007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394447" y="6348996"/>
            <a:ext cx="46567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7860" y="6348996"/>
            <a:ext cx="335742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HW/Test Question – what is the difference in the Electrolytic Cells between </a:t>
            </a:r>
            <a:r>
              <a:rPr lang="en-US" sz="1200" dirty="0" err="1" smtClean="0"/>
              <a:t>NaCl</a:t>
            </a:r>
            <a:r>
              <a:rPr lang="en-US" sz="1200" dirty="0" smtClean="0"/>
              <a:t> (s) and </a:t>
            </a:r>
            <a:r>
              <a:rPr lang="en-US" sz="1200" dirty="0" err="1" smtClean="0"/>
              <a:t>NaCl</a:t>
            </a:r>
            <a:r>
              <a:rPr lang="en-US" sz="1200" dirty="0" smtClean="0"/>
              <a:t> (</a:t>
            </a:r>
            <a:r>
              <a:rPr lang="en-US" sz="1200" dirty="0" err="1" smtClean="0"/>
              <a:t>aq</a:t>
            </a:r>
            <a:r>
              <a:rPr lang="en-US" sz="1200" dirty="0" smtClean="0"/>
              <a:t>)?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9726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321" y="225473"/>
            <a:ext cx="192552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Aqueous </a:t>
            </a:r>
            <a:r>
              <a:rPr lang="en-US" dirty="0" err="1" smtClean="0"/>
              <a:t>NaCl</a:t>
            </a:r>
            <a:r>
              <a:rPr lang="en-US" dirty="0" smtClean="0"/>
              <a:t> (</a:t>
            </a:r>
            <a:r>
              <a:rPr lang="en-US" dirty="0" err="1" smtClean="0"/>
              <a:t>aq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12224"/>
          <a:stretch/>
        </p:blipFill>
        <p:spPr>
          <a:xfrm>
            <a:off x="243321" y="701336"/>
            <a:ext cx="8927312" cy="4145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1314" t="37925" r="25620" b="33095"/>
          <a:stretch/>
        </p:blipFill>
        <p:spPr>
          <a:xfrm>
            <a:off x="355107" y="4688890"/>
            <a:ext cx="1349406" cy="192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8463" t="70889" r="28471" b="777"/>
          <a:stretch/>
        </p:blipFill>
        <p:spPr>
          <a:xfrm>
            <a:off x="1816299" y="4688890"/>
            <a:ext cx="1349406" cy="188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2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1841" y="257452"/>
            <a:ext cx="139640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Corrosion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01841" y="818392"/>
            <a:ext cx="40038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Degradation of metals by a naturally occurring electrochemical process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Rust, Tarnish, Patina etc.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Costs $500 billion a year!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20% of Fe production used to replace rusted parts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The more reactive a metal the faster it corrodes.  Ex: Na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Normally forms an oxide layer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745" y="337714"/>
            <a:ext cx="3724224" cy="180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745" y="2290412"/>
            <a:ext cx="3736377" cy="1890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8610" y="188276"/>
            <a:ext cx="40248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60385" y="2203386"/>
            <a:ext cx="42672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Ag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t="50952"/>
          <a:stretch/>
        </p:blipFill>
        <p:spPr>
          <a:xfrm>
            <a:off x="6286500" y="4577187"/>
            <a:ext cx="2857500" cy="1868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b="50680"/>
          <a:stretch/>
        </p:blipFill>
        <p:spPr>
          <a:xfrm>
            <a:off x="3429000" y="4566830"/>
            <a:ext cx="2857500" cy="18791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71537" y="4392521"/>
            <a:ext cx="42992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Cu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4999" b="6968"/>
          <a:stretch/>
        </p:blipFill>
        <p:spPr>
          <a:xfrm>
            <a:off x="0" y="3879541"/>
            <a:ext cx="3255607" cy="242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4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447" y="192785"/>
            <a:ext cx="71814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Try It: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38183" y="143689"/>
            <a:ext cx="425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electrolytic cell composed of aqueous KI: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7880" y="588200"/>
                <a:ext cx="5076070" cy="1502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lphaLcParenBoth"/>
                </a:pPr>
                <a:r>
                  <a:rPr lang="en-US" dirty="0" smtClean="0"/>
                  <a:t>List possible reactions</a:t>
                </a:r>
              </a:p>
              <a:p>
                <a:pPr marL="342900" indent="-342900">
                  <a:buAutoNum type="alphaLcParenBoth"/>
                </a:pPr>
                <a:r>
                  <a:rPr lang="en-US" dirty="0" smtClean="0"/>
                  <a:t>Determine most likely to be oxidized (smallest +)</a:t>
                </a:r>
              </a:p>
              <a:p>
                <a:pPr marL="342900" indent="-342900">
                  <a:buAutoNum type="alphaLcParenBoth"/>
                </a:pPr>
                <a:r>
                  <a:rPr lang="en-US" dirty="0" smtClean="0"/>
                  <a:t>Determine most likely to be reduced (smallest -)</a:t>
                </a:r>
              </a:p>
              <a:p>
                <a:pPr marL="342900" indent="-342900">
                  <a:buAutoNum type="alphaLcParenBoth"/>
                </a:pPr>
                <a:r>
                  <a:rPr lang="en-US" dirty="0" smtClean="0"/>
                  <a:t>Write ½ cell reactions</a:t>
                </a:r>
              </a:p>
              <a:p>
                <a:pPr marL="342900" indent="-342900">
                  <a:buAutoNum type="alphaLcParenBoth"/>
                </a:pPr>
                <a:r>
                  <a:rPr lang="en-US" dirty="0" smtClean="0"/>
                  <a:t>Calculate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cell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80" y="588200"/>
                <a:ext cx="5076070" cy="1502719"/>
              </a:xfrm>
              <a:prstGeom prst="rect">
                <a:avLst/>
              </a:prstGeom>
              <a:blipFill>
                <a:blip r:embed="rId2"/>
                <a:stretch>
                  <a:fillRect l="-960" t="-2024" r="-120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79899" y="2166098"/>
            <a:ext cx="8966446" cy="17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092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904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054" b="90055"/>
          <a:stretch/>
        </p:blipFill>
        <p:spPr>
          <a:xfrm>
            <a:off x="3026119" y="180108"/>
            <a:ext cx="5878183" cy="665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447" y="192785"/>
            <a:ext cx="71814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Try It: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7880" y="588200"/>
                <a:ext cx="3996607" cy="1779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lphaLcParenBoth"/>
                </a:pPr>
                <a:r>
                  <a:rPr lang="en-US" dirty="0" smtClean="0"/>
                  <a:t>List possible reactions</a:t>
                </a:r>
              </a:p>
              <a:p>
                <a:pPr marL="342900" indent="-342900">
                  <a:buAutoNum type="alphaLcParenBoth"/>
                </a:pPr>
                <a:r>
                  <a:rPr lang="en-US" dirty="0" smtClean="0"/>
                  <a:t>Determine most likely to be oxidized </a:t>
                </a:r>
              </a:p>
              <a:p>
                <a:pPr marL="342900" indent="-342900">
                  <a:buAutoNum type="alphaLcParenBoth"/>
                </a:pPr>
                <a:r>
                  <a:rPr lang="en-US" dirty="0" smtClean="0"/>
                  <a:t>Determine most likely to be reduced</a:t>
                </a:r>
              </a:p>
              <a:p>
                <a:pPr marL="342900" indent="-342900">
                  <a:buAutoNum type="alphaLcParenBoth"/>
                </a:pPr>
                <a:r>
                  <a:rPr lang="en-US" dirty="0" smtClean="0"/>
                  <a:t>Sketch the Cell </a:t>
                </a:r>
              </a:p>
              <a:p>
                <a:pPr marL="342900" indent="-342900">
                  <a:buAutoNum type="alphaLcParenBoth"/>
                </a:pPr>
                <a:r>
                  <a:rPr lang="en-US" dirty="0" smtClean="0"/>
                  <a:t>Write ½ cell reactions</a:t>
                </a:r>
              </a:p>
              <a:p>
                <a:pPr marL="342900" indent="-342900">
                  <a:buAutoNum type="alphaLcParenBoth"/>
                </a:pPr>
                <a:r>
                  <a:rPr lang="en-US" dirty="0" smtClean="0"/>
                  <a:t>Calculate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cell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80" y="588200"/>
                <a:ext cx="3996607" cy="1779718"/>
              </a:xfrm>
              <a:prstGeom prst="rect">
                <a:avLst/>
              </a:prstGeom>
              <a:blipFill>
                <a:blip r:embed="rId3"/>
                <a:stretch>
                  <a:fillRect l="-1220" t="-1712" r="-305" b="-4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97654" y="2367918"/>
            <a:ext cx="8966446" cy="17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756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709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042" y="248574"/>
            <a:ext cx="1912896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Electroplating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205" t="17227" r="5171" b="55816"/>
          <a:stretch/>
        </p:blipFill>
        <p:spPr>
          <a:xfrm>
            <a:off x="266329" y="914399"/>
            <a:ext cx="4403325" cy="877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739" y="1883631"/>
            <a:ext cx="3536224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Metal A </a:t>
            </a:r>
            <a:r>
              <a:rPr lang="en-US" u="sng" dirty="0" smtClean="0"/>
              <a:t>more</a:t>
            </a:r>
            <a:r>
              <a:rPr lang="en-US" dirty="0" smtClean="0"/>
              <a:t> reactive than Metal B</a:t>
            </a:r>
          </a:p>
          <a:p>
            <a:r>
              <a:rPr lang="en-US" dirty="0" smtClean="0"/>
              <a:t>Metal A is lower on the chart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73581" y="6186649"/>
            <a:ext cx="243444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Solution: Salt of metal B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2403003" y="2246675"/>
            <a:ext cx="4975609" cy="3814599"/>
            <a:chOff x="35961" y="2082277"/>
            <a:chExt cx="4975609" cy="38145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b="17364"/>
            <a:stretch/>
          </p:blipFill>
          <p:spPr>
            <a:xfrm>
              <a:off x="35961" y="2465451"/>
              <a:ext cx="4975609" cy="3431425"/>
            </a:xfrm>
            <a:prstGeom prst="rect">
              <a:avLst/>
            </a:prstGeom>
          </p:spPr>
        </p:pic>
        <p:sp>
          <p:nvSpPr>
            <p:cNvPr id="13" name="Right Arrow 12"/>
            <p:cNvSpPr/>
            <p:nvPr/>
          </p:nvSpPr>
          <p:spPr>
            <a:xfrm rot="16200000" flipH="1">
              <a:off x="1187991" y="3899160"/>
              <a:ext cx="593325" cy="5640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e-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flipH="1">
              <a:off x="1930440" y="2082277"/>
              <a:ext cx="593325" cy="45255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e-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1930439" y="4771991"/>
              <a:ext cx="593325" cy="45255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e-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Left Arrow 16"/>
            <p:cNvSpPr/>
            <p:nvPr/>
          </p:nvSpPr>
          <p:spPr>
            <a:xfrm>
              <a:off x="2523764" y="5090197"/>
              <a:ext cx="506028" cy="470516"/>
            </a:xfrm>
            <a:prstGeom prst="lef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+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954006" y="6178859"/>
            <a:ext cx="117223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Opposites attract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808" y="158963"/>
            <a:ext cx="3093916" cy="19699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9138" y="4701003"/>
            <a:ext cx="2484976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 (s) → B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(</a:t>
            </a:r>
            <a:r>
              <a:rPr lang="en-US" sz="2400" dirty="0" err="1" smtClean="0"/>
              <a:t>aq</a:t>
            </a:r>
            <a:r>
              <a:rPr lang="en-US" sz="2400" dirty="0" smtClean="0"/>
              <a:t>) + e</a:t>
            </a:r>
            <a:r>
              <a:rPr lang="en-US" sz="2400" baseline="30000" dirty="0" smtClean="0"/>
              <a:t>-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19094" y="4674748"/>
            <a:ext cx="2993127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(</a:t>
            </a:r>
            <a:r>
              <a:rPr lang="en-US" sz="2400" dirty="0" err="1" smtClean="0"/>
              <a:t>aq</a:t>
            </a:r>
            <a:r>
              <a:rPr lang="en-US" sz="2400" dirty="0" smtClean="0"/>
              <a:t>) + 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→ B (s) + e</a:t>
            </a:r>
            <a:r>
              <a:rPr lang="en-US" sz="2400" baseline="30000" dirty="0" smtClean="0"/>
              <a:t>-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6985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71" y="248576"/>
            <a:ext cx="65562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Try It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47974" y="248576"/>
            <a:ext cx="81960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dirty="0" smtClean="0"/>
              <a:t>Sketch an electrolytic cell for a Ni electrode and an Fe electrode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Label Cathode, Anode, +/-, battery, direction of e</a:t>
            </a:r>
            <a:r>
              <a:rPr lang="en-US" baseline="30000" dirty="0" smtClean="0"/>
              <a:t>-</a:t>
            </a:r>
            <a:r>
              <a:rPr lang="en-US" dirty="0" smtClean="0"/>
              <a:t> flow, solution, gain/loss of mass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Write the possible reactions occurring at the anode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Write the possible reactions occurring at the cathode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Write the ½ reactions and net reaction that will occur.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85771" y="1725904"/>
            <a:ext cx="8833281" cy="1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491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4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042" y="248574"/>
            <a:ext cx="2083776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/>
              <a:t>Electrorefining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42042" y="852257"/>
            <a:ext cx="5121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Similar to Electroplating but used to purify metals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618" y="1507438"/>
            <a:ext cx="4968318" cy="2879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" y="1715213"/>
            <a:ext cx="3897298" cy="284178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flipH="1">
            <a:off x="4797685" y="3468673"/>
            <a:ext cx="593325" cy="4525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e-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 flipH="1">
            <a:off x="1333914" y="3586379"/>
            <a:ext cx="761216" cy="470516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Cu</a:t>
            </a:r>
            <a:r>
              <a:rPr lang="en-US" baseline="30000" dirty="0" smtClean="0">
                <a:solidFill>
                  <a:schemeClr val="tx1"/>
                </a:solidFill>
              </a:rPr>
              <a:t>+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2465" y="1283735"/>
            <a:ext cx="86292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Impure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99576" y="1274858"/>
            <a:ext cx="61767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Pure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14522" y="1459524"/>
            <a:ext cx="5859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910049" y="6348593"/>
            <a:ext cx="7642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https://www.ausetute.com.au/electrorefine.html#:~:text=Electrorefining%20Copper&amp;text=The%20electrolyte%20containing%20the%20copper,push%20them%20to%20the%20cathode</a:t>
            </a:r>
            <a:r>
              <a:rPr lang="en-US" sz="1200" dirty="0" smtClean="0"/>
              <a:t>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51435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50" y="0"/>
            <a:ext cx="3897298" cy="2841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9457" y="912787"/>
                <a:ext cx="4576574" cy="1779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Label Anode and Cathode</a:t>
                </a:r>
              </a:p>
              <a:p>
                <a:r>
                  <a:rPr lang="en-US" dirty="0" smtClean="0"/>
                  <a:t>Write the ½ reactions for Zn, Fe, Ni, Ag, Au, Cu.</a:t>
                </a:r>
              </a:p>
              <a:p>
                <a:r>
                  <a:rPr lang="en-US" dirty="0" smtClean="0"/>
                  <a:t>Which ½ reactions occur at the anode?</a:t>
                </a:r>
              </a:p>
              <a:p>
                <a:r>
                  <a:rPr lang="en-US" dirty="0" smtClean="0"/>
                  <a:t>Which </a:t>
                </a:r>
                <a:r>
                  <a:rPr lang="en-US" dirty="0"/>
                  <a:t>½ reactions occur at the </a:t>
                </a:r>
                <a:r>
                  <a:rPr lang="en-US" dirty="0" smtClean="0"/>
                  <a:t>cathode?</a:t>
                </a:r>
              </a:p>
              <a:p>
                <a:r>
                  <a:rPr lang="en-US" dirty="0" smtClean="0"/>
                  <a:t>Which ½ </a:t>
                </a:r>
                <a:r>
                  <a:rPr lang="en-US" dirty="0"/>
                  <a:t>reactions </a:t>
                </a:r>
                <a:r>
                  <a:rPr lang="en-US" dirty="0" smtClean="0"/>
                  <a:t>won’t occur?</a:t>
                </a:r>
              </a:p>
              <a:p>
                <a:r>
                  <a:rPr lang="en-US" dirty="0" smtClean="0"/>
                  <a:t>Calculate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cell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57" y="912787"/>
                <a:ext cx="4576574" cy="1779718"/>
              </a:xfrm>
              <a:prstGeom prst="rect">
                <a:avLst/>
              </a:prstGeom>
              <a:blipFill>
                <a:blip r:embed="rId3"/>
                <a:stretch>
                  <a:fillRect l="-1065" t="-2055" r="-266" b="-4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04867" y="218414"/>
            <a:ext cx="65562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Try It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5410" y="3062796"/>
            <a:ext cx="8700116" cy="8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72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697" y="229389"/>
            <a:ext cx="231557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Electrolysis Math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75830" y="3151526"/>
            <a:ext cx="3213508" cy="646331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Current = Rate of e</a:t>
            </a:r>
            <a:r>
              <a:rPr lang="en-US" baseline="30000" dirty="0" smtClean="0"/>
              <a:t>-</a:t>
            </a:r>
            <a:r>
              <a:rPr lang="en-US" dirty="0" smtClean="0"/>
              <a:t> flow (a)</a:t>
            </a:r>
          </a:p>
          <a:p>
            <a:r>
              <a:rPr lang="en-US" dirty="0" smtClean="0"/>
              <a:t>Time = how long it flows (varies)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755" y="2239578"/>
            <a:ext cx="914400" cy="81674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Current x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135369" y="2330388"/>
            <a:ext cx="914400" cy="541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4541" y="2239578"/>
            <a:ext cx="1088253" cy="81674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Amount of Charge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09315" y="779368"/>
            <a:ext cx="2638607" cy="1265951"/>
            <a:chOff x="2477379" y="1064411"/>
            <a:chExt cx="2638607" cy="1265951"/>
          </a:xfrm>
        </p:grpSpPr>
        <p:sp>
          <p:nvSpPr>
            <p:cNvPr id="8" name="TextBox 7"/>
            <p:cNvSpPr txBox="1"/>
            <p:nvPr/>
          </p:nvSpPr>
          <p:spPr>
            <a:xfrm>
              <a:off x="2477379" y="1064411"/>
              <a:ext cx="26386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 = Faraday Constant</a:t>
              </a:r>
            </a:p>
            <a:p>
              <a:r>
                <a:rPr lang="en-US" dirty="0" smtClean="0"/>
                <a:t>       charge on 1 mole of e</a:t>
              </a:r>
              <a:r>
                <a:rPr lang="en-US" baseline="30000" dirty="0" smtClean="0"/>
                <a:t>-</a:t>
              </a:r>
              <a:endParaRPr lang="en-US" dirty="0" smtClean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036812" y="1684031"/>
              <a:ext cx="16911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96,500 C/</a:t>
              </a:r>
              <a:r>
                <a:rPr lang="en-US" dirty="0" err="1"/>
                <a:t>mol</a:t>
              </a:r>
              <a:r>
                <a:rPr lang="en-US" dirty="0"/>
                <a:t> e</a:t>
              </a:r>
              <a:r>
                <a:rPr lang="en-US" baseline="30000" dirty="0"/>
                <a:t>-</a:t>
              </a:r>
            </a:p>
            <a:p>
              <a:pPr algn="ctr"/>
              <a:r>
                <a:rPr lang="en-US" dirty="0"/>
                <a:t>96,500 J/</a:t>
              </a:r>
              <a:r>
                <a:rPr lang="en-US" dirty="0" err="1"/>
                <a:t>V·mol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6769" y="1064411"/>
              <a:ext cx="2559217" cy="12659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3271419" y="2320415"/>
            <a:ext cx="914400" cy="541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41075" y="2239578"/>
            <a:ext cx="858174" cy="8167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Moles e</a:t>
            </a:r>
            <a:r>
              <a:rPr lang="en-US" baseline="30000" dirty="0" smtClean="0">
                <a:solidFill>
                  <a:schemeClr val="tx1"/>
                </a:solidFill>
              </a:rPr>
              <a:t>-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70593" y="2239578"/>
            <a:ext cx="835009" cy="8167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Moles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R or 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15182" y="2239578"/>
            <a:ext cx="932154" cy="8167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g/L </a:t>
            </a:r>
            <a:r>
              <a:rPr lang="en-US" dirty="0" err="1" smtClean="0">
                <a:solidFill>
                  <a:schemeClr val="tx1"/>
                </a:solidFill>
              </a:rPr>
              <a:t>etc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R or 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246216" y="2377182"/>
            <a:ext cx="914400" cy="541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182830" y="3033486"/>
            <a:ext cx="100418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mol</a:t>
            </a:r>
            <a:r>
              <a:rPr lang="en-US" dirty="0" smtClean="0"/>
              <a:t>/</a:t>
            </a:r>
            <a:r>
              <a:rPr lang="en-US" dirty="0" err="1" smtClean="0"/>
              <a:t>mol</a:t>
            </a:r>
            <a:r>
              <a:rPr lang="en-US" dirty="0" smtClean="0"/>
              <a:t> ratio</a:t>
            </a:r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7189183" y="2377182"/>
            <a:ext cx="914400" cy="541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105602" y="3171985"/>
            <a:ext cx="11393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MW or 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04185" y="4175840"/>
                <a:ext cx="122148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num>
                        <m:den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sec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85" y="4175840"/>
                <a:ext cx="1221488" cy="5203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188165" y="4162531"/>
                <a:ext cx="129041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num>
                        <m:den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sec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165" y="4162531"/>
                <a:ext cx="129041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173282" y="5173691"/>
                <a:ext cx="1218603" cy="6127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J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282" y="5173691"/>
                <a:ext cx="1218603" cy="6127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75830" y="4077457"/>
            <a:ext cx="1377762" cy="81663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81009" y="4077457"/>
            <a:ext cx="1377762" cy="81663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Elbow Connector 16"/>
          <p:cNvCxnSpPr>
            <a:stCxn id="3" idx="2"/>
            <a:endCxn id="14" idx="0"/>
          </p:cNvCxnSpPr>
          <p:nvPr/>
        </p:nvCxnSpPr>
        <p:spPr>
          <a:xfrm rot="5400000">
            <a:off x="1183848" y="3478721"/>
            <a:ext cx="279600" cy="91787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3" idx="2"/>
            <a:endCxn id="26" idx="0"/>
          </p:cNvCxnSpPr>
          <p:nvPr/>
        </p:nvCxnSpPr>
        <p:spPr>
          <a:xfrm rot="16200000" flipH="1">
            <a:off x="2186437" y="3394004"/>
            <a:ext cx="279600" cy="108730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041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516" y="208211"/>
            <a:ext cx="5505634" cy="3007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432" y="168676"/>
            <a:ext cx="125553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Rust - Fe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0011" y="630341"/>
            <a:ext cx="300313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Anode loses mass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Cathode gains mass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Combination of reactions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No protective layer formed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Speeds up if: 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Aqueous (wet)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acidic solution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salts </a:t>
            </a:r>
            <a:r>
              <a:rPr lang="en-US" dirty="0" err="1" smtClean="0"/>
              <a:t>NaCl</a:t>
            </a:r>
            <a:r>
              <a:rPr lang="en-US" dirty="0" smtClean="0"/>
              <a:t>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Temperature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43" y="3318542"/>
            <a:ext cx="8942857" cy="3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03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434" y="280228"/>
            <a:ext cx="5750036" cy="37324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575" y="239698"/>
            <a:ext cx="2201115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Production of Al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92305"/>
            <a:ext cx="33646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Hall-</a:t>
            </a:r>
            <a:r>
              <a:rPr lang="en-US" dirty="0" err="1" smtClean="0"/>
              <a:t>Heroult</a:t>
            </a:r>
            <a:r>
              <a:rPr lang="en-US" dirty="0" smtClean="0"/>
              <a:t> Process (1866)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Hall = 22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err="1" smtClean="0"/>
              <a:t>Heroult</a:t>
            </a:r>
            <a:r>
              <a:rPr lang="en-US" dirty="0" smtClean="0"/>
              <a:t> = 23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Low voltage (5-6 V)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High Current (250,000 A)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1 </a:t>
            </a:r>
            <a:r>
              <a:rPr lang="en-US" dirty="0" err="1" smtClean="0"/>
              <a:t>mol</a:t>
            </a:r>
            <a:r>
              <a:rPr lang="en-US" dirty="0" smtClean="0"/>
              <a:t> e</a:t>
            </a:r>
            <a:r>
              <a:rPr lang="en-US" baseline="30000" dirty="0" smtClean="0"/>
              <a:t>-</a:t>
            </a:r>
            <a:r>
              <a:rPr lang="en-US" dirty="0" smtClean="0"/>
              <a:t> makes 9 g Al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5% of energy production in US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Recycling costs 1/70</a:t>
            </a:r>
            <a:r>
              <a:rPr lang="en-US" baseline="30000" dirty="0" smtClean="0"/>
              <a:t>th</a:t>
            </a:r>
            <a:r>
              <a:rPr lang="en-US" dirty="0" smtClean="0"/>
              <a:t> amount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649170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www.aluminum.org/industries/production/primary-production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654094" y="4012707"/>
            <a:ext cx="232659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 (</a:t>
            </a:r>
            <a:r>
              <a:rPr lang="en-US" dirty="0" err="1" smtClean="0"/>
              <a:t>mp</a:t>
            </a:r>
            <a:r>
              <a:rPr lang="en-US" dirty="0" smtClean="0"/>
              <a:t>) = 2045 °C</a:t>
            </a:r>
          </a:p>
          <a:p>
            <a:r>
              <a:rPr lang="en-US" dirty="0" err="1" smtClean="0"/>
              <a:t>Cryolyte</a:t>
            </a:r>
            <a:r>
              <a:rPr lang="en-US" dirty="0" smtClean="0"/>
              <a:t> = 800-1000 </a:t>
            </a:r>
            <a:r>
              <a:rPr lang="en-US" dirty="0"/>
              <a:t>°</a:t>
            </a:r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29" y="3645854"/>
            <a:ext cx="28575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86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54" y="257453"/>
            <a:ext cx="103970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Example: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1639" y="708448"/>
            <a:ext cx="8149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many grams of Al are produced in 1 hour by the electrolysis of AlCl</a:t>
            </a:r>
            <a:r>
              <a:rPr lang="en-US" baseline="-25000" dirty="0" smtClean="0"/>
              <a:t>3</a:t>
            </a:r>
            <a:r>
              <a:rPr lang="en-US" dirty="0" smtClean="0"/>
              <a:t> if the applied current is 10 A?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77554" y="1326406"/>
            <a:ext cx="868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323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54" y="257453"/>
            <a:ext cx="103970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Example: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1639" y="708448"/>
            <a:ext cx="8149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Calculate the number of kilowatt-hours (</a:t>
            </a:r>
            <a:r>
              <a:rPr lang="en-US" dirty="0" err="1" smtClean="0"/>
              <a:t>kW·hr</a:t>
            </a:r>
            <a:r>
              <a:rPr lang="en-US" dirty="0" smtClean="0"/>
              <a:t>) required to produce 1000. kg of Al at an applied EMF of 4.50 V.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77554" y="1326406"/>
            <a:ext cx="868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581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568" y="269642"/>
            <a:ext cx="6695238" cy="714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54" y="257453"/>
            <a:ext cx="103970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Example:</a:t>
            </a: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03450" y="1122220"/>
            <a:ext cx="868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472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374" y="202741"/>
            <a:ext cx="7514286" cy="1285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54" y="257453"/>
            <a:ext cx="103970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Example:</a:t>
            </a: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77554" y="1610492"/>
            <a:ext cx="868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976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867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748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14" y="138480"/>
            <a:ext cx="8751427" cy="59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57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98" y="217253"/>
            <a:ext cx="8782667" cy="61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2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432" y="168676"/>
            <a:ext cx="1521699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Patina - Cu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00" y="3345090"/>
            <a:ext cx="8771914" cy="32279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99" y="800729"/>
            <a:ext cx="36132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Forms long lasting coating that is water resistant (useful property)</a:t>
            </a:r>
            <a:r>
              <a:rPr lang="en-US" dirty="0"/>
              <a:t> Often desirable because “pretty”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Artificial methods for patina formation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59936" y="125947"/>
            <a:ext cx="22446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reaction below: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What is oxidized?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What is reduced?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0890" y="218280"/>
            <a:ext cx="65562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Try It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62490" y="6502906"/>
            <a:ext cx="24938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en.wikipedia.org/wiki/Patina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30188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818" y="284085"/>
            <a:ext cx="2826095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Corrosion Prevention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24434" y="887767"/>
            <a:ext cx="23291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Protective Layers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Formation of alloys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Galvanization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Cathodic</a:t>
            </a:r>
            <a:r>
              <a:rPr lang="en-US" dirty="0" smtClean="0"/>
              <a:t> Protection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Sacrificial Anodes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471" r="12939"/>
          <a:stretch/>
        </p:blipFill>
        <p:spPr>
          <a:xfrm>
            <a:off x="4770740" y="202101"/>
            <a:ext cx="2963474" cy="19231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4434" y="2521972"/>
            <a:ext cx="2306657" cy="46166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Protective Layers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0818" y="3043313"/>
            <a:ext cx="3820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Prevent contact between metal and 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 smtClean="0"/>
              <a:t>Paint, Oil, Plastic, Grease, Tin (Sn cans)</a:t>
            </a:r>
          </a:p>
          <a:p>
            <a:r>
              <a:rPr lang="en-US" dirty="0" smtClean="0"/>
              <a:t>Electroplating Cr (Chrome plating)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1208" y="643447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sciencing.com/tin-cans-made-5344942.html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8" y="3966643"/>
            <a:ext cx="4119240" cy="23484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71350" y="207919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5"/>
              </a:rPr>
              <a:t>https://oceanfootprint.co.uk/rust-prevention-101-nyalic-the-guide</a:t>
            </a:r>
            <a:r>
              <a:rPr lang="en-US" sz="1200" dirty="0" smtClean="0">
                <a:hlinkClick r:id="rId5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b="34317"/>
          <a:stretch/>
        </p:blipFill>
        <p:spPr>
          <a:xfrm>
            <a:off x="4369124" y="3991100"/>
            <a:ext cx="4717646" cy="232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62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9" y="1822140"/>
            <a:ext cx="5532833" cy="47876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309" y="257452"/>
            <a:ext cx="235513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Complex Process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95309" y="861134"/>
            <a:ext cx="3674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Involves lots of chemical reactions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Time/Temperature variables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Too much work for us!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406" y="719117"/>
            <a:ext cx="3070705" cy="45806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7173" y="6581001"/>
            <a:ext cx="75548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https://copperalliance.org.uk/knowledge-base/education/education-resources/copper-reactivity-patination</a:t>
            </a:r>
            <a:r>
              <a:rPr lang="en-US" sz="1200" dirty="0" smtClean="0">
                <a:hlinkClick r:id="rId4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7776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28874" y="6461594"/>
            <a:ext cx="61122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</a:t>
            </a:r>
            <a:r>
              <a:rPr lang="en-US" sz="1200" dirty="0" smtClean="0">
                <a:hlinkClick r:id="rId2"/>
              </a:rPr>
              <a:t>www.sciencecompany.com/Patina-Formulas-for-Brass-Bronze-and-Copper.aspx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672" y="3748538"/>
            <a:ext cx="5186811" cy="2536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672" y="266330"/>
            <a:ext cx="5071530" cy="331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93" y="926345"/>
            <a:ext cx="3184604" cy="37526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6093" y="266330"/>
            <a:ext cx="2253117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Artificial Patina’s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259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53" y="2769833"/>
            <a:ext cx="8344123" cy="3750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246" y="151743"/>
            <a:ext cx="1869743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Galvanization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5246" y="665386"/>
            <a:ext cx="4475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Layer of more readily oxidized metal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Oxidizes first, forms protective layer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Ex: Zn reacts to form </a:t>
            </a:r>
            <a:r>
              <a:rPr lang="en-US" dirty="0" err="1" smtClean="0"/>
              <a:t>ZnO</a:t>
            </a:r>
            <a:r>
              <a:rPr lang="en-US" dirty="0" smtClean="0"/>
              <a:t> or Al forms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656" y="276102"/>
            <a:ext cx="4061647" cy="1955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3426" y="1794525"/>
            <a:ext cx="301896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Two types of protection</a:t>
            </a:r>
          </a:p>
          <a:p>
            <a:r>
              <a:rPr lang="en-US" dirty="0" smtClean="0"/>
              <a:t>Oxidized first, Protective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24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132" y="409958"/>
            <a:ext cx="2653355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2400" dirty="0" err="1" smtClean="0"/>
              <a:t>Cathodic</a:t>
            </a:r>
            <a:r>
              <a:rPr lang="en-US" sz="2400" dirty="0" smtClean="0"/>
              <a:t> Protection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63132" y="10420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202124"/>
                </a:solidFill>
                <a:latin typeface="Roboto"/>
              </a:rPr>
              <a:t>Cathodic</a:t>
            </a:r>
            <a:r>
              <a:rPr lang="en-US" b="1" dirty="0">
                <a:solidFill>
                  <a:srgbClr val="202124"/>
                </a:solidFill>
                <a:latin typeface="Roboto"/>
              </a:rPr>
              <a:t> protection</a:t>
            </a:r>
            <a:r>
              <a:rPr lang="en-US" dirty="0">
                <a:solidFill>
                  <a:srgbClr val="202124"/>
                </a:solidFill>
                <a:latin typeface="Roboto"/>
              </a:rPr>
              <a:t> (CP) is a technique used to control the corrosion of a metal surface by making it the </a:t>
            </a:r>
            <a:r>
              <a:rPr lang="en-US" b="1" dirty="0" err="1">
                <a:solidFill>
                  <a:srgbClr val="202124"/>
                </a:solidFill>
                <a:latin typeface="Roboto"/>
              </a:rPr>
              <a:t>cathodic</a:t>
            </a:r>
            <a:r>
              <a:rPr lang="en-US" dirty="0">
                <a:solidFill>
                  <a:srgbClr val="202124"/>
                </a:solidFill>
                <a:latin typeface="Roboto"/>
              </a:rPr>
              <a:t> side of an electrochemical cell. The simplest method to apply CP is by connecting the metal to be </a:t>
            </a:r>
            <a:r>
              <a:rPr lang="en-US" b="1" dirty="0">
                <a:solidFill>
                  <a:srgbClr val="202124"/>
                </a:solidFill>
                <a:latin typeface="Roboto"/>
              </a:rPr>
              <a:t>protected</a:t>
            </a:r>
            <a:r>
              <a:rPr lang="en-US" dirty="0">
                <a:solidFill>
                  <a:srgbClr val="202124"/>
                </a:solidFill>
                <a:latin typeface="Roboto"/>
              </a:rPr>
              <a:t> with another more easily corroded metal to act as the anode of the electrochemical cell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37321" y="3624945"/>
            <a:ext cx="2250937" cy="461665"/>
          </a:xfrm>
          <a:prstGeom prst="rect">
            <a:avLst/>
          </a:prstGeom>
          <a:solidFill>
            <a:srgbClr val="F4BAA8"/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Sacrificial Anode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17725" y="4290847"/>
            <a:ext cx="35066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Connect Iron to a more reactive metal to supply e</a:t>
            </a:r>
            <a:r>
              <a:rPr lang="en-US" baseline="30000" dirty="0" smtClean="0"/>
              <a:t>- </a:t>
            </a:r>
            <a:r>
              <a:rPr lang="en-US" dirty="0" smtClean="0"/>
              <a:t>instead of Fe</a:t>
            </a:r>
            <a:endParaRPr lang="en-US" baseline="300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Commonly Zn – ships (right) or Mg – pipe (book)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“Sacrificial” because used up.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Cheaper to replace sacrificial anode than iron in ships/pipes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132" y="292517"/>
            <a:ext cx="4147315" cy="28950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113" r="2509"/>
          <a:stretch/>
        </p:blipFill>
        <p:spPr>
          <a:xfrm>
            <a:off x="150919" y="4099847"/>
            <a:ext cx="5042518" cy="24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8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2221" y="715561"/>
            <a:ext cx="3344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 (s) </a:t>
            </a:r>
            <a:r>
              <a:rPr lang="en-US" sz="3200" dirty="0" smtClean="0"/>
              <a:t>→</a:t>
            </a:r>
            <a:r>
              <a:rPr lang="en-US" sz="2400" dirty="0" smtClean="0"/>
              <a:t> Fe</a:t>
            </a:r>
            <a:r>
              <a:rPr lang="en-US" sz="2400" baseline="30000" dirty="0" smtClean="0"/>
              <a:t>+2</a:t>
            </a:r>
            <a:r>
              <a:rPr lang="en-US" sz="2400" dirty="0" smtClean="0"/>
              <a:t> (</a:t>
            </a:r>
            <a:r>
              <a:rPr lang="en-US" sz="2400" dirty="0" err="1" smtClean="0"/>
              <a:t>aq</a:t>
            </a:r>
            <a:r>
              <a:rPr lang="en-US" sz="2400" dirty="0" smtClean="0"/>
              <a:t>) + 2 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Multiply 4"/>
          <p:cNvSpPr/>
          <p:nvPr/>
        </p:nvSpPr>
        <p:spPr>
          <a:xfrm>
            <a:off x="2261125" y="794884"/>
            <a:ext cx="353388" cy="42612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49661" y="910691"/>
                <a:ext cx="1881862" cy="3002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cell</m:t>
                          </m:r>
                        </m:sub>
                        <m:sup>
                          <m: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=−− 0.447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661" y="910691"/>
                <a:ext cx="1881862" cy="300210"/>
              </a:xfrm>
              <a:prstGeom prst="rect">
                <a:avLst/>
              </a:prstGeom>
              <a:blipFill>
                <a:blip r:embed="rId2"/>
                <a:stretch>
                  <a:fillRect l="-3236" r="-388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23447" y="931004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Anode: </a:t>
            </a:r>
          </a:p>
        </p:txBody>
      </p:sp>
      <p:sp>
        <p:nvSpPr>
          <p:cNvPr id="9" name="Rectangle 8"/>
          <p:cNvSpPr/>
          <p:nvPr/>
        </p:nvSpPr>
        <p:spPr>
          <a:xfrm>
            <a:off x="4747047" y="6331590"/>
            <a:ext cx="4350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www.dynamicscience.com.au/tester/solutions1/chemistry/corrosion/rustpreventionsacanode.htm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2" name="Down Arrow 11"/>
          <p:cNvSpPr/>
          <p:nvPr/>
        </p:nvSpPr>
        <p:spPr>
          <a:xfrm>
            <a:off x="2734322" y="1472041"/>
            <a:ext cx="1185207" cy="1065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54751" y="1543036"/>
            <a:ext cx="3409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Replace Fe with more active metal</a:t>
            </a:r>
          </a:p>
          <a:p>
            <a:r>
              <a:rPr lang="en-US" dirty="0" smtClean="0"/>
              <a:t>i.e. easier to oxidize</a:t>
            </a:r>
          </a:p>
          <a:p>
            <a:r>
              <a:rPr lang="en-US" dirty="0" smtClean="0"/>
              <a:t>(</a:t>
            </a:r>
            <a:r>
              <a:rPr lang="en-US" u="sng" dirty="0" smtClean="0"/>
              <a:t>lower</a:t>
            </a:r>
            <a:r>
              <a:rPr lang="en-US" dirty="0" smtClean="0"/>
              <a:t> on chart)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22909" y="2762306"/>
            <a:ext cx="3376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Zn (s) </a:t>
            </a:r>
            <a:r>
              <a:rPr lang="en-US" sz="3200" dirty="0" smtClean="0"/>
              <a:t>→</a:t>
            </a:r>
            <a:r>
              <a:rPr lang="en-US" sz="2400" dirty="0" smtClean="0"/>
              <a:t> Zn</a:t>
            </a:r>
            <a:r>
              <a:rPr lang="en-US" sz="2400" baseline="30000" dirty="0" smtClean="0"/>
              <a:t>+2</a:t>
            </a:r>
            <a:r>
              <a:rPr lang="en-US" sz="2400" dirty="0" smtClean="0"/>
              <a:t> (</a:t>
            </a:r>
            <a:r>
              <a:rPr lang="en-US" sz="2400" dirty="0" err="1" smtClean="0"/>
              <a:t>aq</a:t>
            </a:r>
            <a:r>
              <a:rPr lang="en-US" sz="2400" dirty="0" smtClean="0"/>
              <a:t>) + 2 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55178" y="3438621"/>
            <a:ext cx="357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Mg (s) </a:t>
            </a:r>
            <a:r>
              <a:rPr lang="en-US" sz="3200" dirty="0" smtClean="0"/>
              <a:t>→</a:t>
            </a:r>
            <a:r>
              <a:rPr lang="en-US" sz="2400" dirty="0" smtClean="0"/>
              <a:t> Mg</a:t>
            </a:r>
            <a:r>
              <a:rPr lang="en-US" sz="2400" baseline="30000" dirty="0" smtClean="0"/>
              <a:t>+2</a:t>
            </a:r>
            <a:r>
              <a:rPr lang="en-US" sz="2400" dirty="0" smtClean="0"/>
              <a:t> (</a:t>
            </a:r>
            <a:r>
              <a:rPr lang="en-US" sz="2400" dirty="0" err="1" smtClean="0"/>
              <a:t>aq</a:t>
            </a:r>
            <a:r>
              <a:rPr lang="en-US" sz="2400" dirty="0" smtClean="0"/>
              <a:t>) + 2 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 </a:t>
            </a:r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964931" y="2881522"/>
                <a:ext cx="2010102" cy="3002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cell</m:t>
                          </m:r>
                        </m:sub>
                        <m:sup>
                          <m: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=−− 0.7618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31" y="2881522"/>
                <a:ext cx="2010102" cy="300210"/>
              </a:xfrm>
              <a:prstGeom prst="rect">
                <a:avLst/>
              </a:prstGeom>
              <a:blipFill>
                <a:blip r:embed="rId4"/>
                <a:stretch>
                  <a:fillRect l="-3030" t="-2041" r="-3636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033402" y="3559152"/>
                <a:ext cx="1917127" cy="3023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cell</m:t>
                          </m:r>
                        </m:sub>
                        <m:sup>
                          <m: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=−− 2.372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402" y="3559152"/>
                <a:ext cx="1917127" cy="302390"/>
              </a:xfrm>
              <a:prstGeom prst="rect">
                <a:avLst/>
              </a:prstGeom>
              <a:blipFill>
                <a:blip r:embed="rId5"/>
                <a:stretch>
                  <a:fillRect l="-2548" r="-2548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48575" y="346229"/>
            <a:ext cx="977191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93291" y="4319336"/>
            <a:ext cx="472292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Zn or Mg is the new anode, therefore Fe would act as an cathode and not lose electrons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20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132" y="1049226"/>
            <a:ext cx="3870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Connect to battery or other source to supply e</a:t>
            </a:r>
            <a:r>
              <a:rPr lang="en-US" baseline="30000" dirty="0" smtClean="0"/>
              <a:t>-</a:t>
            </a:r>
            <a:r>
              <a:rPr lang="en-US" dirty="0" smtClean="0"/>
              <a:t> instead of the Fe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3132" y="409958"/>
            <a:ext cx="2653355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2400" dirty="0" err="1" smtClean="0"/>
              <a:t>Cathodic</a:t>
            </a:r>
            <a:r>
              <a:rPr lang="en-US" sz="2400" dirty="0" smtClean="0"/>
              <a:t> Protection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328" y="2193314"/>
            <a:ext cx="4158600" cy="45162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37246" y="42290"/>
            <a:ext cx="50655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www.metallurgyfordummies.com/how-cathodic-protection-works.html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4516"/>
          <a:stretch/>
        </p:blipFill>
        <p:spPr>
          <a:xfrm>
            <a:off x="0" y="2044868"/>
            <a:ext cx="4666673" cy="481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35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28" y="401715"/>
            <a:ext cx="7781833" cy="622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39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3255</TotalTime>
  <Words>1453</Words>
  <Application>Microsoft Office PowerPoint</Application>
  <PresentationFormat>On-screen Show (4:3)</PresentationFormat>
  <Paragraphs>242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Courier New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McLaughlin, Jay</dc:creator>
  <cp:lastModifiedBy>McLaughlin, Jay</cp:lastModifiedBy>
  <cp:revision>171</cp:revision>
  <cp:lastPrinted>2020-11-29T22:57:26Z</cp:lastPrinted>
  <dcterms:created xsi:type="dcterms:W3CDTF">2020-03-25T15:59:49Z</dcterms:created>
  <dcterms:modified xsi:type="dcterms:W3CDTF">2021-04-04T19:41:08Z</dcterms:modified>
</cp:coreProperties>
</file>