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80" r:id="rId8"/>
    <p:sldId id="263" r:id="rId9"/>
    <p:sldId id="267" r:id="rId10"/>
    <p:sldId id="264" r:id="rId11"/>
    <p:sldId id="260" r:id="rId12"/>
    <p:sldId id="265" r:id="rId13"/>
    <p:sldId id="268" r:id="rId14"/>
    <p:sldId id="270" r:id="rId15"/>
    <p:sldId id="271" r:id="rId16"/>
    <p:sldId id="276" r:id="rId17"/>
    <p:sldId id="269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Cell Potential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cell</a:t>
            </a:r>
            <a:r>
              <a:rPr lang="en-US" sz="1600" dirty="0" smtClean="0"/>
              <a:t> or Cell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Relationship between </a:t>
            </a:r>
            <a:r>
              <a:rPr lang="el-GR" sz="1600" dirty="0"/>
              <a:t>Δ</a:t>
            </a:r>
            <a:r>
              <a:rPr lang="en-US" sz="1600" dirty="0"/>
              <a:t>G and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eq</a:t>
            </a:r>
            <a:r>
              <a:rPr lang="en-US" sz="1600" dirty="0" smtClean="0"/>
              <a:t> and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cell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Nernst Equation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Lots of Calculations!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16.3-16.4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525" y="206597"/>
            <a:ext cx="7672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16 </a:t>
            </a:r>
            <a:r>
              <a:rPr lang="en-US" sz="3200" dirty="0" err="1" smtClean="0"/>
              <a:t>c,d</a:t>
            </a:r>
            <a:r>
              <a:rPr lang="en-US" sz="3200" dirty="0" smtClean="0"/>
              <a:t> – Electrode and Cell Potentials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6" y="284085"/>
            <a:ext cx="20204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Problem Types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1119" y="923278"/>
            <a:ext cx="3447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cell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Solve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cathode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Solve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anode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Spontaneous/Nonspontaneous</a:t>
            </a:r>
          </a:p>
          <a:p>
            <a:pPr marL="342900" indent="-342900">
              <a:buAutoNum type="arabicPeriod"/>
            </a:pPr>
            <a:r>
              <a:rPr lang="en-US" dirty="0" smtClean="0"/>
              <a:t>Given elements make a battery</a:t>
            </a:r>
          </a:p>
          <a:p>
            <a:pPr marL="342900" indent="-342900">
              <a:buAutoNum type="arabicPeriod"/>
            </a:pPr>
            <a:r>
              <a:rPr lang="en-US" dirty="0" smtClean="0"/>
              <a:t>Picture + any of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96" y="284085"/>
            <a:ext cx="4552091" cy="23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0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1" y="212153"/>
            <a:ext cx="48061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/>
              <a:t> </a:t>
            </a:r>
            <a:r>
              <a:rPr lang="el-GR" sz="2400" dirty="0" smtClean="0"/>
              <a:t>Δ</a:t>
            </a:r>
            <a:r>
              <a:rPr lang="en-US" sz="2400" dirty="0" smtClean="0"/>
              <a:t>G and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eq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45" y="2482217"/>
                <a:ext cx="2053511" cy="3933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𝑛𝐹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5" y="2482217"/>
                <a:ext cx="2053511" cy="393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3245" y="3476580"/>
            <a:ext cx="345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b/c sign conventions are opposite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95681" y="2807160"/>
            <a:ext cx="237122" cy="67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5942" y="1148749"/>
            <a:ext cx="2638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Faraday Constant</a:t>
            </a:r>
          </a:p>
          <a:p>
            <a:r>
              <a:rPr lang="en-US" dirty="0" smtClean="0"/>
              <a:t>       charge on 1 mole of e</a:t>
            </a:r>
            <a:r>
              <a:rPr lang="en-US" baseline="30000" dirty="0" smtClean="0"/>
              <a:t>-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05019" y="1575324"/>
            <a:ext cx="807866" cy="101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409" y="6124681"/>
            <a:ext cx="1714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Faraday</a:t>
            </a:r>
          </a:p>
          <a:p>
            <a:pPr algn="ctr"/>
            <a:r>
              <a:rPr lang="en-US" dirty="0" smtClean="0"/>
              <a:t>(1971-1867)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31955" y="6124681"/>
            <a:ext cx="279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foundations for understanding electricity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45375" y="1768369"/>
            <a:ext cx="1691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96,500 C/</a:t>
            </a:r>
            <a:r>
              <a:rPr lang="en-US" dirty="0" err="1"/>
              <a:t>mol</a:t>
            </a:r>
            <a:r>
              <a:rPr lang="en-US" dirty="0"/>
              <a:t> e</a:t>
            </a:r>
            <a:r>
              <a:rPr lang="en-US" baseline="30000" dirty="0"/>
              <a:t>-</a:t>
            </a:r>
          </a:p>
          <a:p>
            <a:pPr algn="ctr"/>
            <a:r>
              <a:rPr lang="en-US" dirty="0"/>
              <a:t>96,500 J/</a:t>
            </a:r>
            <a:r>
              <a:rPr lang="en-US" dirty="0" err="1"/>
              <a:t>V·mol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96312" y="79172"/>
            <a:ext cx="16448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 Cheat Sheet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9817" y="2414700"/>
                <a:ext cx="2402709" cy="55271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  <m:sup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nF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817" y="2414700"/>
                <a:ext cx="2402709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805997" y="3199581"/>
            <a:ext cx="1755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8.31 J/</a:t>
            </a:r>
            <a:r>
              <a:rPr lang="en-US" dirty="0" err="1" smtClean="0"/>
              <a:t>K·mol</a:t>
            </a:r>
            <a:endParaRPr lang="en-US" dirty="0" smtClean="0"/>
          </a:p>
          <a:p>
            <a:r>
              <a:rPr lang="en-US" dirty="0" smtClean="0"/>
              <a:t>T = Temp (K)</a:t>
            </a:r>
          </a:p>
          <a:p>
            <a:r>
              <a:rPr lang="en-US" dirty="0" smtClean="0"/>
              <a:t>n = </a:t>
            </a:r>
            <a:r>
              <a:rPr lang="en-US" dirty="0" err="1" smtClean="0"/>
              <a:t>mols</a:t>
            </a:r>
            <a:r>
              <a:rPr lang="en-US" dirty="0" smtClean="0"/>
              <a:t> of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33" y="1311443"/>
            <a:ext cx="125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Equilibrium</a:t>
            </a:r>
          </a:p>
          <a:p>
            <a:pPr algn="ctr"/>
            <a:r>
              <a:rPr lang="en-US" dirty="0" smtClean="0"/>
              <a:t>(K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1877" y="4915583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Thermodynamics </a:t>
            </a:r>
          </a:p>
          <a:p>
            <a:pPr algn="ctr"/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G)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038475" y="2038349"/>
            <a:ext cx="3200400" cy="32004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8875" y="4961749"/>
                <a:ext cx="1812996" cy="66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Electrochemistry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  <m:sup>
                          <m:r>
                            <a:rPr lang="en-US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5" y="4961749"/>
                <a:ext cx="1812996" cy="669542"/>
              </a:xfrm>
              <a:prstGeom prst="rect">
                <a:avLst/>
              </a:prstGeom>
              <a:blipFill>
                <a:blip r:embed="rId2"/>
                <a:stretch>
                  <a:fillRect l="-2349" t="-5455" r="-2349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03021" y="2645841"/>
            <a:ext cx="1967783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en-US" sz="2400" dirty="0" smtClean="0"/>
              <a:t>° = -RT ln K</a:t>
            </a:r>
            <a:r>
              <a:rPr lang="en-US" sz="2400" baseline="-25000" dirty="0" smtClean="0"/>
              <a:t>c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321" y="3272496"/>
                <a:ext cx="1506631" cy="60042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RT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321" y="3272496"/>
                <a:ext cx="1506631" cy="600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89180" y="462456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(Ch. 16)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0856" y="104971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(Ch. </a:t>
            </a:r>
            <a:r>
              <a:rPr lang="en-US" dirty="0" smtClean="0"/>
              <a:t>12)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0881" y="462456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(Ch. </a:t>
            </a:r>
            <a:r>
              <a:rPr lang="en-US" dirty="0" smtClean="0"/>
              <a:t>13)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921" y="212153"/>
            <a:ext cx="48061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/>
              <a:t> </a:t>
            </a:r>
            <a:r>
              <a:rPr lang="el-GR" sz="2400" dirty="0" smtClean="0"/>
              <a:t>Δ</a:t>
            </a:r>
            <a:r>
              <a:rPr lang="en-US" sz="2400" dirty="0" smtClean="0"/>
              <a:t>G and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eq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18802" y="5434602"/>
                <a:ext cx="2053511" cy="3933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𝑛𝐹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02" y="5434602"/>
                <a:ext cx="2053511" cy="393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9479" y="3019991"/>
                <a:ext cx="2427203" cy="55271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  <m:sup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nF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479" y="3019991"/>
                <a:ext cx="2427203" cy="55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5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63" y="346229"/>
            <a:ext cx="116256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1509" y="1070930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 (s) + Sn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→ Cd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Sn (s)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3693" y="346229"/>
                <a:ext cx="6109621" cy="38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 the given reaction at 25°C, you solved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 smtClean="0"/>
                  <a:t> = +0.2655 V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93" y="346229"/>
                <a:ext cx="6109621" cy="387350"/>
              </a:xfrm>
              <a:prstGeom prst="rect">
                <a:avLst/>
              </a:prstGeom>
              <a:blipFill>
                <a:blip r:embed="rId2"/>
                <a:stretch>
                  <a:fillRect l="-898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0" y="2110935"/>
            <a:ext cx="8735628" cy="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2963" y="840204"/>
            <a:ext cx="14830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Calculate 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l-GR" dirty="0" smtClean="0"/>
              <a:t>Δ</a:t>
            </a:r>
            <a:r>
              <a:rPr lang="en-US" dirty="0" smtClean="0"/>
              <a:t>G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endParaRPr lang="en-US" baseline="-25000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ΔG</a:t>
            </a:r>
            <a:r>
              <a:rPr lang="en-US" baseline="-25000" dirty="0" err="1" smtClean="0"/>
              <a:t>f</a:t>
            </a:r>
            <a:r>
              <a:rPr lang="en-US" dirty="0" smtClean="0"/>
              <a:t> (Sn</a:t>
            </a:r>
            <a:r>
              <a:rPr lang="en-US" baseline="30000" dirty="0" smtClean="0"/>
              <a:t>+2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0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22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50" y="301840"/>
            <a:ext cx="245772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Nernst Equation</a:t>
            </a:r>
          </a:p>
          <a:p>
            <a:pPr algn="ctr"/>
            <a:r>
              <a:rPr lang="en-US" sz="2400" dirty="0" smtClean="0"/>
              <a:t>“non-equilibrium”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761" y="3641254"/>
                <a:ext cx="2805127" cy="68903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nF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3641254"/>
                <a:ext cx="2805127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9250" y="2578223"/>
            <a:ext cx="6121207" cy="461665"/>
            <a:chOff x="239250" y="2760439"/>
            <a:chExt cx="6121207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931394" y="2760439"/>
              <a:ext cx="2429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smtClean="0"/>
                <a:t>G = </a:t>
              </a:r>
              <a:r>
                <a:rPr lang="el-GR" sz="2400" dirty="0" smtClean="0"/>
                <a:t>Δ</a:t>
              </a:r>
              <a:r>
                <a:rPr lang="en-US" sz="2400" dirty="0" smtClean="0"/>
                <a:t>G° + RT </a:t>
              </a:r>
              <a:r>
                <a:rPr lang="en-US" sz="2400" dirty="0" err="1" smtClean="0"/>
                <a:t>lnQ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50" y="2806606"/>
              <a:ext cx="363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Just like for Gibbs Free Energy, </a:t>
              </a:r>
              <a:r>
                <a:rPr lang="en-US" dirty="0" err="1" smtClean="0"/>
                <a:t>K</a:t>
              </a:r>
              <a:r>
                <a:rPr lang="en-US" baseline="-25000" dirty="0" err="1" smtClean="0"/>
                <a:t>eq</a:t>
              </a:r>
              <a:endParaRPr lang="en-US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3389" y="3602408"/>
                <a:ext cx="3741281" cy="69897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cell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0.0592 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89" y="3602408"/>
                <a:ext cx="3741281" cy="69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05510" y="4413496"/>
            <a:ext cx="37191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Replace Constants, 298K switch to log</a:t>
            </a:r>
          </a:p>
          <a:p>
            <a:r>
              <a:rPr lang="en-US" dirty="0" smtClean="0"/>
              <a:t>Useful in pH problems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250" y="1441214"/>
            <a:ext cx="4564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Concentration Cells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pH meters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Heartbeat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Standard State = 1.0 M or 1.0 </a:t>
            </a:r>
            <a:r>
              <a:rPr lang="en-US" dirty="0" err="1" smtClean="0"/>
              <a:t>atm</a:t>
            </a:r>
            <a:r>
              <a:rPr lang="en-US" dirty="0" smtClean="0"/>
              <a:t> and 298K</a:t>
            </a:r>
          </a:p>
        </p:txBody>
      </p:sp>
    </p:spTree>
    <p:extLst>
      <p:ext uri="{BB962C8B-B14F-4D97-AF65-F5344CB8AC3E}">
        <p14:creationId xmlns:p14="http://schemas.microsoft.com/office/powerpoint/2010/main" val="381546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9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3" y="301841"/>
            <a:ext cx="10872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9203" y="228177"/>
                <a:ext cx="7315620" cy="686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Given the following </a:t>
                </a:r>
                <a:r>
                  <a:rPr lang="en-US" dirty="0"/>
                  <a:t>electrochemical cell </a:t>
                </a:r>
                <a:r>
                  <a:rPr lang="en-US" dirty="0" smtClean="0"/>
                  <a:t>at the </a:t>
                </a:r>
                <a:r>
                  <a:rPr lang="en-US" dirty="0"/>
                  <a:t>g</a:t>
                </a:r>
                <a:r>
                  <a:rPr lang="en-US" dirty="0" smtClean="0"/>
                  <a:t>iven concentrations at 298 K,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.  Is the reaction spontaneous as written?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3" y="228177"/>
                <a:ext cx="7315620" cy="686983"/>
              </a:xfrm>
              <a:prstGeom prst="rect">
                <a:avLst/>
              </a:prstGeom>
              <a:blipFill>
                <a:blip r:embed="rId2"/>
                <a:stretch>
                  <a:fillRect l="-750" t="-4425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1578" y="1017894"/>
            <a:ext cx="533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7</a:t>
            </a:r>
            <a:r>
              <a:rPr lang="en-US" sz="2400" baseline="30000" dirty="0"/>
              <a:t>-2</a:t>
            </a:r>
            <a:r>
              <a:rPr lang="en-US" sz="2400" dirty="0"/>
              <a:t> + 14 H</a:t>
            </a:r>
            <a:r>
              <a:rPr lang="en-US" sz="2400" baseline="30000" dirty="0"/>
              <a:t>+</a:t>
            </a:r>
            <a:r>
              <a:rPr lang="en-US" sz="2400" dirty="0"/>
              <a:t> 6 </a:t>
            </a:r>
            <a:r>
              <a:rPr lang="en-US" sz="2400" dirty="0" smtClean="0"/>
              <a:t>I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→  2 Cr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+ 3 I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+ 7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88279" y="987442"/>
                <a:ext cx="2983317" cy="9487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- solved previously</a:t>
                </a:r>
              </a:p>
              <a:p>
                <a:r>
                  <a:rPr lang="en-US" dirty="0" smtClean="0"/>
                  <a:t>reversed so now spontaneous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 smtClean="0"/>
                  <a:t> = 0.6965V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79" y="987442"/>
                <a:ext cx="2983317" cy="948721"/>
              </a:xfrm>
              <a:prstGeom prst="rect">
                <a:avLst/>
              </a:prstGeom>
              <a:blipFill>
                <a:blip r:embed="rId3"/>
                <a:stretch>
                  <a:fillRect l="-1840" t="-3846" r="-1431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9195" y="2112884"/>
            <a:ext cx="8735628" cy="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129" y="139459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[2.0 M]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9360" y="139459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[1.0 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1590" y="139459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[1.0 M]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1041" y="168673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[1.0x10</a:t>
            </a:r>
            <a:r>
              <a:rPr lang="en-US" baseline="30000" dirty="0" smtClean="0"/>
              <a:t>-5</a:t>
            </a:r>
            <a:r>
              <a:rPr lang="en-US" dirty="0" smtClean="0"/>
              <a:t> M]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6481" y="13945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[(s) = ignore]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0874" y="166097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[(l) = ignore]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3534043" y="1398479"/>
            <a:ext cx="0" cy="28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13402" y="1435136"/>
            <a:ext cx="0" cy="28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1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3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0" y="301841"/>
            <a:ext cx="10872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3451" y="301841"/>
            <a:ext cx="725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a Zn-H</a:t>
            </a:r>
            <a:r>
              <a:rPr lang="en-US" baseline="30000" dirty="0" smtClean="0"/>
              <a:t>+</a:t>
            </a:r>
            <a:r>
              <a:rPr lang="en-US" dirty="0" smtClean="0"/>
              <a:t> cell with [Zn</a:t>
            </a:r>
            <a:r>
              <a:rPr lang="en-US" baseline="30000" dirty="0" smtClean="0"/>
              <a:t>+2</a:t>
            </a:r>
            <a:r>
              <a:rPr lang="en-US" dirty="0" smtClean="0"/>
              <a:t>] = 1.0 M, P(H</a:t>
            </a:r>
            <a:r>
              <a:rPr lang="en-US" baseline="-25000" dirty="0" smtClean="0"/>
              <a:t>2</a:t>
            </a:r>
            <a:r>
              <a:rPr lang="en-US" dirty="0" smtClean="0"/>
              <a:t>) = 1.0 </a:t>
            </a:r>
            <a:r>
              <a:rPr lang="en-US" dirty="0" err="1" smtClean="0"/>
              <a:t>atm</a:t>
            </a:r>
            <a:r>
              <a:rPr lang="en-US" dirty="0" smtClean="0"/>
              <a:t>,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cell</a:t>
            </a:r>
            <a:r>
              <a:rPr lang="en-US" dirty="0" smtClean="0"/>
              <a:t> = 0.45 V at 25 °C</a:t>
            </a:r>
          </a:p>
          <a:p>
            <a:r>
              <a:rPr lang="en-US" dirty="0" smtClean="0"/>
              <a:t>Calculate the pH (</a:t>
            </a:r>
            <a:r>
              <a:rPr lang="en-US" dirty="0" err="1" smtClean="0"/>
              <a:t>ie</a:t>
            </a:r>
            <a:r>
              <a:rPr lang="en-US" dirty="0" smtClean="0"/>
              <a:t> [H</a:t>
            </a:r>
            <a:r>
              <a:rPr lang="en-US" baseline="30000" dirty="0" smtClean="0"/>
              <a:t>+</a:t>
            </a:r>
            <a:r>
              <a:rPr lang="en-US" dirty="0" smtClean="0"/>
              <a:t>])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950" y="1020931"/>
            <a:ext cx="8735628" cy="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5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85" y="850265"/>
            <a:ext cx="7705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Potential energy difference between cathode and anode responsible for the flow of electrons from the anode → cathode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spontaneity of redox reactions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Opposite Sign Convention for </a:t>
            </a:r>
            <a:r>
              <a:rPr lang="el-GR" dirty="0" smtClean="0"/>
              <a:t>Δ</a:t>
            </a:r>
            <a:r>
              <a:rPr lang="en-US" dirty="0" smtClean="0"/>
              <a:t>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Units: Volt (V)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Other Units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9453" y="330251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cell</a:t>
            </a:r>
            <a:r>
              <a:rPr lang="en-US" dirty="0" smtClean="0"/>
              <a:t> (EMF)“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494" y="284085"/>
            <a:ext cx="43323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Cell </a:t>
            </a:r>
            <a:r>
              <a:rPr lang="en-US" sz="2400" dirty="0" smtClean="0"/>
              <a:t>Potential/Voltage - Basics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883" y="2281426"/>
            <a:ext cx="5302994" cy="4163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4999" y="2375179"/>
                <a:ext cx="1218603" cy="6127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99" y="2375179"/>
                <a:ext cx="1218603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466" y="3586270"/>
                <a:ext cx="1604029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66" y="3586270"/>
                <a:ext cx="1604029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494" y="4620165"/>
                <a:ext cx="1714637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4" y="4620165"/>
                <a:ext cx="1714637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69257" y="5556955"/>
            <a:ext cx="16448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 Cheat Sheet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78111" y="2722102"/>
            <a:ext cx="85440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anode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55303" y="5603548"/>
            <a:ext cx="100713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cathode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25472" y="1267893"/>
            <a:ext cx="262963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cathode</a:t>
            </a:r>
            <a:r>
              <a:rPr lang="en-US" sz="2400" dirty="0" smtClean="0"/>
              <a:t> -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anode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7000" y="1774659"/>
            <a:ext cx="196509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ox</a:t>
            </a:r>
            <a:r>
              <a:rPr lang="en-US" sz="2400" dirty="0" smtClean="0"/>
              <a:t> +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2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9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0" y="301841"/>
            <a:ext cx="10872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9205" y="264872"/>
                <a:ext cx="6853561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Concentration Cell is constructed according to the following picture. 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  <m:sup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5" y="264872"/>
                <a:ext cx="6853561" cy="671722"/>
              </a:xfrm>
              <a:prstGeom prst="rect">
                <a:avLst/>
              </a:prstGeom>
              <a:blipFill>
                <a:blip r:embed="rId2"/>
                <a:stretch>
                  <a:fillRect l="-801" t="-4505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9597" y="1269508"/>
            <a:ext cx="3710866" cy="2246050"/>
            <a:chOff x="790113" y="1917577"/>
            <a:chExt cx="3710866" cy="2246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293" r="43830" b="10571"/>
            <a:stretch/>
          </p:blipFill>
          <p:spPr>
            <a:xfrm>
              <a:off x="790113" y="1917577"/>
              <a:ext cx="3524435" cy="2246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622089" y="2379216"/>
              <a:ext cx="878890" cy="639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4466" y="2024109"/>
              <a:ext cx="522303" cy="177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32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0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553"/>
            <a:ext cx="413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here, possible lab/addition to lecture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7" y="546885"/>
            <a:ext cx="4535878" cy="4358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349" y="546885"/>
            <a:ext cx="3469535" cy="347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03" y="4020560"/>
            <a:ext cx="4074225" cy="556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278" y="4718681"/>
            <a:ext cx="4224950" cy="17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1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8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94" y="284085"/>
            <a:ext cx="38039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Cell Potential/Voltage </a:t>
            </a:r>
            <a:r>
              <a:rPr lang="en-US" sz="2400" dirty="0" smtClean="0"/>
              <a:t>– cont.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9494" y="818938"/>
            <a:ext cx="464043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Opposite Sign Convention for </a:t>
            </a:r>
            <a:r>
              <a:rPr lang="el-GR" dirty="0" smtClean="0"/>
              <a:t>Δ</a:t>
            </a:r>
            <a:r>
              <a:rPr lang="en-US" dirty="0" smtClean="0"/>
              <a:t>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EMF Depends 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[R] and [P]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Temperature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Identity of Cation/Anion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E° = standard state (STP)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STP = 25 °C, 1 bar (~1 </a:t>
            </a:r>
            <a:r>
              <a:rPr lang="en-US" dirty="0" err="1" smtClean="0"/>
              <a:t>atm</a:t>
            </a:r>
            <a:r>
              <a:rPr lang="en-US" dirty="0" smtClean="0"/>
              <a:t>), 1 M solutions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Tabulated Values in Table 16.1 or Appendix 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9041" y="1216694"/>
            <a:ext cx="309386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EMF &gt; 0 (+) = spontaneous</a:t>
            </a:r>
          </a:p>
          <a:p>
            <a:r>
              <a:rPr lang="en-US" dirty="0"/>
              <a:t>EMF = 0       = equilibrium</a:t>
            </a:r>
          </a:p>
          <a:p>
            <a:r>
              <a:rPr lang="en-US" dirty="0"/>
              <a:t>EMF &lt; 0 (-)  = nonspontaneous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178160"/>
            <a:ext cx="3213700" cy="37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6" y="6171285"/>
            <a:ext cx="262963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cathode</a:t>
            </a:r>
            <a:r>
              <a:rPr lang="en-US" sz="2400" dirty="0" smtClean="0"/>
              <a:t> -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anode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70683" y="6183625"/>
            <a:ext cx="196509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ox</a:t>
            </a:r>
            <a:r>
              <a:rPr lang="en-US" sz="2400" dirty="0" smtClean="0"/>
              <a:t> +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red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086" y="328474"/>
            <a:ext cx="39499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Standard Reduction Potentials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7554" y="3488883"/>
            <a:ext cx="527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Can’t tabulate every possible electrochemical cell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Tabulated values for ½ cell reactions (written as reductions </a:t>
            </a:r>
            <a:r>
              <a:rPr lang="en-US" dirty="0" err="1" smtClean="0"/>
              <a:t>E°</a:t>
            </a:r>
            <a:r>
              <a:rPr lang="en-US" baseline="-25000" dirty="0" err="1" smtClean="0"/>
              <a:t>red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Zero arbitrary “Standard Hydrogen Electrode” (SHE)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1328" y="143808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Appendix 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5085" y="90097"/>
            <a:ext cx="24768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concept as tables for </a:t>
            </a:r>
            <a:r>
              <a:rPr lang="el-GR" dirty="0" smtClean="0"/>
              <a:t>Δ</a:t>
            </a:r>
            <a:r>
              <a:rPr lang="en-US" dirty="0" smtClean="0"/>
              <a:t>H, </a:t>
            </a:r>
            <a:r>
              <a:rPr lang="el-GR" dirty="0" smtClean="0"/>
              <a:t>Δ</a:t>
            </a:r>
            <a:r>
              <a:rPr lang="en-US" dirty="0" smtClean="0"/>
              <a:t>G, </a:t>
            </a:r>
            <a:r>
              <a:rPr lang="el-GR" dirty="0" smtClean="0"/>
              <a:t>Δ</a:t>
            </a:r>
            <a:r>
              <a:rPr lang="en-US" dirty="0" smtClean="0"/>
              <a:t>S etc.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9" y="917549"/>
            <a:ext cx="3707596" cy="2615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28" y="736428"/>
            <a:ext cx="3529444" cy="6107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2752" y="3027285"/>
            <a:ext cx="3464796" cy="263372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3227909">
            <a:off x="5691953" y="3109207"/>
            <a:ext cx="306202" cy="1655562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3" y="4742714"/>
            <a:ext cx="3923809" cy="142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412" y="886505"/>
            <a:ext cx="52001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8548" y="694516"/>
            <a:ext cx="8467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412" y="4702772"/>
            <a:ext cx="88607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07895" y="1921738"/>
            <a:ext cx="10242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 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7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72" y="189580"/>
            <a:ext cx="3707596" cy="261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72" y="5062310"/>
            <a:ext cx="3923809" cy="142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72" y="2945604"/>
            <a:ext cx="3780952" cy="18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41" y="355106"/>
            <a:ext cx="13131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of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941" y="790113"/>
            <a:ext cx="3589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Strongest Oxidizing Agent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reduced (lowest E element)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Cathodes (most + value)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941" y="5194915"/>
            <a:ext cx="16791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Bottom of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941" y="5629922"/>
            <a:ext cx="3654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Strongest Reducing Agent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oxidized (highest E element)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Anodes (most – value)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111" y="1817576"/>
            <a:ext cx="15247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944" y="2270458"/>
            <a:ext cx="4518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Diagonal Rule – any species on the </a:t>
            </a:r>
            <a:r>
              <a:rPr lang="en-US" u="sng" dirty="0" smtClean="0"/>
              <a:t>left</a:t>
            </a:r>
            <a:r>
              <a:rPr lang="en-US" dirty="0" smtClean="0"/>
              <a:t> will react spontaneously with a species that is lower/</a:t>
            </a:r>
            <a:r>
              <a:rPr lang="en-US" u="sng" dirty="0" smtClean="0"/>
              <a:t>right</a:t>
            </a:r>
            <a:r>
              <a:rPr lang="en-US" dirty="0" smtClean="0"/>
              <a:t>. (Only applies Table 16.1)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+ reaction always reacts with a more negative reaction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“Same” as the Activity Series (1</a:t>
            </a:r>
            <a:r>
              <a:rPr lang="en-US" baseline="30000" dirty="0" smtClean="0"/>
              <a:t>st</a:t>
            </a:r>
            <a:r>
              <a:rPr lang="en-US" dirty="0" smtClean="0"/>
              <a:t> semester, SD reactions).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 flipV="1">
            <a:off x="4548679" y="5493891"/>
            <a:ext cx="1278385" cy="7723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Favored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240844" y="305993"/>
            <a:ext cx="1278385" cy="7723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Favored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72" y="189580"/>
            <a:ext cx="3707596" cy="261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72" y="5062310"/>
            <a:ext cx="3923809" cy="142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72" y="2945604"/>
            <a:ext cx="3780952" cy="18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010" y="189580"/>
            <a:ext cx="147348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Diagonal Rule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843" y="642462"/>
            <a:ext cx="4518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Diagonal Rule – any species on the </a:t>
            </a:r>
            <a:r>
              <a:rPr lang="en-US" u="sng" dirty="0" smtClean="0"/>
              <a:t>left</a:t>
            </a:r>
            <a:r>
              <a:rPr lang="en-US" dirty="0" smtClean="0"/>
              <a:t> will react spontaneously with a species that is lower/</a:t>
            </a:r>
            <a:r>
              <a:rPr lang="en-US" u="sng" dirty="0" smtClean="0"/>
              <a:t>right</a:t>
            </a:r>
            <a:r>
              <a:rPr lang="en-US" dirty="0" smtClean="0"/>
              <a:t>. (Only applies Table 16.1)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+ reaction always reacts with a more negative reaction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010" y="3787792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026" y="4389690"/>
            <a:ext cx="415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+ 2 Li (s) → 2 F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+ 2 Li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69507" y="3787792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occur spontaneously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555" y="541373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8052" y="5413735"/>
            <a:ext cx="299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</a:t>
            </a:r>
            <a:r>
              <a:rPr lang="en-US" u="sng" dirty="0" smtClean="0"/>
              <a:t>NOT</a:t>
            </a:r>
            <a:r>
              <a:rPr lang="en-US" dirty="0" smtClean="0"/>
              <a:t> occur spontaneously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80996"/>
            <a:ext cx="517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+ 2 Ag (s) → Sn (s) + 2 Ag</a:t>
            </a:r>
            <a:r>
              <a:rPr lang="en-US" sz="2400" baseline="30000" dirty="0" smtClean="0"/>
              <a:t>+1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555" y="2220123"/>
            <a:ext cx="7079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8781" y="2238493"/>
            <a:ext cx="32060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 16.1 = in order high to low</a:t>
            </a:r>
          </a:p>
          <a:p>
            <a:r>
              <a:rPr lang="en-US" dirty="0" smtClean="0"/>
              <a:t>Appendix L = alphabetical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5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1" y="901737"/>
            <a:ext cx="8394907" cy="160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91" y="5429429"/>
            <a:ext cx="3923809" cy="14285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8474" y="2947691"/>
            <a:ext cx="3796373" cy="2615044"/>
            <a:chOff x="239697" y="2139823"/>
            <a:chExt cx="3796373" cy="2615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697" y="2139823"/>
              <a:ext cx="3707596" cy="26150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9697" y="2514147"/>
              <a:ext cx="3707596" cy="204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9697" y="3529913"/>
              <a:ext cx="3707596" cy="204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474" y="4305978"/>
              <a:ext cx="3707596" cy="204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728" y="2824576"/>
            <a:ext cx="3780952" cy="1819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8370" y="233649"/>
            <a:ext cx="62326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Activity Series ↔ Standard Reduction Potentials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328297" y="6386290"/>
            <a:ext cx="3707596" cy="2041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28297" y="6118767"/>
            <a:ext cx="3707596" cy="2041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2406" y="3322015"/>
            <a:ext cx="3707596" cy="2041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3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328474"/>
            <a:ext cx="10872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7736" y="328474"/>
            <a:ext cx="507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 Galvanic Cell with the following reaction: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1147" y="875307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 (s) + Sn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→ Cd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Sn (s)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5" y="875280"/>
            <a:ext cx="327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Write the anode ½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cathode ½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Cell potential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Spont</a:t>
            </a:r>
            <a:r>
              <a:rPr lang="en-US" dirty="0" smtClean="0"/>
              <a:t>. or </a:t>
            </a:r>
            <a:r>
              <a:rPr lang="en-US" dirty="0" err="1" smtClean="0"/>
              <a:t>Nonspont</a:t>
            </a:r>
            <a:r>
              <a:rPr lang="en-US" dirty="0" smtClean="0"/>
              <a:t>.?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3165" y="2040098"/>
            <a:ext cx="8735628" cy="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4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328474"/>
            <a:ext cx="10872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7736" y="328474"/>
            <a:ext cx="507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 Galvanic Cell with the following reaction: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723" y="875280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Cr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+ 3 I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+ 7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7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+ 14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6 I</a:t>
            </a:r>
            <a:r>
              <a:rPr lang="en-US" sz="2400" baseline="30000" dirty="0" smtClean="0"/>
              <a:t>-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5" y="875280"/>
            <a:ext cx="327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Write the anode ½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cathode ½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Cell potential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Spont</a:t>
            </a:r>
            <a:r>
              <a:rPr lang="en-US" dirty="0" smtClean="0"/>
              <a:t>. or </a:t>
            </a:r>
            <a:r>
              <a:rPr lang="en-US" dirty="0" err="1" smtClean="0"/>
              <a:t>Nonspont</a:t>
            </a:r>
            <a:r>
              <a:rPr lang="en-US" dirty="0" smtClean="0"/>
              <a:t>.?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3165" y="2040098"/>
            <a:ext cx="8735628" cy="35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4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1098</Words>
  <Application>Microsoft Office PowerPoint</Application>
  <PresentationFormat>On-screen Show (4:3)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135</cp:revision>
  <cp:lastPrinted>2020-11-29T22:57:26Z</cp:lastPrinted>
  <dcterms:created xsi:type="dcterms:W3CDTF">2020-03-25T15:59:49Z</dcterms:created>
  <dcterms:modified xsi:type="dcterms:W3CDTF">2021-03-20T23:06:06Z</dcterms:modified>
</cp:coreProperties>
</file>