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6" r:id="rId6"/>
    <p:sldId id="261" r:id="rId7"/>
    <p:sldId id="260" r:id="rId8"/>
    <p:sldId id="278" r:id="rId9"/>
    <p:sldId id="279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DkBKjMAlm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" y="1506230"/>
            <a:ext cx="4294772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2 Types of Cells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Terminology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Anode/Cathode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Salt Bridge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Inert/Active Electrode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Complete a Galvanic Cell Diagram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Galvanic Cell shorthand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16b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Terminology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Label Galvanic Cell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Calculate Cell Potential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Shorthand notation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967" y="6071482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  <a:endParaRPr lang="en-US" dirty="0" smtClean="0"/>
          </a:p>
          <a:p>
            <a:r>
              <a:rPr lang="en-US" dirty="0" smtClean="0"/>
              <a:t>OER Textbook – </a:t>
            </a:r>
            <a:r>
              <a:rPr lang="en-US" dirty="0" smtClean="0"/>
              <a:t>16.2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93841" y="3671686"/>
            <a:ext cx="429477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Additional Useful Links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Galvanic Cells - </a:t>
            </a:r>
            <a:r>
              <a:rPr lang="en-US" dirty="0">
                <a:hlinkClick r:id="rId2"/>
              </a:rPr>
              <a:t>https://www.youtube.com/watch?v=kDkBKjMAlmk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01006" y="206597"/>
            <a:ext cx="6055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112 Spring </a:t>
            </a:r>
            <a:r>
              <a:rPr lang="en-US" sz="3200" dirty="0" smtClean="0"/>
              <a:t>2021</a:t>
            </a:r>
            <a:endParaRPr lang="en-US" sz="3200" dirty="0" smtClean="0"/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16b </a:t>
            </a:r>
            <a:r>
              <a:rPr lang="en-US" sz="3200" dirty="0" smtClean="0"/>
              <a:t>– Electrochemical Cells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96" y="331596"/>
            <a:ext cx="454970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Galvanic Cell – short hand notation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7424" y="1609682"/>
            <a:ext cx="8414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Pt|Cr</a:t>
            </a:r>
            <a:r>
              <a:rPr lang="en-US" sz="3600" baseline="30000" dirty="0" smtClean="0"/>
              <a:t>+1 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), Cr</a:t>
            </a:r>
            <a:r>
              <a:rPr lang="en-US" sz="3600" baseline="30000" dirty="0" smtClean="0"/>
              <a:t>+3</a:t>
            </a:r>
            <a:r>
              <a:rPr lang="en-US" sz="3600" dirty="0" smtClean="0"/>
              <a:t> (</a:t>
            </a:r>
            <a:r>
              <a:rPr lang="en-US" sz="3600" dirty="0" err="1" smtClean="0"/>
              <a:t>aq</a:t>
            </a:r>
            <a:r>
              <a:rPr lang="en-US" sz="3600" dirty="0" smtClean="0"/>
              <a:t>) || 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(g), 2Cl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(</a:t>
            </a:r>
            <a:r>
              <a:rPr lang="en-US" sz="3600" dirty="0" err="1" smtClean="0"/>
              <a:t>aq</a:t>
            </a:r>
            <a:r>
              <a:rPr lang="en-US" sz="3600" dirty="0" smtClean="0"/>
              <a:t>) | Pt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891884" y="116466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0443" y="1176607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Cathode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1596" y="1550748"/>
            <a:ext cx="4149969" cy="110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8306" y="1533999"/>
            <a:ext cx="3554858" cy="67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3555" y="2823156"/>
            <a:ext cx="11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Salt Bridge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396666" y="2236347"/>
            <a:ext cx="0" cy="567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424" y="2747472"/>
            <a:ext cx="170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Boundary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80133" y="2762092"/>
            <a:ext cx="170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Boundary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85181" y="2288236"/>
            <a:ext cx="0" cy="40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731264" y="2288236"/>
            <a:ext cx="0" cy="40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82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91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322" y="5848829"/>
            <a:ext cx="2620255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Cheat Sheet:   </a:t>
            </a:r>
            <a:r>
              <a:rPr lang="en-US" dirty="0" smtClean="0"/>
              <a:t>You will have Table 28.1 on all exams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7844" y="5202499"/>
            <a:ext cx="2977333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Identify and/or Draw a Saturated or Unsaturated FA?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Structure -&gt; Physical Properties -&gt; Biological Property</a:t>
            </a:r>
          </a:p>
        </p:txBody>
      </p:sp>
    </p:spTree>
    <p:extLst>
      <p:ext uri="{BB962C8B-B14F-4D97-AF65-F5344CB8AC3E}">
        <p14:creationId xmlns:p14="http://schemas.microsoft.com/office/powerpoint/2010/main" val="119063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96" y="331596"/>
            <a:ext cx="422955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Electrochemical Cells - Overview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2628" y="1100526"/>
            <a:ext cx="3515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Galvanic Cells </a:t>
            </a:r>
            <a:r>
              <a:rPr lang="en-US" dirty="0" smtClean="0"/>
              <a:t>– use a spontaneous reaction to generate e</a:t>
            </a:r>
            <a:r>
              <a:rPr lang="en-US" baseline="30000" dirty="0" smtClean="0"/>
              <a:t>-</a:t>
            </a:r>
          </a:p>
          <a:p>
            <a:r>
              <a:rPr lang="en-US" sz="1200" dirty="0" smtClean="0"/>
              <a:t>(Luigi</a:t>
            </a:r>
            <a:r>
              <a:rPr lang="en-US" sz="1200" dirty="0"/>
              <a:t> </a:t>
            </a:r>
            <a:r>
              <a:rPr lang="en-US" sz="1200" dirty="0" err="1" smtClean="0"/>
              <a:t>Galvoni</a:t>
            </a:r>
            <a:r>
              <a:rPr lang="en-US" sz="1200" dirty="0" smtClean="0"/>
              <a:t> 1737-1798)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7912" y="2118476"/>
            <a:ext cx="5766480" cy="936055"/>
            <a:chOff x="1396862" y="3705944"/>
            <a:chExt cx="5766480" cy="936055"/>
          </a:xfrm>
        </p:grpSpPr>
        <p:sp>
          <p:nvSpPr>
            <p:cNvPr id="4" name="TextBox 3"/>
            <p:cNvSpPr txBox="1"/>
            <p:nvPr/>
          </p:nvSpPr>
          <p:spPr>
            <a:xfrm>
              <a:off x="1396862" y="3828422"/>
              <a:ext cx="12458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A + B </a:t>
              </a:r>
              <a:endParaRPr lang="en-US" sz="3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642716" y="4069583"/>
              <a:ext cx="1371600" cy="0"/>
            </a:xfrm>
            <a:prstGeom prst="straightConnector1">
              <a:avLst/>
            </a:prstGeom>
            <a:ln w="2222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2642716" y="4263738"/>
              <a:ext cx="1371600" cy="0"/>
            </a:xfrm>
            <a:prstGeom prst="straightConnector1">
              <a:avLst/>
            </a:prstGeom>
            <a:ln w="2222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237541" y="3828422"/>
              <a:ext cx="29258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C + D + </a:t>
              </a:r>
              <a:r>
                <a:rPr lang="en-US" sz="2400" dirty="0" smtClean="0"/>
                <a:t>electricity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31999" y="3705944"/>
              <a:ext cx="977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Galvanic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65941" y="4272667"/>
              <a:ext cx="816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Voltaic</a:t>
              </a:r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044272" y="1076268"/>
            <a:ext cx="3918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Voltaic </a:t>
            </a:r>
            <a:r>
              <a:rPr lang="en-US" dirty="0" smtClean="0"/>
              <a:t>Cells – </a:t>
            </a:r>
            <a:r>
              <a:rPr lang="en-US" dirty="0"/>
              <a:t>use an e</a:t>
            </a:r>
            <a:r>
              <a:rPr lang="en-US" baseline="30000" dirty="0"/>
              <a:t>-</a:t>
            </a:r>
            <a:r>
              <a:rPr lang="en-US" dirty="0"/>
              <a:t> current to drive a nonspontaneous </a:t>
            </a:r>
            <a:r>
              <a:rPr lang="en-US" dirty="0" smtClean="0"/>
              <a:t>reaction</a:t>
            </a:r>
          </a:p>
          <a:p>
            <a:r>
              <a:rPr lang="en-US" sz="1200" dirty="0" smtClean="0"/>
              <a:t>(Alessandro Volta 1754-1827)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b="23009"/>
          <a:stretch/>
        </p:blipFill>
        <p:spPr>
          <a:xfrm>
            <a:off x="1333529" y="3498606"/>
            <a:ext cx="6699873" cy="31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96" y="331596"/>
            <a:ext cx="176875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Galvanic Cell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83877" y="331596"/>
            <a:ext cx="4733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Cd (s) + Sn</a:t>
            </a:r>
            <a:r>
              <a:rPr lang="en-US" sz="2400" baseline="30000" dirty="0" smtClean="0"/>
              <a:t>+2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→ Cd</a:t>
            </a:r>
            <a:r>
              <a:rPr lang="en-US" sz="2400" baseline="30000" dirty="0" smtClean="0"/>
              <a:t>+2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+ Sn (s)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0361" y="1316383"/>
            <a:ext cx="36863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Assign Oxidation Numbers</a:t>
            </a:r>
          </a:p>
          <a:p>
            <a:pPr marL="342900" indent="-342900">
              <a:buAutoNum type="arabicPeriod"/>
            </a:pPr>
            <a:r>
              <a:rPr lang="en-US" dirty="0" smtClean="0"/>
              <a:t>Balance the ½ reactions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Label Anode and Cathode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LEO (</a:t>
            </a:r>
            <a:r>
              <a:rPr lang="en-US" dirty="0" err="1" smtClean="0"/>
              <a:t>oxid</a:t>
            </a:r>
            <a:r>
              <a:rPr lang="en-US" dirty="0" smtClean="0"/>
              <a:t> – anode)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GER (red – cathode)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½ reactions in proper boxes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Label the metal/solution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Direction of e- flow and # e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Label the Salt Bridge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Miscellaneous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691" y="1189368"/>
            <a:ext cx="5228672" cy="36987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75181" y="3814793"/>
            <a:ext cx="17318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Active Electrode</a:t>
            </a:r>
          </a:p>
          <a:p>
            <a:r>
              <a:rPr lang="en-US" dirty="0" smtClean="0"/>
              <a:t>conduct e</a:t>
            </a:r>
            <a:r>
              <a:rPr lang="en-US" baseline="30000" dirty="0" smtClean="0"/>
              <a:t>-</a:t>
            </a:r>
          </a:p>
          <a:p>
            <a:r>
              <a:rPr lang="en-US" dirty="0"/>
              <a:t>p</a:t>
            </a:r>
            <a:r>
              <a:rPr lang="en-US" dirty="0" smtClean="0"/>
              <a:t>hase separated</a:t>
            </a:r>
          </a:p>
          <a:p>
            <a:r>
              <a:rPr lang="en-US" dirty="0"/>
              <a:t>p</a:t>
            </a:r>
            <a:r>
              <a:rPr lang="en-US" dirty="0" smtClean="0"/>
              <a:t>art of reaction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431569" y="2825393"/>
            <a:ext cx="1037689" cy="976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0382" y="4961048"/>
            <a:ext cx="2580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Salt Bridge</a:t>
            </a:r>
          </a:p>
          <a:p>
            <a:r>
              <a:rPr lang="en-US" dirty="0" smtClean="0"/>
              <a:t>Maintains charge balance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391027" y="2198670"/>
            <a:ext cx="0" cy="2689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52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15" y="260065"/>
            <a:ext cx="8900353" cy="62960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8850" y="6167978"/>
            <a:ext cx="24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 (s) → Cd</a:t>
            </a:r>
            <a:r>
              <a:rPr lang="en-US" baseline="30000" dirty="0" smtClean="0"/>
              <a:t>+2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+ 2 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115" y="174544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43089" y="858419"/>
            <a:ext cx="373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-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8235931" y="1719740"/>
            <a:ext cx="88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Cathode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779103" y="105457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178730" y="4369749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Cd (s)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35712" y="4366114"/>
            <a:ext cx="6383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Sn (s)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377902" y="6134218"/>
            <a:ext cx="245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</a:t>
            </a:r>
            <a:r>
              <a:rPr lang="en-US" baseline="30000" dirty="0" smtClean="0"/>
              <a:t>+2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 smtClean="0"/>
              <a:t>+ 2 e</a:t>
            </a:r>
            <a:r>
              <a:rPr lang="en-US" baseline="30000" dirty="0" smtClean="0"/>
              <a:t>-</a:t>
            </a:r>
            <a:r>
              <a:rPr lang="en-US" dirty="0" smtClean="0"/>
              <a:t>→ </a:t>
            </a:r>
            <a:r>
              <a:rPr lang="en-US" dirty="0"/>
              <a:t>Sn (s)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5058" y="4068406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Sn</a:t>
            </a:r>
            <a:r>
              <a:rPr lang="en-US" sz="1600" baseline="30000" dirty="0"/>
              <a:t>+2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 err="1"/>
              <a:t>aq</a:t>
            </a:r>
            <a:r>
              <a:rPr lang="en-US" dirty="0"/>
              <a:t>)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289303" y="2114779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(GER)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3115" y="2209353"/>
            <a:ext cx="684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(LEO)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19924" y="4369750"/>
            <a:ext cx="9605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Cd</a:t>
            </a:r>
            <a:r>
              <a:rPr lang="en-US" sz="1600" baseline="30000" dirty="0"/>
              <a:t>+2</a:t>
            </a:r>
            <a:r>
              <a:rPr lang="en-US" sz="1600" dirty="0"/>
              <a:t> (</a:t>
            </a:r>
            <a:r>
              <a:rPr lang="en-US" sz="1600" dirty="0" err="1"/>
              <a:t>aq</a:t>
            </a:r>
            <a:r>
              <a:rPr lang="en-US" sz="1600" dirty="0"/>
              <a:t>)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73307" y="3596026"/>
            <a:ext cx="51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e</a:t>
            </a:r>
            <a:r>
              <a:rPr lang="en-US" baseline="30000" dirty="0"/>
              <a:t>-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398684" y="3603408"/>
            <a:ext cx="51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e</a:t>
            </a:r>
            <a:r>
              <a:rPr lang="en-US" baseline="30000" dirty="0"/>
              <a:t>-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82996" y="1519685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/>
              <a:t>+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26882" y="1519685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47634" y="3087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Up Arrow 24"/>
          <p:cNvSpPr/>
          <p:nvPr/>
        </p:nvSpPr>
        <p:spPr>
          <a:xfrm>
            <a:off x="1273307" y="2484111"/>
            <a:ext cx="452176" cy="714625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5400000">
            <a:off x="3500793" y="121176"/>
            <a:ext cx="452176" cy="714625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5400000">
            <a:off x="5153358" y="122962"/>
            <a:ext cx="452176" cy="714625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rot="10800000">
            <a:off x="7398684" y="2278811"/>
            <a:ext cx="452176" cy="714625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rved Right Arrow 28"/>
          <p:cNvSpPr/>
          <p:nvPr/>
        </p:nvSpPr>
        <p:spPr>
          <a:xfrm>
            <a:off x="7248391" y="3883610"/>
            <a:ext cx="437045" cy="62475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Right Arrow 29"/>
          <p:cNvSpPr/>
          <p:nvPr/>
        </p:nvSpPr>
        <p:spPr>
          <a:xfrm rot="10574302">
            <a:off x="1753170" y="3932942"/>
            <a:ext cx="437045" cy="62475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Bent Arrow 31"/>
          <p:cNvSpPr/>
          <p:nvPr/>
        </p:nvSpPr>
        <p:spPr>
          <a:xfrm rot="5400000">
            <a:off x="5504293" y="1704351"/>
            <a:ext cx="554863" cy="50500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>
            <a:spLocks noChangeAspect="1"/>
          </p:cNvSpPr>
          <p:nvPr/>
        </p:nvSpPr>
        <p:spPr>
          <a:xfrm rot="5400000" flipV="1">
            <a:off x="3105902" y="1671996"/>
            <a:ext cx="554863" cy="51223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95588" y="2488593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Lose Mass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065684" y="2433858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Mass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8862" y="287124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219879" y="2704206"/>
            <a:ext cx="73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1245" y="124399"/>
            <a:ext cx="29379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Galvanic Cell -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035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96" y="331596"/>
            <a:ext cx="454970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Galvanic Cell – short hand notation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06286" y="1567543"/>
            <a:ext cx="6987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Cd (s) | Cd</a:t>
            </a:r>
            <a:r>
              <a:rPr lang="en-US" sz="3600" baseline="30000" dirty="0" smtClean="0"/>
              <a:t>+2</a:t>
            </a:r>
            <a:r>
              <a:rPr lang="en-US" sz="3600" dirty="0" smtClean="0"/>
              <a:t> (</a:t>
            </a:r>
            <a:r>
              <a:rPr lang="en-US" sz="3600" dirty="0" err="1" smtClean="0"/>
              <a:t>aq</a:t>
            </a:r>
            <a:r>
              <a:rPr lang="en-US" sz="3600" dirty="0" smtClean="0"/>
              <a:t>) || Sn</a:t>
            </a:r>
            <a:r>
              <a:rPr lang="en-US" sz="3600" baseline="30000" dirty="0" smtClean="0"/>
              <a:t>+2</a:t>
            </a:r>
            <a:r>
              <a:rPr lang="en-US" sz="3600" dirty="0" smtClean="0"/>
              <a:t> (</a:t>
            </a:r>
            <a:r>
              <a:rPr lang="en-US" sz="3600" dirty="0" err="1" smtClean="0"/>
              <a:t>aq</a:t>
            </a:r>
            <a:r>
              <a:rPr lang="en-US" sz="3600" dirty="0" smtClean="0"/>
              <a:t>) | Sn (s)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69979" y="117660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0443" y="1176607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Cathode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57011" y="1551717"/>
            <a:ext cx="3024554" cy="100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24659" y="1545939"/>
            <a:ext cx="290397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07080" y="2618824"/>
            <a:ext cx="11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Salt Bridge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0"/>
            <a:endCxn id="3" idx="2"/>
          </p:cNvCxnSpPr>
          <p:nvPr/>
        </p:nvCxnSpPr>
        <p:spPr>
          <a:xfrm flipV="1">
            <a:off x="4800191" y="2213874"/>
            <a:ext cx="0" cy="40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11709" y="2618824"/>
            <a:ext cx="170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Boundary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03746" y="2618824"/>
            <a:ext cx="170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Boundary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606449" y="2213874"/>
            <a:ext cx="0" cy="40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950428" y="2213874"/>
            <a:ext cx="0" cy="40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1596" y="3637503"/>
            <a:ext cx="581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or May not include concentrations Ex: Cd</a:t>
            </a:r>
            <a:r>
              <a:rPr lang="en-US" baseline="30000" dirty="0" smtClean="0"/>
              <a:t>+2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(1.0 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448" y="224413"/>
            <a:ext cx="5988552" cy="40496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9129" y="106445"/>
            <a:ext cx="279627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Galvanic Cell – Gases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1732" y="720482"/>
            <a:ext cx="36863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Assign Oxidation Numbers</a:t>
            </a:r>
          </a:p>
          <a:p>
            <a:pPr marL="342900" indent="-342900">
              <a:buAutoNum type="arabicPeriod"/>
            </a:pPr>
            <a:r>
              <a:rPr lang="en-US" dirty="0" smtClean="0"/>
              <a:t>Balance the ½ reactions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Label Anode and Cathode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LEO (</a:t>
            </a:r>
            <a:r>
              <a:rPr lang="en-US" dirty="0" err="1" smtClean="0"/>
              <a:t>oxid</a:t>
            </a:r>
            <a:r>
              <a:rPr lang="en-US" dirty="0" smtClean="0"/>
              <a:t> – anode)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GER (red – cathode)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½ reactions in proper boxes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Label the metal/solution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Direction of e- flow and # e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Label the Salt Bridge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Miscellaneous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9155" y="4274049"/>
            <a:ext cx="2563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 – generally </a:t>
            </a:r>
          </a:p>
          <a:p>
            <a:r>
              <a:rPr lang="en-US" dirty="0" smtClean="0"/>
              <a:t>bubbled into the solution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051479" y="3791164"/>
            <a:ext cx="277402" cy="482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9020" y="4308453"/>
            <a:ext cx="17302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Inert Electrode</a:t>
            </a:r>
          </a:p>
          <a:p>
            <a:r>
              <a:rPr lang="en-US" dirty="0" smtClean="0"/>
              <a:t>conduct e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phase separated</a:t>
            </a:r>
          </a:p>
          <a:p>
            <a:r>
              <a:rPr lang="en-US" dirty="0" smtClean="0"/>
              <a:t>d/n react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22652" y="3010328"/>
            <a:ext cx="1376737" cy="1147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4353" y="5772766"/>
            <a:ext cx="7698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the reaction:  Cr</a:t>
            </a:r>
            <a:r>
              <a:rPr lang="en-US" sz="2400" baseline="30000" dirty="0" smtClean="0"/>
              <a:t>+1 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→ Cr</a:t>
            </a:r>
            <a:r>
              <a:rPr lang="en-US" sz="2400" baseline="30000" dirty="0" smtClean="0"/>
              <a:t>+3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+ 2 Cl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2444" y="3511860"/>
            <a:ext cx="250404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You Try It!</a:t>
            </a:r>
          </a:p>
          <a:p>
            <a:r>
              <a:rPr lang="en-US" dirty="0" smtClean="0"/>
              <a:t>Complete the Diagram</a:t>
            </a:r>
          </a:p>
          <a:p>
            <a:r>
              <a:rPr lang="en-US" dirty="0" smtClean="0"/>
              <a:t>Write the Cell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1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4" y="984737"/>
            <a:ext cx="7953105" cy="5378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34581" y="106445"/>
            <a:ext cx="5174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Cr</a:t>
            </a:r>
            <a:r>
              <a:rPr lang="en-US" sz="2400" baseline="30000" dirty="0"/>
              <a:t>+1 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Cl</a:t>
            </a:r>
            <a:r>
              <a:rPr lang="en-US" sz="2400" baseline="-25000" dirty="0"/>
              <a:t>2</a:t>
            </a:r>
            <a:r>
              <a:rPr lang="en-US" sz="2400" dirty="0"/>
              <a:t> (g) → Cr</a:t>
            </a:r>
            <a:r>
              <a:rPr lang="en-US" sz="2400" baseline="30000" dirty="0"/>
              <a:t>+3</a:t>
            </a:r>
            <a:r>
              <a:rPr lang="en-US" sz="2400" dirty="0"/>
              <a:t> (</a:t>
            </a:r>
            <a:r>
              <a:rPr lang="en-US" sz="2400" dirty="0" err="1"/>
              <a:t>aq</a:t>
            </a:r>
            <a:r>
              <a:rPr lang="en-US" sz="2400" dirty="0"/>
              <a:t>) + 2 Cl</a:t>
            </a:r>
            <a:r>
              <a:rPr lang="en-US" sz="2400" baseline="30000" dirty="0"/>
              <a:t>-1</a:t>
            </a:r>
            <a:r>
              <a:rPr lang="en-US" sz="2400" dirty="0"/>
              <a:t> 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129" y="106445"/>
            <a:ext cx="327487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Galvanic Cell – You try it!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781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63" y="415332"/>
            <a:ext cx="8479753" cy="57342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565" y="128643"/>
            <a:ext cx="3951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</a:t>
            </a:r>
            <a:r>
              <a:rPr lang="en-US" baseline="30000" dirty="0"/>
              <a:t>+1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Cl</a:t>
            </a:r>
            <a:r>
              <a:rPr lang="en-US" baseline="-25000" dirty="0"/>
              <a:t>2</a:t>
            </a:r>
            <a:r>
              <a:rPr lang="en-US" dirty="0"/>
              <a:t> (g) → Cr</a:t>
            </a:r>
            <a:r>
              <a:rPr lang="en-US" baseline="30000" dirty="0"/>
              <a:t>+3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+ 2 Cl</a:t>
            </a:r>
            <a:r>
              <a:rPr lang="en-US" baseline="30000" dirty="0"/>
              <a:t>-1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721904" y="5745671"/>
            <a:ext cx="2508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</a:t>
            </a:r>
            <a:r>
              <a:rPr lang="en-US" baseline="-25000" dirty="0" smtClean="0"/>
              <a:t>2</a:t>
            </a:r>
            <a:r>
              <a:rPr lang="en-US" dirty="0" smtClean="0"/>
              <a:t> (g)  + 2e</a:t>
            </a:r>
            <a:r>
              <a:rPr lang="en-US" baseline="30000" dirty="0" smtClean="0"/>
              <a:t>-</a:t>
            </a:r>
            <a:r>
              <a:rPr lang="en-US" dirty="0" smtClean="0"/>
              <a:t> → 2 Cl</a:t>
            </a:r>
            <a:r>
              <a:rPr lang="en-US" baseline="30000" dirty="0" smtClean="0"/>
              <a:t>-1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08238" y="5745671"/>
            <a:ext cx="2605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</a:t>
            </a:r>
            <a:r>
              <a:rPr lang="en-US" baseline="30000" dirty="0"/>
              <a:t>+1 </a:t>
            </a:r>
            <a:r>
              <a:rPr lang="en-US" dirty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</a:t>
            </a:r>
            <a:r>
              <a:rPr lang="en-US" dirty="0"/>
              <a:t>→ </a:t>
            </a:r>
            <a:r>
              <a:rPr lang="en-US" dirty="0" smtClean="0"/>
              <a:t>Cr</a:t>
            </a:r>
            <a:r>
              <a:rPr lang="en-US" baseline="30000" dirty="0" smtClean="0"/>
              <a:t>+3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 smtClean="0"/>
              <a:t>)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35007" y="1700223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22649" y="961161"/>
            <a:ext cx="373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-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643328" y="1801933"/>
            <a:ext cx="88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Cathode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226177" y="104792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002837" y="1519333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93344" y="1519685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 rot="10800000">
            <a:off x="1842744" y="2619432"/>
            <a:ext cx="452176" cy="714625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6200000">
            <a:off x="3958806" y="225703"/>
            <a:ext cx="452176" cy="714625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6200000">
            <a:off x="5307472" y="225704"/>
            <a:ext cx="452176" cy="714625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7392916" y="2902824"/>
            <a:ext cx="452176" cy="714625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82274" y="4263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92916" y="380184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697261" y="4245319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</a:t>
            </a:r>
            <a:r>
              <a:rPr lang="en-US" baseline="30000" dirty="0"/>
              <a:t>+1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639578" y="3617179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</a:t>
            </a:r>
            <a:r>
              <a:rPr lang="en-US" baseline="30000" dirty="0"/>
              <a:t>+3</a:t>
            </a:r>
            <a:endParaRPr lang="en-US" dirty="0"/>
          </a:p>
        </p:txBody>
      </p:sp>
      <p:sp>
        <p:nvSpPr>
          <p:cNvPr id="27" name="Curved Right Arrow 26"/>
          <p:cNvSpPr/>
          <p:nvPr/>
        </p:nvSpPr>
        <p:spPr>
          <a:xfrm>
            <a:off x="7004027" y="3770371"/>
            <a:ext cx="437045" cy="62475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 rot="294739">
            <a:off x="2252123" y="3787936"/>
            <a:ext cx="437045" cy="62475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Bent Arrow 28"/>
          <p:cNvSpPr/>
          <p:nvPr/>
        </p:nvSpPr>
        <p:spPr>
          <a:xfrm rot="5400000">
            <a:off x="5679478" y="1729109"/>
            <a:ext cx="554863" cy="50500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ent Arrow 29"/>
          <p:cNvSpPr>
            <a:spLocks noChangeAspect="1"/>
          </p:cNvSpPr>
          <p:nvPr/>
        </p:nvSpPr>
        <p:spPr>
          <a:xfrm rot="5400000" flipV="1">
            <a:off x="3434622" y="1679016"/>
            <a:ext cx="554863" cy="51223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10744" y="375542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447658" y="3511462"/>
            <a:ext cx="796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Cl</a:t>
            </a:r>
            <a:r>
              <a:rPr lang="en-US" baseline="-25000" dirty="0"/>
              <a:t>2</a:t>
            </a:r>
            <a:r>
              <a:rPr lang="en-US" dirty="0"/>
              <a:t> (g)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487924" y="4260538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Cl</a:t>
            </a:r>
            <a:r>
              <a:rPr lang="en-US" baseline="30000" dirty="0"/>
              <a:t>-1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82398" y="2176805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(GER)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42929" y="2076169"/>
            <a:ext cx="684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(LEO)</a:t>
            </a:r>
          </a:p>
        </p:txBody>
      </p:sp>
    </p:spTree>
    <p:extLst>
      <p:ext uri="{BB962C8B-B14F-4D97-AF65-F5344CB8AC3E}">
        <p14:creationId xmlns:p14="http://schemas.microsoft.com/office/powerpoint/2010/main" val="301276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558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19</cp:revision>
  <dcterms:created xsi:type="dcterms:W3CDTF">2020-03-25T15:59:49Z</dcterms:created>
  <dcterms:modified xsi:type="dcterms:W3CDTF">2021-03-16T19:00:29Z</dcterms:modified>
</cp:coreProperties>
</file>