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5" r:id="rId12"/>
    <p:sldId id="269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908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Definition of Oxidation and Reduction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Calculation of Oxidation Numbers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Determine what is </a:t>
            </a:r>
            <a:r>
              <a:rPr lang="en-US" sz="1600" dirty="0" err="1" smtClean="0"/>
              <a:t>Oxid</a:t>
            </a:r>
            <a:r>
              <a:rPr lang="en-US" sz="1600" dirty="0" smtClean="0"/>
              <a:t>/Red in a reaction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Balancing Redox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Acidic Solution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mtClean="0"/>
              <a:t>Basic Solution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16a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</a:t>
            </a:r>
            <a:r>
              <a:rPr lang="en-US" dirty="0" smtClean="0"/>
              <a:t>16.1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566" y="206597"/>
            <a:ext cx="73726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16a </a:t>
            </a:r>
            <a:r>
              <a:rPr lang="en-US" sz="3200" dirty="0" smtClean="0"/>
              <a:t>– </a:t>
            </a:r>
            <a:r>
              <a:rPr lang="en-US" sz="3200" dirty="0" smtClean="0"/>
              <a:t>Review – </a:t>
            </a:r>
            <a:r>
              <a:rPr lang="en-US" sz="3200" dirty="0" err="1" smtClean="0"/>
              <a:t>Oxid</a:t>
            </a:r>
            <a:r>
              <a:rPr lang="en-US" sz="3200" dirty="0" smtClean="0"/>
              <a:t>/Red Reactions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43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895" t="7253" r="15230" b="11412"/>
          <a:stretch/>
        </p:blipFill>
        <p:spPr>
          <a:xfrm>
            <a:off x="204187" y="790112"/>
            <a:ext cx="4279036" cy="5853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187" y="297155"/>
            <a:ext cx="239232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Extra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0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38125"/>
            <a:ext cx="326839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 and Reduction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1767" y="699790"/>
            <a:ext cx="308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ka – Redox, Electron Transfer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0278" y="4067354"/>
            <a:ext cx="10917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Oxidation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6517" y="4067354"/>
            <a:ext cx="113601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079" y="4600575"/>
            <a:ext cx="29338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Lose electrons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Lose energy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Addition of H or Loss of 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Oxidation # ↑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14783" y="1069122"/>
            <a:ext cx="3419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Transfer of an e</a:t>
            </a:r>
            <a:r>
              <a:rPr lang="en-US" baseline="30000" dirty="0" smtClean="0"/>
              <a:t>-</a:t>
            </a:r>
            <a:r>
              <a:rPr lang="en-US" dirty="0" smtClean="0"/>
              <a:t> from one E to another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Always paired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Many important uses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Batteries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Bioenergetics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Metal Plating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Rust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1574" y="4600575"/>
            <a:ext cx="2561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Gain electrons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Gain energy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Loss of H or Gain of 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Oxidation # ↓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91" y="1060735"/>
            <a:ext cx="2372498" cy="26372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725" y="1007902"/>
            <a:ext cx="2199795" cy="28221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70088" y="5874392"/>
            <a:ext cx="1274708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OER </a:t>
            </a:r>
            <a:r>
              <a:rPr lang="en-US" dirty="0" smtClean="0"/>
              <a:t>Ch</a:t>
            </a:r>
            <a:r>
              <a:rPr lang="en-US" dirty="0" smtClean="0"/>
              <a:t>. </a:t>
            </a:r>
            <a:r>
              <a:rPr lang="en-US" dirty="0" smtClean="0"/>
              <a:t>7.2</a:t>
            </a:r>
          </a:p>
          <a:p>
            <a:r>
              <a:rPr lang="en-US" dirty="0" smtClean="0"/>
              <a:t>Lecture 7e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0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38125"/>
            <a:ext cx="249151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 Number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10290" y="800785"/>
            <a:ext cx="59762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“fictional” or “pretend” charge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charge its atoms would possess if the compound was ionic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290" y="2171700"/>
            <a:ext cx="557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Pure Elements in natural state oxidation # = zero charge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290" y="4067175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Monoatomic ions, oxidation # = ionic charge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5825" y="2988617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Mg (s)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9950" y="2984242"/>
            <a:ext cx="88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H</a:t>
            </a:r>
            <a:r>
              <a:rPr lang="en-US" sz="2400" baseline="-25000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>
                <a:solidFill>
                  <a:srgbClr val="00B0F0"/>
                </a:solidFill>
              </a:rPr>
              <a:t> (g)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6525" y="2984242"/>
            <a:ext cx="923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Cl</a:t>
            </a:r>
            <a:r>
              <a:rPr lang="en-US" sz="2400" baseline="-25000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>
                <a:solidFill>
                  <a:srgbClr val="00B0F0"/>
                </a:solidFill>
              </a:rPr>
              <a:t> (g)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5824" y="50534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Mg</a:t>
            </a:r>
            <a:r>
              <a:rPr lang="en-US" sz="2400" baseline="30000" dirty="0" smtClean="0">
                <a:solidFill>
                  <a:srgbClr val="00B0F0"/>
                </a:solidFill>
              </a:rPr>
              <a:t>+2</a:t>
            </a:r>
            <a:r>
              <a:rPr lang="en-US" sz="2400" dirty="0" smtClean="0">
                <a:solidFill>
                  <a:srgbClr val="00B0F0"/>
                </a:solidFill>
              </a:rPr>
              <a:t> (</a:t>
            </a:r>
            <a:r>
              <a:rPr lang="en-US" sz="2400" dirty="0" err="1" smtClean="0">
                <a:solidFill>
                  <a:srgbClr val="00B0F0"/>
                </a:solidFill>
              </a:rPr>
              <a:t>aq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9950" y="4972050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H</a:t>
            </a:r>
            <a:r>
              <a:rPr lang="en-US" sz="2400" baseline="30000" dirty="0">
                <a:solidFill>
                  <a:srgbClr val="00B0F0"/>
                </a:solidFill>
              </a:rPr>
              <a:t>+</a:t>
            </a:r>
            <a:r>
              <a:rPr lang="en-US" sz="2400" dirty="0" smtClean="0">
                <a:solidFill>
                  <a:srgbClr val="00B0F0"/>
                </a:solidFill>
              </a:rPr>
              <a:t> (</a:t>
            </a:r>
            <a:r>
              <a:rPr lang="en-US" sz="2400" dirty="0" err="1" smtClean="0">
                <a:solidFill>
                  <a:srgbClr val="00B0F0"/>
                </a:solidFill>
              </a:rPr>
              <a:t>aq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6525" y="4972049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Cl</a:t>
            </a:r>
            <a:r>
              <a:rPr lang="en-US" sz="2400" baseline="30000" dirty="0">
                <a:solidFill>
                  <a:srgbClr val="00B0F0"/>
                </a:solidFill>
              </a:rPr>
              <a:t>-</a:t>
            </a:r>
            <a:r>
              <a:rPr lang="en-US" sz="2400" dirty="0" smtClean="0">
                <a:solidFill>
                  <a:srgbClr val="00B0F0"/>
                </a:solidFill>
              </a:rPr>
              <a:t> (</a:t>
            </a:r>
            <a:r>
              <a:rPr lang="en-US" sz="2400" dirty="0" err="1" smtClean="0">
                <a:solidFill>
                  <a:srgbClr val="00B0F0"/>
                </a:solidFill>
              </a:rPr>
              <a:t>aq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1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890" y="581025"/>
            <a:ext cx="4902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Elements in a polyatomic ion or molecule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 = +1 (except metal hydrides MH, H = -1)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O = -2 (except peroxides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, O = -1)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Halogens = -1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890" y="1905000"/>
            <a:ext cx="32224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Sum of oxidation numbers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Molecules = 0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Polyatomic ion = charge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592" y="2951976"/>
            <a:ext cx="1129476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7350" y="3511630"/>
            <a:ext cx="249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vs 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vs 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35925" y="3444954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7117722" y="171629"/>
            <a:ext cx="18929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Oxidation number are per atom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17722" y="6410325"/>
            <a:ext cx="18929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be “fraction”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2925" y="3444953"/>
            <a:ext cx="88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0861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47675"/>
            <a:ext cx="250248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Biological Example</a:t>
            </a:r>
            <a:endParaRPr lang="en-US" sz="24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334880" y="1064491"/>
            <a:ext cx="8262521" cy="1811279"/>
            <a:chOff x="401555" y="3702916"/>
            <a:chExt cx="8262521" cy="18112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173" y="4047345"/>
              <a:ext cx="1857375" cy="1466850"/>
            </a:xfrm>
            <a:prstGeom prst="rect">
              <a:avLst/>
            </a:prstGeom>
          </p:spPr>
        </p:pic>
        <p:grpSp>
          <p:nvGrpSpPr>
            <p:cNvPr id="5" name="Group 614"/>
            <p:cNvGrpSpPr>
              <a:grpSpLocks/>
            </p:cNvGrpSpPr>
            <p:nvPr/>
          </p:nvGrpSpPr>
          <p:grpSpPr bwMode="auto">
            <a:xfrm>
              <a:off x="7225999" y="4572872"/>
              <a:ext cx="1428750" cy="366712"/>
              <a:chOff x="1381125" y="2638425"/>
              <a:chExt cx="1428750" cy="366713"/>
            </a:xfrm>
          </p:grpSpPr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1920875" y="263842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447925" y="2638425"/>
                <a:ext cx="3619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O</a:t>
                </a:r>
              </a:p>
            </p:txBody>
          </p:sp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1381125" y="2638425"/>
                <a:ext cx="3619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O</a:t>
                </a:r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1714951" y="2777667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1717675" y="2849649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2239813" y="2786599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24"/>
              <p:cNvGrpSpPr>
                <a:grpSpLocks/>
              </p:cNvGrpSpPr>
              <p:nvPr/>
            </p:nvGrpSpPr>
            <p:grpSpPr bwMode="auto">
              <a:xfrm rot="5400000">
                <a:off x="2601119" y="2894806"/>
                <a:ext cx="46038" cy="136525"/>
                <a:chOff x="1494" y="1470"/>
                <a:chExt cx="29" cy="86"/>
              </a:xfrm>
            </p:grpSpPr>
            <p:sp>
              <p:nvSpPr>
                <p:cNvPr id="23" name="Oval 25"/>
                <p:cNvSpPr>
                  <a:spLocks noChangeArrowheads="1"/>
                </p:cNvSpPr>
                <p:nvPr/>
              </p:nvSpPr>
              <p:spPr bwMode="auto">
                <a:xfrm>
                  <a:off x="1494" y="1470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" name="Oval 26"/>
                <p:cNvSpPr>
                  <a:spLocks noChangeArrowheads="1"/>
                </p:cNvSpPr>
                <p:nvPr/>
              </p:nvSpPr>
              <p:spPr bwMode="auto">
                <a:xfrm>
                  <a:off x="1494" y="1527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 rot="5400000">
                <a:off x="2601119" y="2609056"/>
                <a:ext cx="46038" cy="136525"/>
                <a:chOff x="1494" y="1470"/>
                <a:chExt cx="29" cy="86"/>
              </a:xfrm>
            </p:grpSpPr>
            <p:sp>
              <p:nvSpPr>
                <p:cNvPr id="21" name="Oval 28"/>
                <p:cNvSpPr>
                  <a:spLocks noChangeArrowheads="1"/>
                </p:cNvSpPr>
                <p:nvPr/>
              </p:nvSpPr>
              <p:spPr bwMode="auto">
                <a:xfrm>
                  <a:off x="1494" y="1470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" name="Oval 29"/>
                <p:cNvSpPr>
                  <a:spLocks noChangeArrowheads="1"/>
                </p:cNvSpPr>
                <p:nvPr/>
              </p:nvSpPr>
              <p:spPr bwMode="auto">
                <a:xfrm>
                  <a:off x="1494" y="1527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2249234" y="2859197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24"/>
              <p:cNvGrpSpPr>
                <a:grpSpLocks/>
              </p:cNvGrpSpPr>
              <p:nvPr/>
            </p:nvGrpSpPr>
            <p:grpSpPr bwMode="auto">
              <a:xfrm rot="5400000">
                <a:off x="1536536" y="2897578"/>
                <a:ext cx="46038" cy="136525"/>
                <a:chOff x="1494" y="1470"/>
                <a:chExt cx="29" cy="86"/>
              </a:xfrm>
            </p:grpSpPr>
            <p:sp>
              <p:nvSpPr>
                <p:cNvPr id="19" name="Oval 25"/>
                <p:cNvSpPr>
                  <a:spLocks noChangeArrowheads="1"/>
                </p:cNvSpPr>
                <p:nvPr/>
              </p:nvSpPr>
              <p:spPr bwMode="auto">
                <a:xfrm>
                  <a:off x="1494" y="1470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" name="Oval 26"/>
                <p:cNvSpPr>
                  <a:spLocks noChangeArrowheads="1"/>
                </p:cNvSpPr>
                <p:nvPr/>
              </p:nvSpPr>
              <p:spPr bwMode="auto">
                <a:xfrm>
                  <a:off x="1494" y="1527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6" name="Group 27"/>
              <p:cNvGrpSpPr>
                <a:grpSpLocks/>
              </p:cNvGrpSpPr>
              <p:nvPr/>
            </p:nvGrpSpPr>
            <p:grpSpPr bwMode="auto">
              <a:xfrm rot="5400000">
                <a:off x="1536536" y="2611828"/>
                <a:ext cx="46038" cy="136525"/>
                <a:chOff x="1494" y="1470"/>
                <a:chExt cx="29" cy="86"/>
              </a:xfrm>
            </p:grpSpPr>
            <p:sp>
              <p:nvSpPr>
                <p:cNvPr id="17" name="Oval 28"/>
                <p:cNvSpPr>
                  <a:spLocks noChangeArrowheads="1"/>
                </p:cNvSpPr>
                <p:nvPr/>
              </p:nvSpPr>
              <p:spPr bwMode="auto">
                <a:xfrm>
                  <a:off x="1494" y="1470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8" name="Oval 29"/>
                <p:cNvSpPr>
                  <a:spLocks noChangeArrowheads="1"/>
                </p:cNvSpPr>
                <p:nvPr/>
              </p:nvSpPr>
              <p:spPr bwMode="auto">
                <a:xfrm>
                  <a:off x="1494" y="1527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25" name="Group 1"/>
            <p:cNvGrpSpPr>
              <a:grpSpLocks/>
            </p:cNvGrpSpPr>
            <p:nvPr/>
          </p:nvGrpSpPr>
          <p:grpSpPr bwMode="auto">
            <a:xfrm>
              <a:off x="2915239" y="4101876"/>
              <a:ext cx="1325563" cy="1412319"/>
              <a:chOff x="6032500" y="4884738"/>
              <a:chExt cx="1325563" cy="1412319"/>
            </a:xfrm>
          </p:grpSpPr>
          <p:sp>
            <p:nvSpPr>
              <p:cNvPr id="26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31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C</a:t>
                </a:r>
                <a:endParaRPr lang="en-US" altLang="en-US" sz="1800" dirty="0"/>
              </a:p>
            </p:txBody>
          </p:sp>
          <p:sp>
            <p:nvSpPr>
              <p:cNvPr id="32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33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C</a:t>
                </a:r>
                <a:endParaRPr lang="en-US" altLang="en-US" sz="1800" dirty="0"/>
              </a:p>
            </p:txBody>
          </p:sp>
          <p:sp>
            <p:nvSpPr>
              <p:cNvPr id="34" name="Text Box 596"/>
              <p:cNvSpPr txBox="1">
                <a:spLocks noChangeArrowheads="1"/>
              </p:cNvSpPr>
              <p:nvPr/>
            </p:nvSpPr>
            <p:spPr bwMode="auto">
              <a:xfrm>
                <a:off x="6389688" y="5927725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  H</a:t>
                </a:r>
                <a:endParaRPr lang="en-US" altLang="en-US" sz="1800" dirty="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01555" y="3702916"/>
              <a:ext cx="16760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High Energy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46967" y="3712591"/>
              <a:ext cx="16171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Low </a:t>
              </a:r>
              <a:r>
                <a:rPr lang="en-US" sz="2400" dirty="0">
                  <a:solidFill>
                    <a:srgbClr val="FF0000"/>
                  </a:solidFill>
                </a:rPr>
                <a:t>Energy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83321" y="3712591"/>
              <a:ext cx="1663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“Fatty Acid”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55191" y="3702917"/>
              <a:ext cx="2136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“Carbohydrate”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grpSp>
          <p:nvGrpSpPr>
            <p:cNvPr id="43" name="Group 1"/>
            <p:cNvGrpSpPr>
              <a:grpSpLocks/>
            </p:cNvGrpSpPr>
            <p:nvPr/>
          </p:nvGrpSpPr>
          <p:grpSpPr bwMode="auto">
            <a:xfrm>
              <a:off x="5200204" y="4066157"/>
              <a:ext cx="1327691" cy="1409700"/>
              <a:chOff x="6032500" y="4884738"/>
              <a:chExt cx="1327691" cy="1409700"/>
            </a:xfrm>
          </p:grpSpPr>
          <p:sp>
            <p:nvSpPr>
              <p:cNvPr id="44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49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C</a:t>
                </a:r>
                <a:endParaRPr lang="en-US" altLang="en-US" sz="1800" dirty="0"/>
              </a:p>
            </p:txBody>
          </p:sp>
          <p:sp>
            <p:nvSpPr>
              <p:cNvPr id="50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51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C</a:t>
                </a:r>
                <a:endParaRPr lang="en-US" altLang="en-US" sz="1800" dirty="0"/>
              </a:p>
            </p:txBody>
          </p:sp>
          <p:sp>
            <p:nvSpPr>
              <p:cNvPr id="52" name="Text Box 596"/>
              <p:cNvSpPr txBox="1">
                <a:spLocks noChangeArrowheads="1"/>
              </p:cNvSpPr>
              <p:nvPr/>
            </p:nvSpPr>
            <p:spPr bwMode="auto">
              <a:xfrm>
                <a:off x="6389688" y="5927725"/>
                <a:ext cx="5270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OH</a:t>
                </a: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475111" y="2779748"/>
            <a:ext cx="15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Most Reduced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31171" y="2847949"/>
            <a:ext cx="15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Most Oxidized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23189" y="504660"/>
            <a:ext cx="331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Lose Bonds to H, Gain Bonds to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9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330" y="292963"/>
            <a:ext cx="349890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Balancing Redox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6330" y="1631727"/>
            <a:ext cx="4814138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Assign Oxidation Numbers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which E is O and R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½ Reactions, Balance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Balance atoms (except H, O)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Balance O by adding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Balance H by adding H</a:t>
            </a:r>
            <a:r>
              <a:rPr lang="en-US" baseline="30000" dirty="0" smtClean="0"/>
              <a:t>+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Balance electrons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Oxid</a:t>
            </a:r>
            <a:r>
              <a:rPr lang="en-US" dirty="0" smtClean="0"/>
              <a:t> – e</a:t>
            </a:r>
            <a:r>
              <a:rPr lang="en-US" baseline="30000" dirty="0" smtClean="0"/>
              <a:t>-</a:t>
            </a:r>
            <a:r>
              <a:rPr lang="en-US" dirty="0" smtClean="0"/>
              <a:t> on right/prod.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dirty="0" smtClean="0"/>
              <a:t>Red – e</a:t>
            </a:r>
            <a:r>
              <a:rPr lang="en-US" baseline="30000" dirty="0" smtClean="0"/>
              <a:t>-</a:t>
            </a:r>
            <a:r>
              <a:rPr lang="en-US" dirty="0" smtClean="0"/>
              <a:t> on left/react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Combine ½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Balance e</a:t>
            </a:r>
            <a:r>
              <a:rPr lang="en-US" baseline="30000" dirty="0" smtClean="0"/>
              <a:t>-</a:t>
            </a:r>
            <a:r>
              <a:rPr lang="en-US" dirty="0" smtClean="0"/>
              <a:t> on each side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Add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Cancel Like Terms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Acidic/Basic Solutions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Acidic = do nothing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Basic = Add OH</a:t>
            </a:r>
            <a:r>
              <a:rPr lang="en-US" baseline="30000" dirty="0" smtClean="0"/>
              <a:t>-</a:t>
            </a:r>
            <a:r>
              <a:rPr lang="en-US" dirty="0" smtClean="0"/>
              <a:t> to each side to cancel H</a:t>
            </a:r>
            <a:r>
              <a:rPr lang="en-US" baseline="30000" dirty="0" smtClean="0"/>
              <a:t>+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Recheck Like Terms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Double Check!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250" y="870012"/>
            <a:ext cx="2869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Easy – by inspection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Hard – follow rules below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651" y="1631728"/>
            <a:ext cx="3722297" cy="20968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754" y="6365290"/>
            <a:ext cx="361419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Google – lot of video’s and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7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96" y="417250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0157" y="417250"/>
            <a:ext cx="478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the balanced equation in an </a:t>
            </a:r>
            <a:r>
              <a:rPr lang="en-US" u="sng" dirty="0" smtClean="0"/>
              <a:t>acidic</a:t>
            </a:r>
            <a:r>
              <a:rPr lang="en-US" dirty="0" smtClean="0"/>
              <a:t> solution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6690" y="892433"/>
            <a:ext cx="2735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 + NO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→ S + NO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165" y="1459949"/>
            <a:ext cx="877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78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6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96" y="417250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0157" y="417250"/>
            <a:ext cx="472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the balanced equation in an </a:t>
            </a:r>
            <a:r>
              <a:rPr lang="en-US" u="sng" dirty="0" smtClean="0"/>
              <a:t>basic</a:t>
            </a:r>
            <a:r>
              <a:rPr lang="en-US" dirty="0" smtClean="0"/>
              <a:t> solution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6690" y="892433"/>
            <a:ext cx="3822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MnO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+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→ Mn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+ CO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165" y="1459949"/>
            <a:ext cx="8771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2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430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112</cp:revision>
  <cp:lastPrinted>2020-11-29T22:57:26Z</cp:lastPrinted>
  <dcterms:created xsi:type="dcterms:W3CDTF">2020-03-25T15:59:49Z</dcterms:created>
  <dcterms:modified xsi:type="dcterms:W3CDTF">2021-03-16T18:45:44Z</dcterms:modified>
</cp:coreProperties>
</file>