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72" r:id="rId17"/>
    <p:sldId id="273" r:id="rId18"/>
    <p:sldId id="274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Whatever didn’t fit in 15a!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Lewis Acids and Bases 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Couple Equilibrium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15 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15.2-15.3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70397" y="206597"/>
            <a:ext cx="6116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15b </a:t>
            </a:r>
            <a:r>
              <a:rPr lang="en-US" sz="3200" dirty="0" smtClean="0"/>
              <a:t>– </a:t>
            </a:r>
            <a:r>
              <a:rPr lang="en-US" sz="3200" smtClean="0"/>
              <a:t>Equilibrium Problems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06" y="745724"/>
            <a:ext cx="815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concentration of each species in solution for a 0.2 M solution of [AlF</a:t>
            </a:r>
            <a:r>
              <a:rPr lang="en-US" baseline="-25000" dirty="0" smtClean="0"/>
              <a:t>6</a:t>
            </a:r>
            <a:r>
              <a:rPr lang="en-US" dirty="0" smtClean="0"/>
              <a:t>]</a:t>
            </a:r>
            <a:r>
              <a:rPr lang="en-US" baseline="30000" dirty="0" smtClean="0"/>
              <a:t>-3</a:t>
            </a:r>
            <a:r>
              <a:rPr lang="en-US" dirty="0" smtClean="0"/>
              <a:t> given that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= 7 x 10</a:t>
            </a:r>
            <a:r>
              <a:rPr lang="en-US" baseline="30000" dirty="0"/>
              <a:t>+</a:t>
            </a:r>
            <a:r>
              <a:rPr lang="en-US" baseline="30000" dirty="0" smtClean="0"/>
              <a:t>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954" y="213065"/>
            <a:ext cx="71814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Try It: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6954" y="1562470"/>
            <a:ext cx="8597551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0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4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228" y="248575"/>
            <a:ext cx="245804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Coupled Equilibria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9697" y="923277"/>
            <a:ext cx="403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Equilibria = plural of equilibrium (2+)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Really just Le </a:t>
            </a:r>
            <a:r>
              <a:rPr lang="en-US" dirty="0" err="1" smtClean="0"/>
              <a:t>Chatlier’s</a:t>
            </a:r>
            <a:r>
              <a:rPr lang="en-US" dirty="0" smtClean="0"/>
              <a:t> Principle again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36342" y="2144404"/>
            <a:ext cx="7408950" cy="501168"/>
            <a:chOff x="1136342" y="2144404"/>
            <a:chExt cx="7408950" cy="501168"/>
          </a:xfrm>
        </p:grpSpPr>
        <p:sp>
          <p:nvSpPr>
            <p:cNvPr id="5" name="TextBox 4"/>
            <p:cNvSpPr txBox="1"/>
            <p:nvPr/>
          </p:nvSpPr>
          <p:spPr>
            <a:xfrm>
              <a:off x="1136342" y="2183907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AgCl</a:t>
              </a:r>
              <a:r>
                <a:rPr lang="en-US" sz="2400" dirty="0" smtClean="0"/>
                <a:t> (s) </a:t>
              </a:r>
              <a:endParaRPr lang="en-US" sz="2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21282" y="2375238"/>
              <a:ext cx="771365" cy="79002"/>
              <a:chOff x="2411890" y="5162550"/>
              <a:chExt cx="771365" cy="7900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2411890" y="524155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2487594" y="5162550"/>
                <a:ext cx="685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515557" y="2144405"/>
              <a:ext cx="2534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</a:t>
              </a:r>
              <a:r>
                <a:rPr lang="en-US" sz="2400" baseline="30000" dirty="0" smtClean="0"/>
                <a:t>+1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 + Cl</a:t>
              </a:r>
              <a:r>
                <a:rPr lang="en-US" sz="2400" baseline="30000" dirty="0" smtClean="0"/>
                <a:t>-1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2996" y="2144404"/>
              <a:ext cx="2062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sp</a:t>
              </a:r>
              <a:r>
                <a:rPr lang="en-US" sz="2400" dirty="0" smtClean="0"/>
                <a:t> = 1.6 x 10</a:t>
              </a:r>
              <a:r>
                <a:rPr lang="en-US" sz="2400" baseline="30000" dirty="0" smtClean="0"/>
                <a:t>-10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9697" y="2948307"/>
            <a:ext cx="313938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 Solubility in Pure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2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1729" y="1230004"/>
            <a:ext cx="7408950" cy="501168"/>
            <a:chOff x="1136342" y="2144404"/>
            <a:chExt cx="7408950" cy="501168"/>
          </a:xfrm>
        </p:grpSpPr>
        <p:sp>
          <p:nvSpPr>
            <p:cNvPr id="10" name="TextBox 9"/>
            <p:cNvSpPr txBox="1"/>
            <p:nvPr/>
          </p:nvSpPr>
          <p:spPr>
            <a:xfrm>
              <a:off x="1136342" y="2183907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AgCl</a:t>
              </a:r>
              <a:r>
                <a:rPr lang="en-US" sz="2400" dirty="0" smtClean="0"/>
                <a:t> (s) </a:t>
              </a:r>
              <a:endParaRPr lang="en-US" sz="2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321282" y="2375238"/>
              <a:ext cx="771365" cy="79002"/>
              <a:chOff x="2411890" y="5162550"/>
              <a:chExt cx="771365" cy="7900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2411890" y="524155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487594" y="5162550"/>
                <a:ext cx="685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515557" y="2144405"/>
              <a:ext cx="2534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</a:t>
              </a:r>
              <a:r>
                <a:rPr lang="en-US" sz="2400" baseline="30000" dirty="0" smtClean="0"/>
                <a:t>+1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 + Cl</a:t>
              </a:r>
              <a:r>
                <a:rPr lang="en-US" sz="2400" baseline="30000" dirty="0" smtClean="0"/>
                <a:t>-1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2996" y="2144404"/>
              <a:ext cx="2062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sp</a:t>
              </a:r>
              <a:r>
                <a:rPr lang="en-US" sz="2400" dirty="0" smtClean="0"/>
                <a:t> = 1.6 x 10</a:t>
              </a:r>
              <a:r>
                <a:rPr lang="en-US" sz="2400" baseline="30000" dirty="0" smtClean="0"/>
                <a:t>-10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0658" y="445724"/>
            <a:ext cx="783252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a second reaction that removes Ag</a:t>
            </a:r>
            <a:r>
              <a:rPr lang="en-US" baseline="30000" dirty="0" smtClean="0"/>
              <a:t>+1</a:t>
            </a:r>
            <a:r>
              <a:rPr lang="en-US" dirty="0" smtClean="0"/>
              <a:t> from solution (and forms a complex ion)</a:t>
            </a:r>
          </a:p>
          <a:p>
            <a:r>
              <a:rPr lang="en-US" dirty="0" smtClean="0"/>
              <a:t>Apply Le </a:t>
            </a:r>
            <a:r>
              <a:rPr lang="en-US" dirty="0" err="1" smtClean="0"/>
              <a:t>Chatlier’s</a:t>
            </a:r>
            <a:r>
              <a:rPr lang="en-US" dirty="0" smtClean="0"/>
              <a:t> Principle (reaction shifts…)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055" y="2950654"/>
            <a:ext cx="29005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Now Prove it Mathematically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2824" y="4292980"/>
            <a:ext cx="8115708" cy="482803"/>
            <a:chOff x="603681" y="6069799"/>
            <a:chExt cx="8115708" cy="482803"/>
          </a:xfrm>
        </p:grpSpPr>
        <p:sp>
          <p:nvSpPr>
            <p:cNvPr id="19" name="TextBox 18"/>
            <p:cNvSpPr txBox="1"/>
            <p:nvPr/>
          </p:nvSpPr>
          <p:spPr>
            <a:xfrm>
              <a:off x="6823805" y="6069799"/>
              <a:ext cx="1895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sp</a:t>
              </a:r>
              <a:r>
                <a:rPr lang="en-US" sz="2400" dirty="0" smtClean="0"/>
                <a:t> = 1.5 x 10</a:t>
              </a:r>
              <a:r>
                <a:rPr lang="en-US" sz="2400" baseline="30000" dirty="0" smtClean="0"/>
                <a:t>7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681" y="6090937"/>
              <a:ext cx="2922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</a:t>
              </a:r>
              <a:r>
                <a:rPr lang="en-US" sz="2400" baseline="30000" dirty="0" smtClean="0"/>
                <a:t>+1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 + 2 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 </a:t>
              </a:r>
              <a:endParaRPr lang="en-US" sz="24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526276" y="6303959"/>
              <a:ext cx="771365" cy="79002"/>
              <a:chOff x="2411890" y="5162550"/>
              <a:chExt cx="771365" cy="7900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rot="10800000">
                <a:off x="2411890" y="524155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487594" y="5162550"/>
                <a:ext cx="685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4536204" y="6069800"/>
              <a:ext cx="2063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Ag(NH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+2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84129" y="3587600"/>
            <a:ext cx="7408950" cy="501168"/>
            <a:chOff x="1136342" y="2144404"/>
            <a:chExt cx="7408950" cy="501168"/>
          </a:xfrm>
        </p:grpSpPr>
        <p:sp>
          <p:nvSpPr>
            <p:cNvPr id="26" name="TextBox 25"/>
            <p:cNvSpPr txBox="1"/>
            <p:nvPr/>
          </p:nvSpPr>
          <p:spPr>
            <a:xfrm>
              <a:off x="1136342" y="2183907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AgCl</a:t>
              </a:r>
              <a:r>
                <a:rPr lang="en-US" sz="2400" dirty="0" smtClean="0"/>
                <a:t> (s) </a:t>
              </a:r>
              <a:endParaRPr lang="en-US" sz="2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321282" y="2375238"/>
              <a:ext cx="771365" cy="79002"/>
              <a:chOff x="2411890" y="5162550"/>
              <a:chExt cx="771365" cy="79002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rot="10800000">
                <a:off x="2411890" y="5241552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487594" y="5162550"/>
                <a:ext cx="685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515557" y="2144405"/>
              <a:ext cx="2534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</a:t>
              </a:r>
              <a:r>
                <a:rPr lang="en-US" sz="2400" baseline="30000" dirty="0" smtClean="0"/>
                <a:t>+1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 + Cl</a:t>
              </a:r>
              <a:r>
                <a:rPr lang="en-US" sz="2400" baseline="30000" dirty="0" smtClean="0"/>
                <a:t>-1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82996" y="2144404"/>
              <a:ext cx="2062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sp</a:t>
              </a:r>
              <a:r>
                <a:rPr lang="en-US" sz="2400" dirty="0" smtClean="0"/>
                <a:t> = 1.6 x 10</a:t>
              </a:r>
              <a:r>
                <a:rPr lang="en-US" sz="2400" baseline="30000" dirty="0" smtClean="0"/>
                <a:t>-10</a:t>
              </a:r>
              <a:endParaRPr lang="en-US" sz="2400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186431" y="4971495"/>
            <a:ext cx="8824404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10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67" y="304299"/>
            <a:ext cx="50572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 1.0 M NH</a:t>
            </a:r>
            <a:r>
              <a:rPr lang="en-US" baseline="-25000" dirty="0" smtClean="0"/>
              <a:t>3</a:t>
            </a:r>
            <a:r>
              <a:rPr lang="en-US" dirty="0" smtClean="0"/>
              <a:t> solution, what is the solubility of Ag</a:t>
            </a:r>
            <a:r>
              <a:rPr lang="en-US" baseline="30000" dirty="0" smtClean="0"/>
              <a:t>+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667" y="842304"/>
            <a:ext cx="8650404" cy="470152"/>
            <a:chOff x="493596" y="5458692"/>
            <a:chExt cx="8650404" cy="470152"/>
          </a:xfrm>
        </p:grpSpPr>
        <p:sp>
          <p:nvSpPr>
            <p:cNvPr id="4" name="TextBox 3"/>
            <p:cNvSpPr txBox="1"/>
            <p:nvPr/>
          </p:nvSpPr>
          <p:spPr>
            <a:xfrm>
              <a:off x="493596" y="5460327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AgCl</a:t>
              </a:r>
              <a:r>
                <a:rPr lang="en-US" sz="2400" dirty="0" smtClean="0"/>
                <a:t> (s) + </a:t>
              </a:r>
              <a:r>
                <a:rPr lang="en-US" sz="2400" dirty="0"/>
                <a:t>2 NH</a:t>
              </a:r>
              <a:r>
                <a:rPr lang="en-US" sz="2400" baseline="-25000" dirty="0"/>
                <a:t>3</a:t>
              </a:r>
              <a:r>
                <a:rPr lang="en-US" sz="2400" dirty="0"/>
                <a:t> (</a:t>
              </a:r>
              <a:r>
                <a:rPr lang="en-US" sz="2400" dirty="0" err="1"/>
                <a:t>aq</a:t>
              </a:r>
              <a:r>
                <a:rPr lang="en-US" sz="2400" dirty="0"/>
                <a:t>) 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44365" y="5651658"/>
              <a:ext cx="771365" cy="79002"/>
              <a:chOff x="3236191" y="5619009"/>
              <a:chExt cx="771365" cy="7900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3236191" y="5698011"/>
                <a:ext cx="7713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311895" y="5619009"/>
                <a:ext cx="6858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4085542" y="5467179"/>
              <a:ext cx="33201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Ag(NH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+2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aq</a:t>
              </a:r>
              <a:r>
                <a:rPr lang="en-US" sz="2400" dirty="0" smtClean="0"/>
                <a:t>) </a:t>
              </a:r>
              <a:r>
                <a:rPr lang="en-US" sz="2400" dirty="0"/>
                <a:t>+ Cl</a:t>
              </a:r>
              <a:r>
                <a:rPr lang="en-US" sz="2400" baseline="30000" dirty="0"/>
                <a:t>-1</a:t>
              </a:r>
              <a:r>
                <a:rPr lang="en-US" sz="2400" dirty="0"/>
                <a:t> (</a:t>
              </a:r>
              <a:r>
                <a:rPr lang="en-US" sz="2400" dirty="0" err="1"/>
                <a:t>aq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70758" y="5458692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 = 2.4 x 10</a:t>
              </a:r>
              <a:r>
                <a:rPr lang="en-US" sz="2400" baseline="30000" dirty="0" smtClean="0"/>
                <a:t>-3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26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97" y="310718"/>
            <a:ext cx="186365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722" y="868271"/>
            <a:ext cx="385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sp</a:t>
            </a:r>
            <a:r>
              <a:rPr lang="en-US" dirty="0" smtClean="0"/>
              <a:t> for Zn(OH)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= 4.1 x 10</a:t>
            </a:r>
            <a:r>
              <a:rPr lang="en-US" baseline="30000" dirty="0" smtClean="0"/>
              <a:t>-17</a:t>
            </a:r>
          </a:p>
          <a:p>
            <a:r>
              <a:rPr lang="en-US" baseline="30000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for Zn(OH)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= 3.0 x 10</a:t>
            </a:r>
            <a:r>
              <a:rPr lang="en-US" baseline="30000" dirty="0" smtClean="0"/>
              <a:t>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2731" y="255711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Calculate: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Solubility in pure water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pH in pure water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Solubility in 0.1 M </a:t>
            </a:r>
            <a:r>
              <a:rPr lang="en-US" dirty="0" err="1" smtClean="0"/>
              <a:t>NaOH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8676" y="1523517"/>
            <a:ext cx="8824404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0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0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70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23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490" y="536622"/>
            <a:ext cx="271151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Arrhenius Definition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1700" y="1146829"/>
            <a:ext cx="52493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dissociates to produce excess H</a:t>
            </a:r>
            <a:r>
              <a:rPr lang="en-US" baseline="30000" dirty="0" smtClean="0"/>
              <a:t>+</a:t>
            </a:r>
            <a:r>
              <a:rPr lang="en-US" dirty="0" smtClean="0"/>
              <a:t> ions in water</a:t>
            </a:r>
          </a:p>
          <a:p>
            <a:r>
              <a:rPr lang="en-US" dirty="0" smtClean="0"/>
              <a:t>Base </a:t>
            </a:r>
            <a:r>
              <a:rPr lang="en-US" dirty="0"/>
              <a:t>– dissociates to produce excess OH</a:t>
            </a:r>
            <a:r>
              <a:rPr lang="en-US" baseline="30000" dirty="0"/>
              <a:t>-</a:t>
            </a:r>
            <a:r>
              <a:rPr lang="en-US" dirty="0"/>
              <a:t> ions in </a:t>
            </a: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2451" y="83442"/>
            <a:ext cx="13180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14.1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986" y="1941702"/>
            <a:ext cx="34662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Bronsted</a:t>
            </a:r>
            <a:r>
              <a:rPr lang="en-US" sz="2400" dirty="0" smtClean="0"/>
              <a:t>-Lowry Definition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1700" y="2599333"/>
            <a:ext cx="276909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Proton (H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u="sng" dirty="0" smtClean="0"/>
              <a:t>donor</a:t>
            </a:r>
          </a:p>
          <a:p>
            <a:r>
              <a:rPr lang="en-US" dirty="0"/>
              <a:t>Base – Proton (H</a:t>
            </a:r>
            <a:r>
              <a:rPr lang="en-US" baseline="30000" dirty="0"/>
              <a:t>+</a:t>
            </a:r>
            <a:r>
              <a:rPr lang="en-US" dirty="0"/>
              <a:t>) </a:t>
            </a:r>
            <a:r>
              <a:rPr lang="en-US" u="sng" dirty="0" smtClean="0"/>
              <a:t>acceptor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1700" y="3478571"/>
            <a:ext cx="21810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Definition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468" y="4088778"/>
            <a:ext cx="296529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electron pair </a:t>
            </a:r>
            <a:r>
              <a:rPr lang="en-US" u="sng" dirty="0" smtClean="0"/>
              <a:t>acceptor</a:t>
            </a:r>
          </a:p>
          <a:p>
            <a:r>
              <a:rPr lang="en-US" dirty="0"/>
              <a:t>Base – </a:t>
            </a:r>
            <a:r>
              <a:rPr lang="en-US" dirty="0" smtClean="0"/>
              <a:t>electron pair </a:t>
            </a:r>
            <a:r>
              <a:rPr lang="en-US" u="sng" dirty="0" smtClean="0"/>
              <a:t>donor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4822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35" y="276662"/>
            <a:ext cx="21810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Definition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5835" y="958939"/>
            <a:ext cx="296529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electron pair </a:t>
            </a:r>
            <a:r>
              <a:rPr lang="en-US" u="sng" dirty="0" smtClean="0"/>
              <a:t>acceptor</a:t>
            </a:r>
          </a:p>
          <a:p>
            <a:r>
              <a:rPr lang="en-US" dirty="0"/>
              <a:t>Base – </a:t>
            </a:r>
            <a:r>
              <a:rPr lang="en-US" dirty="0" smtClean="0"/>
              <a:t>electron pair </a:t>
            </a:r>
            <a:r>
              <a:rPr lang="en-US" u="sng" dirty="0" smtClean="0"/>
              <a:t>donor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105291" y="1714928"/>
            <a:ext cx="264059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Coordinate Covalent Bond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5680" y="1714928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molec</a:t>
            </a:r>
            <a:r>
              <a:rPr lang="en-US" dirty="0"/>
              <a:t>. Supplies both e</a:t>
            </a:r>
            <a:r>
              <a:rPr lang="en-US" baseline="30000" dirty="0"/>
              <a:t>-</a:t>
            </a:r>
            <a:r>
              <a:rPr lang="en-US" dirty="0"/>
              <a:t> in a bond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5835" y="2441359"/>
            <a:ext cx="291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Explains existing acids/bases: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947" r="15491"/>
          <a:stretch/>
        </p:blipFill>
        <p:spPr>
          <a:xfrm>
            <a:off x="870012" y="3087891"/>
            <a:ext cx="6924582" cy="3267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05680" y="6354966"/>
            <a:ext cx="240046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Lewis Acid-Base Adduct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2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38189" r="1167"/>
          <a:stretch/>
        </p:blipFill>
        <p:spPr>
          <a:xfrm>
            <a:off x="1153335" y="1240274"/>
            <a:ext cx="4981575" cy="149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3743"/>
          <a:stretch/>
        </p:blipFill>
        <p:spPr>
          <a:xfrm>
            <a:off x="1153335" y="3073985"/>
            <a:ext cx="5191653" cy="1771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2624" y="6182337"/>
            <a:ext cx="331180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needs electrons</a:t>
            </a:r>
          </a:p>
          <a:p>
            <a:r>
              <a:rPr lang="en-US" dirty="0" smtClean="0"/>
              <a:t>Base – unshared pair of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5628" y="2427654"/>
            <a:ext cx="24062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 more compounds can be Acids or Bases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574" y="701799"/>
            <a:ext cx="506087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compound is the Acid/Base in each reaction?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1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96" y="337351"/>
            <a:ext cx="361611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Complex Ions </a:t>
            </a:r>
          </a:p>
          <a:p>
            <a:pPr algn="ctr"/>
            <a:r>
              <a:rPr lang="en-US" dirty="0" smtClean="0"/>
              <a:t>“Coordination Complex”</a:t>
            </a:r>
          </a:p>
          <a:p>
            <a:pPr algn="ctr"/>
            <a:r>
              <a:rPr lang="en-US" dirty="0" smtClean="0"/>
              <a:t>“Ligands”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9" y="1949791"/>
            <a:ext cx="5742857" cy="5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596" y="1621056"/>
            <a:ext cx="2173993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Identify: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Lewis Acid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Lewis Base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Acid-Base Adduct</a:t>
            </a:r>
          </a:p>
          <a:p>
            <a:r>
              <a:rPr lang="en-US" dirty="0"/>
              <a:t> </a:t>
            </a:r>
            <a:r>
              <a:rPr lang="en-US" dirty="0" smtClean="0"/>
              <a:t>     Complex 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9780" t="-667" r="6288" b="30691"/>
          <a:stretch/>
        </p:blipFill>
        <p:spPr>
          <a:xfrm>
            <a:off x="5711247" y="2956264"/>
            <a:ext cx="2911876" cy="1518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0120" t="18131" r="16725" b="18043"/>
          <a:stretch/>
        </p:blipFill>
        <p:spPr>
          <a:xfrm>
            <a:off x="5965794" y="4627676"/>
            <a:ext cx="2015231" cy="19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85" y="187559"/>
            <a:ext cx="2173993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Identify: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Lewis Acid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Lewis Base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Acid-Base Adduct</a:t>
            </a:r>
          </a:p>
          <a:p>
            <a:r>
              <a:rPr lang="en-US" dirty="0" smtClean="0"/>
              <a:t>      Complex </a:t>
            </a:r>
            <a:r>
              <a:rPr lang="en-US" dirty="0"/>
              <a:t>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20" y="3834731"/>
            <a:ext cx="3133725" cy="240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1182" y="1781280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</a:t>
            </a:r>
            <a:r>
              <a:rPr lang="en-US" sz="2800" baseline="30000" dirty="0" smtClean="0"/>
              <a:t>+3 </a:t>
            </a:r>
            <a:r>
              <a:rPr lang="en-US" sz="2800" dirty="0" smtClean="0"/>
              <a:t>+ 6 NH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3752860" y="1781280"/>
            <a:ext cx="840473" cy="62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75073" y="1445057"/>
            <a:ext cx="2667000" cy="1714500"/>
            <a:chOff x="6342234" y="5033168"/>
            <a:chExt cx="2667000" cy="1714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2234" y="5033168"/>
              <a:ext cx="2667000" cy="1714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487052" y="5708342"/>
              <a:ext cx="522182" cy="435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86" y="3159557"/>
            <a:ext cx="3596613" cy="35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528851"/>
            <a:ext cx="8821558" cy="624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20" y="177553"/>
            <a:ext cx="324018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Very Colorful Chemistry!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79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20" y="124260"/>
            <a:ext cx="324018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Very Colorful Chemistry!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" y="585925"/>
            <a:ext cx="5314767" cy="3986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1" y="4572000"/>
            <a:ext cx="8714342" cy="21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31" y="213065"/>
            <a:ext cx="38976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Complex Ions and Equilibrium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03" y="665182"/>
            <a:ext cx="4827127" cy="261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52" y="3746376"/>
            <a:ext cx="4624444" cy="1513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31" y="1145246"/>
            <a:ext cx="403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Just another example of K</a:t>
            </a:r>
            <a:r>
              <a:rPr lang="en-US" baseline="-25000" dirty="0" smtClean="0"/>
              <a:t>c</a:t>
            </a:r>
            <a:r>
              <a:rPr lang="en-US" dirty="0" smtClean="0"/>
              <a:t> or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endParaRPr lang="en-US" baseline="-25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= formation constant (forward)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= decomposition constant (reverse)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67961" y="142042"/>
            <a:ext cx="12458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Appendix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</TotalTime>
  <Words>439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121</cp:revision>
  <cp:lastPrinted>2020-11-29T22:57:26Z</cp:lastPrinted>
  <dcterms:created xsi:type="dcterms:W3CDTF">2020-03-25T15:59:49Z</dcterms:created>
  <dcterms:modified xsi:type="dcterms:W3CDTF">2021-03-16T18:24:48Z</dcterms:modified>
</cp:coreProperties>
</file>