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6" r:id="rId19"/>
    <p:sldId id="277" r:id="rId20"/>
    <p:sldId id="275" r:id="rId21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138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Understand Precipitation and Dissolution</a:t>
            </a:r>
          </a:p>
          <a:p>
            <a:pPr marL="257175" indent="-257175">
              <a:buAutoNum type="arabicPeriod"/>
            </a:pPr>
            <a:r>
              <a:rPr lang="en-US" sz="1600" dirty="0" err="1" smtClean="0"/>
              <a:t>K</a:t>
            </a:r>
            <a:r>
              <a:rPr lang="en-US" sz="1600" baseline="-25000" dirty="0" err="1" smtClean="0"/>
              <a:t>sp</a:t>
            </a:r>
            <a:r>
              <a:rPr lang="en-US" sz="1600" dirty="0" smtClean="0"/>
              <a:t> vs Solubility (g/L)</a:t>
            </a:r>
          </a:p>
          <a:p>
            <a:pPr marL="257175" indent="-257175">
              <a:buAutoNum type="arabicPeriod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15a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smtClean="0"/>
              <a:t>OER 15.1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44049" y="206597"/>
            <a:ext cx="77696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112 Spring 2021</a:t>
            </a:r>
          </a:p>
          <a:p>
            <a:pPr algn="ctr"/>
            <a:r>
              <a:rPr lang="en-US" sz="3200" dirty="0" smtClean="0"/>
              <a:t>Lecture 15a – Equilibrium – Solubility Product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20" y="319596"/>
            <a:ext cx="749775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Problem Type IV:  Calculate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r>
              <a:rPr lang="en-US" sz="2400" dirty="0" smtClean="0"/>
              <a:t> given Molar Solubility or g/L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0820" y="1077831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2560" y="1077831"/>
            <a:ext cx="616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the solubility of ZnCl</a:t>
            </a:r>
            <a:r>
              <a:rPr lang="en-US" baseline="-25000" dirty="0" smtClean="0"/>
              <a:t>2</a:t>
            </a:r>
            <a:r>
              <a:rPr lang="en-US" dirty="0" smtClean="0"/>
              <a:t> in water is 2.8 x 10</a:t>
            </a:r>
            <a:r>
              <a:rPr lang="en-US" baseline="30000" dirty="0" smtClean="0"/>
              <a:t>-3</a:t>
            </a:r>
            <a:r>
              <a:rPr lang="en-US" dirty="0" smtClean="0"/>
              <a:t> g/L what is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28578" y="6411442"/>
            <a:ext cx="13003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15.5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41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19" y="301841"/>
            <a:ext cx="310020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Predicting Precipitation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0618" y="1038687"/>
            <a:ext cx="4358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describes the [ ] of the products for any aqueous solution </a:t>
            </a:r>
            <a:r>
              <a:rPr lang="en-US" u="sng" dirty="0" smtClean="0"/>
              <a:t>not</a:t>
            </a:r>
            <a:r>
              <a:rPr lang="en-US" dirty="0" smtClean="0"/>
              <a:t> just dissolving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Can be in a non-equilibrium state (Q!)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3079" y="3421887"/>
            <a:ext cx="1215910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US" sz="2400" dirty="0" err="1"/>
              <a:t>Q</a:t>
            </a:r>
            <a:r>
              <a:rPr lang="en-US" sz="2400" baseline="-25000" dirty="0" err="1"/>
              <a:t>sp</a:t>
            </a:r>
            <a:r>
              <a:rPr lang="en-US" sz="2400" dirty="0"/>
              <a:t> &lt;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422342" y="3237221"/>
            <a:ext cx="3889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Too much R, not enough P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reaction proceeds </a:t>
            </a:r>
            <a:r>
              <a:rPr lang="en-US" dirty="0"/>
              <a:t>forward </a:t>
            </a:r>
            <a:r>
              <a:rPr lang="en-US" dirty="0" smtClean="0"/>
              <a:t>direction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“solution not saturated” (no 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3079" y="5394209"/>
            <a:ext cx="1215910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US" sz="2400" dirty="0" err="1"/>
              <a:t>Q</a:t>
            </a:r>
            <a:r>
              <a:rPr lang="en-US" sz="2400" baseline="-25000" dirty="0" err="1"/>
              <a:t>sp</a:t>
            </a:r>
            <a:r>
              <a:rPr lang="en-US" sz="2400" dirty="0"/>
              <a:t> </a:t>
            </a:r>
            <a:r>
              <a:rPr lang="en-US" sz="2400" dirty="0" smtClean="0"/>
              <a:t>&gt;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139736" y="5227299"/>
            <a:ext cx="46231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Too much P, not enough 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reaction proceeds reverse direction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“solution is super-saturated” (</a:t>
            </a:r>
            <a:r>
              <a:rPr lang="en-US" dirty="0" err="1" smtClean="0"/>
              <a:t>ppt</a:t>
            </a:r>
            <a:r>
              <a:rPr lang="en-US" dirty="0" smtClean="0"/>
              <a:t> will occur)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6525" y="163341"/>
            <a:ext cx="182300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Review: OER 13.2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4121" y="2363153"/>
            <a:ext cx="3368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 (s) ↔ 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+ B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999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795" y="688344"/>
            <a:ext cx="7155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a solution of 0.0150 M </a:t>
            </a:r>
            <a:r>
              <a:rPr lang="en-US" dirty="0" err="1" smtClean="0"/>
              <a:t>Pb</a:t>
            </a:r>
            <a:r>
              <a:rPr lang="en-US" dirty="0" smtClean="0"/>
              <a:t>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and 0.00350 M </a:t>
            </a:r>
            <a:r>
              <a:rPr lang="en-US" dirty="0" err="1" smtClean="0"/>
              <a:t>NaBr</a:t>
            </a:r>
            <a:r>
              <a:rPr lang="en-US" dirty="0" smtClean="0"/>
              <a:t> form a precipitate given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(PbBr</a:t>
            </a:r>
            <a:r>
              <a:rPr lang="en-US" baseline="-25000" dirty="0" smtClean="0"/>
              <a:t>2</a:t>
            </a:r>
            <a:r>
              <a:rPr lang="en-US" dirty="0" smtClean="0"/>
              <a:t>) =  4.67 x 10</a:t>
            </a:r>
            <a:r>
              <a:rPr lang="en-US" baseline="30000" dirty="0" smtClean="0"/>
              <a:t>-6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0819" y="826844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14178" y="6384809"/>
            <a:ext cx="21691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15.7 and 15.8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012" y="154905"/>
            <a:ext cx="5439566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Problem Type V: Predicting If Precipitation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91233" y="201071"/>
            <a:ext cx="313701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Watch how problem is worded!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08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795" y="688344"/>
            <a:ext cx="632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mix a solution of 50 mL of 0.0250 M Zn(NO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with 50 mL of 0.00075 M </a:t>
            </a:r>
            <a:r>
              <a:rPr lang="en-US" dirty="0" err="1" smtClean="0"/>
              <a:t>NaCl</a:t>
            </a:r>
            <a:r>
              <a:rPr lang="en-US" dirty="0" smtClean="0"/>
              <a:t> will a </a:t>
            </a:r>
            <a:r>
              <a:rPr lang="en-US" dirty="0" err="1" smtClean="0"/>
              <a:t>ppt</a:t>
            </a:r>
            <a:r>
              <a:rPr lang="en-US" dirty="0" smtClean="0"/>
              <a:t> occur?  Given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(ZnCl</a:t>
            </a:r>
            <a:r>
              <a:rPr lang="en-US" baseline="-25000" dirty="0" smtClean="0"/>
              <a:t>2</a:t>
            </a:r>
            <a:r>
              <a:rPr lang="en-US" dirty="0" smtClean="0"/>
              <a:t>) = 3.2 x 10</a:t>
            </a:r>
            <a:r>
              <a:rPr lang="en-US" baseline="30000" dirty="0" smtClean="0"/>
              <a:t>-8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0819" y="826844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14178" y="6384809"/>
            <a:ext cx="21691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15.7 and 15.8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012" y="154905"/>
            <a:ext cx="5439566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Problem Type V: Predicting If Precipitation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91233" y="201071"/>
            <a:ext cx="313701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Watch how problem is worded!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9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795" y="688344"/>
            <a:ext cx="7155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concentration of Mg</a:t>
            </a:r>
            <a:r>
              <a:rPr lang="en-US" baseline="30000" dirty="0" smtClean="0"/>
              <a:t>+2</a:t>
            </a:r>
            <a:r>
              <a:rPr lang="en-US" dirty="0" smtClean="0"/>
              <a:t> ions in the ocean is 0.059 M.  One can precipitate the Mg using selective precipitation with KOH (or any base)  what is the concentration of [OH</a:t>
            </a:r>
            <a:r>
              <a:rPr lang="en-US" baseline="30000" dirty="0" smtClean="0"/>
              <a:t>-</a:t>
            </a:r>
            <a:r>
              <a:rPr lang="en-US" dirty="0" smtClean="0"/>
              <a:t>] ions (and pH) at which Mg(OH)</a:t>
            </a:r>
            <a:r>
              <a:rPr lang="en-US" baseline="-25000" dirty="0" smtClean="0"/>
              <a:t>2</a:t>
            </a:r>
            <a:r>
              <a:rPr lang="en-US" dirty="0" smtClean="0"/>
              <a:t> will begin to precipitate given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(Mg(OH)</a:t>
            </a:r>
            <a:r>
              <a:rPr lang="en-US" baseline="-25000" dirty="0" smtClean="0"/>
              <a:t>2</a:t>
            </a:r>
            <a:r>
              <a:rPr lang="en-US" dirty="0" smtClean="0"/>
              <a:t>) =  2.06 x 10</a:t>
            </a:r>
            <a:r>
              <a:rPr lang="en-US" baseline="30000" dirty="0" smtClean="0"/>
              <a:t>-13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5308" y="809089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7645" y="6420320"/>
            <a:ext cx="228620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</a:t>
            </a:r>
            <a:r>
              <a:rPr lang="en-US" dirty="0" smtClean="0"/>
              <a:t>15.9 and 15.10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012" y="154905"/>
            <a:ext cx="7024231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Problem Type VI: Predicting When Precipitation Occurs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600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5018" y="809089"/>
            <a:ext cx="7155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solution contains 0.050 M Cl</a:t>
            </a:r>
            <a:r>
              <a:rPr lang="en-US" baseline="30000" dirty="0" smtClean="0"/>
              <a:t>-1</a:t>
            </a:r>
            <a:r>
              <a:rPr lang="en-US" dirty="0" smtClean="0"/>
              <a:t> and 0.050 M Br</a:t>
            </a:r>
            <a:r>
              <a:rPr lang="en-US" baseline="30000" dirty="0" smtClean="0"/>
              <a:t>-1</a:t>
            </a:r>
            <a:r>
              <a:rPr lang="en-US" dirty="0" smtClean="0"/>
              <a:t> .  If AgNO</a:t>
            </a:r>
            <a:r>
              <a:rPr lang="en-US" baseline="-25000" dirty="0" smtClean="0"/>
              <a:t>3</a:t>
            </a:r>
            <a:r>
              <a:rPr lang="en-US" dirty="0" smtClean="0"/>
              <a:t> is added to the solution which ion will precipitate first and at what concentration of AgNO</a:t>
            </a:r>
            <a:r>
              <a:rPr lang="en-US" baseline="-25000" dirty="0" smtClean="0"/>
              <a:t>3</a:t>
            </a:r>
            <a:r>
              <a:rPr lang="en-US" dirty="0" smtClean="0"/>
              <a:t>?  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(</a:t>
            </a:r>
            <a:r>
              <a:rPr lang="en-US" dirty="0" err="1" smtClean="0"/>
              <a:t>AgCl</a:t>
            </a:r>
            <a:r>
              <a:rPr lang="en-US" dirty="0" smtClean="0"/>
              <a:t>) = 1.6 x 10</a:t>
            </a:r>
            <a:r>
              <a:rPr lang="en-US" baseline="30000" dirty="0" smtClean="0"/>
              <a:t>-10</a:t>
            </a:r>
            <a:r>
              <a:rPr lang="en-US" dirty="0" smtClean="0"/>
              <a:t> and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AgBr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5.0 x 10</a:t>
            </a:r>
            <a:r>
              <a:rPr lang="en-US" baseline="30000" dirty="0" smtClean="0"/>
              <a:t>-13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5308" y="809089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7645" y="6420320"/>
            <a:ext cx="228620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</a:t>
            </a:r>
            <a:r>
              <a:rPr lang="en-US" dirty="0" smtClean="0"/>
              <a:t>15.9 and 15.11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012" y="154905"/>
            <a:ext cx="6974473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Problem Type </a:t>
            </a:r>
            <a:r>
              <a:rPr lang="en-US" sz="2400" dirty="0" smtClean="0"/>
              <a:t>VII: </a:t>
            </a:r>
            <a:r>
              <a:rPr lang="en-US" sz="2400" dirty="0" smtClean="0"/>
              <a:t>Predicting </a:t>
            </a:r>
            <a:r>
              <a:rPr lang="en-US" sz="2400" dirty="0" smtClean="0"/>
              <a:t>What will Precipitate First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48544" y="1732419"/>
            <a:ext cx="3339119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[ ] and ion ratios maybe different!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96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844" y="310716"/>
            <a:ext cx="3391890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Common Ion Effect</a:t>
            </a:r>
          </a:p>
          <a:p>
            <a:pPr algn="ctr"/>
            <a:r>
              <a:rPr lang="en-US" dirty="0" smtClean="0"/>
              <a:t>“Review – Le </a:t>
            </a:r>
            <a:r>
              <a:rPr lang="en-US" dirty="0" err="1" smtClean="0"/>
              <a:t>Chatelier’s</a:t>
            </a:r>
            <a:r>
              <a:rPr lang="en-US" dirty="0" smtClean="0"/>
              <a:t> Principle”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79689" y="134929"/>
            <a:ext cx="176048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OER 13.3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844" y="1216457"/>
            <a:ext cx="46075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Stress can shift a reaction to establish a new equilibrium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Solubility can be effected by: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Common 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pH/pOH (Acid/Base)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Nothing new, just more ICE!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Qualitative and Quantitative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849" y="780033"/>
            <a:ext cx="3810000" cy="2190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2831" y="3151573"/>
            <a:ext cx="27494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Flint Michigan – </a:t>
            </a:r>
            <a:r>
              <a:rPr lang="en-US" dirty="0" err="1" smtClean="0"/>
              <a:t>Pb</a:t>
            </a:r>
            <a:r>
              <a:rPr lang="en-US" dirty="0" smtClean="0"/>
              <a:t> in pipes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6010" y="4035809"/>
            <a:ext cx="219758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Increase a R shift to P</a:t>
            </a:r>
          </a:p>
          <a:p>
            <a:r>
              <a:rPr lang="en-US" dirty="0" smtClean="0"/>
              <a:t>Increase a P shift to 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37878" y="4035809"/>
            <a:ext cx="2234971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Remove a R, shift to R</a:t>
            </a:r>
          </a:p>
          <a:p>
            <a:r>
              <a:rPr lang="en-US" dirty="0" smtClean="0"/>
              <a:t>Remove a P, shift to P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403" y="487342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01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141" y="702557"/>
            <a:ext cx="71554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effect each of the following changes to the solubility of Ba(OH)</a:t>
            </a:r>
            <a:r>
              <a:rPr lang="en-US" baseline="-25000" dirty="0" smtClean="0"/>
              <a:t>2</a:t>
            </a:r>
            <a:r>
              <a:rPr lang="en-US" dirty="0" smtClean="0"/>
              <a:t> in solution?</a:t>
            </a:r>
          </a:p>
          <a:p>
            <a:endParaRPr lang="en-US" dirty="0"/>
          </a:p>
          <a:p>
            <a:pPr marL="342900" indent="-342900">
              <a:buAutoNum type="alphaLcParenBoth"/>
            </a:pPr>
            <a:r>
              <a:rPr lang="en-US" dirty="0" smtClean="0"/>
              <a:t>Addition of </a:t>
            </a:r>
            <a:r>
              <a:rPr lang="en-US" dirty="0" err="1" smtClean="0"/>
              <a:t>NaOH</a:t>
            </a:r>
            <a:endParaRPr lang="en-US" baseline="-25000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Addition of BaCl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Addition of NaNO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Addition of Ba(OH)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Addition of </a:t>
            </a:r>
            <a:r>
              <a:rPr lang="en-US" dirty="0" err="1" smtClean="0"/>
              <a:t>HCl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012" y="800211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2045" y="6438075"/>
            <a:ext cx="141737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</a:t>
            </a:r>
            <a:r>
              <a:rPr lang="en-US" dirty="0" smtClean="0"/>
              <a:t>15.12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012" y="154905"/>
            <a:ext cx="6506076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Problem Type </a:t>
            </a:r>
            <a:r>
              <a:rPr lang="en-US" sz="2400" dirty="0" smtClean="0"/>
              <a:t>VIII: Common Ion Effect - Qualitative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9781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141" y="702557"/>
            <a:ext cx="7155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effect of adding 0.1M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to the solubility of BaSO</a:t>
            </a:r>
            <a:r>
              <a:rPr lang="en-US" baseline="-25000" dirty="0" smtClean="0"/>
              <a:t>4</a:t>
            </a:r>
            <a:r>
              <a:rPr lang="en-US" dirty="0" smtClean="0"/>
              <a:t>  in solution?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= 1.07x10</a:t>
            </a:r>
            <a:r>
              <a:rPr lang="en-US" baseline="30000" dirty="0" smtClean="0"/>
              <a:t>-10</a:t>
            </a:r>
            <a:endParaRPr lang="en-US" dirty="0" smtClean="0"/>
          </a:p>
          <a:p>
            <a:endParaRPr lang="en-US" dirty="0"/>
          </a:p>
          <a:p>
            <a:pPr marL="342900" indent="-342900">
              <a:buAutoNum type="alphaLcParenBoth"/>
            </a:pPr>
            <a:r>
              <a:rPr lang="en-US" dirty="0" smtClean="0"/>
              <a:t>Solubility in pure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Qualitative – add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marL="342900" indent="-342900">
              <a:buAutoNum type="alphaLcParenBoth"/>
            </a:pPr>
            <a:r>
              <a:rPr lang="en-US" dirty="0" err="1" smtClean="0"/>
              <a:t>Quantitiatve</a:t>
            </a:r>
            <a:r>
              <a:rPr lang="en-US" dirty="0" smtClean="0"/>
              <a:t> </a:t>
            </a:r>
            <a:r>
              <a:rPr lang="en-US" dirty="0"/>
              <a:t>– add 0.1M 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012" y="800211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2045" y="6438075"/>
            <a:ext cx="141737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</a:t>
            </a:r>
            <a:r>
              <a:rPr lang="en-US" dirty="0" smtClean="0"/>
              <a:t>15.13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012" y="154905"/>
            <a:ext cx="6355714" cy="46166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Problem Type </a:t>
            </a:r>
            <a:r>
              <a:rPr lang="en-US" sz="2400" dirty="0" smtClean="0"/>
              <a:t>IX</a:t>
            </a:r>
            <a:r>
              <a:rPr lang="en-US" sz="2400" dirty="0" smtClean="0"/>
              <a:t>: Common Ion Effect - </a:t>
            </a:r>
            <a:r>
              <a:rPr lang="en-US" sz="2400" dirty="0" err="1" smtClean="0"/>
              <a:t>Quantative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9753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0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841" y="292962"/>
            <a:ext cx="133562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Solubility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1841" y="896644"/>
            <a:ext cx="39353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Qualitative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Solubility Tables/Rule (</a:t>
            </a:r>
            <a:r>
              <a:rPr lang="en-US" dirty="0" err="1" smtClean="0"/>
              <a:t>aq</a:t>
            </a:r>
            <a:r>
              <a:rPr lang="en-US" dirty="0" smtClean="0"/>
              <a:t>) vs (s)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SE, WE, NE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Quantitative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Solubility Graph (g X/100 g 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Tables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Equations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16388" y="1686757"/>
            <a:ext cx="389850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453919" y="1034300"/>
            <a:ext cx="23565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Equilibrium – Ch. 13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Any process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Ignore s/l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unitless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22618" y="4699569"/>
            <a:ext cx="19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[C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[</a:t>
            </a:r>
            <a:r>
              <a:rPr lang="en-US" sz="2400" baseline="30000" dirty="0" smtClean="0"/>
              <a:t>A-</a:t>
            </a:r>
            <a:r>
              <a:rPr lang="en-US" sz="2400" dirty="0" smtClean="0"/>
              <a:t>]</a:t>
            </a:r>
            <a:r>
              <a:rPr lang="en-US" sz="2400" baseline="30000" dirty="0" smtClean="0"/>
              <a:t>n</a:t>
            </a:r>
            <a:endParaRPr lang="en-US" sz="24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522618" y="3904126"/>
            <a:ext cx="3361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 (s) ↔ C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+ A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78871" y="4756237"/>
            <a:ext cx="272542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Solubility Product Constant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87114" y="3984350"/>
            <a:ext cx="211718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Dissolution Equation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84719" y="4791902"/>
            <a:ext cx="191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m,n</a:t>
            </a:r>
            <a:r>
              <a:rPr lang="en-US" dirty="0" smtClean="0"/>
              <a:t> = coefficient's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191256" y="2743200"/>
            <a:ext cx="1124712" cy="905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52259" y="5604256"/>
            <a:ext cx="166423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Molar Solubility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62671" y="560425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or </a:t>
            </a:r>
            <a:r>
              <a:rPr lang="en-US" dirty="0" err="1" smtClean="0"/>
              <a:t>mol</a:t>
            </a:r>
            <a:r>
              <a:rPr lang="en-US" dirty="0" smtClean="0"/>
              <a:t>/L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62671" y="5973588"/>
            <a:ext cx="2786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(rarely g/L or g X/100g H</a:t>
            </a:r>
            <a:r>
              <a:rPr lang="en-US" baseline="-25000" dirty="0"/>
              <a:t>2</a:t>
            </a:r>
            <a:r>
              <a:rPr lang="en-US" dirty="0"/>
              <a:t>O)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49460" y="6435210"/>
            <a:ext cx="273940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values are in Appendix 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0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2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77" y="346230"/>
            <a:ext cx="1109663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43793" y="346230"/>
            <a:ext cx="68321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the equation showing the chemical equation for each compound dissolving </a:t>
            </a:r>
            <a:r>
              <a:rPr lang="en-US" dirty="0"/>
              <a:t> </a:t>
            </a:r>
            <a:r>
              <a:rPr lang="en-US" dirty="0" smtClean="0"/>
              <a:t>and the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equation.</a:t>
            </a:r>
          </a:p>
          <a:p>
            <a:pPr marL="342900" indent="-342900">
              <a:buAutoNum type="alphaLcParenBoth"/>
            </a:pPr>
            <a:r>
              <a:rPr lang="en-US" dirty="0" err="1" smtClean="0"/>
              <a:t>AgCl</a:t>
            </a:r>
            <a:r>
              <a:rPr lang="en-US" dirty="0" smtClean="0"/>
              <a:t> (s)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BaCl</a:t>
            </a:r>
            <a:r>
              <a:rPr lang="en-US" baseline="-25000" dirty="0" smtClean="0"/>
              <a:t>2</a:t>
            </a:r>
            <a:r>
              <a:rPr lang="en-US" dirty="0" smtClean="0"/>
              <a:t> (s)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Sn(NO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4595" y="6418555"/>
            <a:ext cx="13003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15.1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2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83464"/>
            <a:ext cx="202042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Problem Types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6616" y="960120"/>
            <a:ext cx="44944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Calculate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given concentration of 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Calculate concentration of ions given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endParaRPr lang="en-US" baseline="-25000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Calculate molar solubility (or g/L) from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Calculate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baseline="-25000" dirty="0" smtClean="0"/>
              <a:t> </a:t>
            </a:r>
            <a:r>
              <a:rPr lang="en-US" dirty="0" smtClean="0"/>
              <a:t>given molar solubility (or g/L)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Predicting if Precipitation will occur</a:t>
            </a:r>
          </a:p>
          <a:p>
            <a:pPr marL="342900" indent="-342900">
              <a:buAutoNum type="arabicPeriod"/>
            </a:pPr>
            <a:r>
              <a:rPr lang="en-US" dirty="0" smtClean="0"/>
              <a:t>Predicting when Precipitation will </a:t>
            </a:r>
            <a:r>
              <a:rPr lang="en-US" dirty="0" smtClean="0"/>
              <a:t>occur</a:t>
            </a:r>
          </a:p>
          <a:p>
            <a:pPr marL="342900" indent="-342900">
              <a:buAutoNum type="arabicPeriod"/>
            </a:pPr>
            <a:r>
              <a:rPr lang="en-US" dirty="0" smtClean="0"/>
              <a:t>Which will Precipitate first in a mixture</a:t>
            </a: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Common </a:t>
            </a:r>
            <a:r>
              <a:rPr lang="en-US" dirty="0" smtClean="0"/>
              <a:t>Ion </a:t>
            </a:r>
            <a:r>
              <a:rPr lang="en-US" dirty="0" smtClean="0"/>
              <a:t>Effect – Qualitative</a:t>
            </a:r>
          </a:p>
          <a:p>
            <a:pPr marL="342900" indent="-342900">
              <a:buAutoNum type="arabicPeriod"/>
            </a:pPr>
            <a:r>
              <a:rPr lang="en-US" dirty="0" smtClean="0"/>
              <a:t>Common Ion Effect - Quantitative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6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20" y="346229"/>
            <a:ext cx="579318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Problem Type I:  Calculate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r>
              <a:rPr lang="en-US" sz="2400" dirty="0" smtClean="0"/>
              <a:t> given [ ] of 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0820" y="1168321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8011" y="1164790"/>
            <a:ext cx="763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of BaSO</a:t>
            </a:r>
            <a:r>
              <a:rPr lang="en-US" baseline="-25000" dirty="0" smtClean="0"/>
              <a:t>4 </a:t>
            </a:r>
            <a:r>
              <a:rPr lang="en-US" dirty="0" smtClean="0"/>
              <a:t>given the concentration of Ba</a:t>
            </a:r>
            <a:r>
              <a:rPr lang="en-US" baseline="30000" dirty="0" smtClean="0"/>
              <a:t>+2</a:t>
            </a:r>
            <a:r>
              <a:rPr lang="en-US" dirty="0" smtClean="0"/>
              <a:t> in solution is 1.03 x 10</a:t>
            </a:r>
            <a:r>
              <a:rPr lang="en-US" baseline="30000" dirty="0" smtClean="0"/>
              <a:t>-5</a:t>
            </a:r>
            <a:r>
              <a:rPr lang="en-US" dirty="0" smtClean="0"/>
              <a:t> M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7544104" y="161563"/>
            <a:ext cx="13003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15.2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3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410" y="461689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2601" y="461689"/>
            <a:ext cx="728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of PbCl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given the concentration of Pb</a:t>
            </a:r>
            <a:r>
              <a:rPr lang="en-US" baseline="30000" dirty="0" smtClean="0"/>
              <a:t>+2</a:t>
            </a:r>
            <a:r>
              <a:rPr lang="en-US" dirty="0" smtClean="0"/>
              <a:t> in solution is 0.0143M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7544104" y="99419"/>
            <a:ext cx="13003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15.2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2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20" y="346229"/>
            <a:ext cx="587013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Problem Type II:  Calculate [ ] of ions given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0820" y="1138158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9204" y="999658"/>
            <a:ext cx="6960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concentration of each ion in a solution of Ag</a:t>
            </a:r>
            <a:r>
              <a:rPr lang="en-US" baseline="-25000" dirty="0" smtClean="0"/>
              <a:t>2</a:t>
            </a:r>
            <a:r>
              <a:rPr lang="en-US" dirty="0" smtClean="0"/>
              <a:t>CrO</a:t>
            </a:r>
            <a:r>
              <a:rPr lang="en-US" baseline="-25000" dirty="0" smtClean="0"/>
              <a:t>4</a:t>
            </a:r>
            <a:r>
              <a:rPr lang="en-US" dirty="0" smtClean="0"/>
              <a:t> given that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= 1.12 x 10</a:t>
            </a:r>
            <a:r>
              <a:rPr lang="en-US" baseline="30000" dirty="0" smtClean="0"/>
              <a:t>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4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20" y="346229"/>
            <a:ext cx="76622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Problem Type III:  Calculate Molar Solubility (</a:t>
            </a:r>
            <a:r>
              <a:rPr lang="en-US" sz="2400" dirty="0" err="1" smtClean="0"/>
              <a:t>mol</a:t>
            </a:r>
            <a:r>
              <a:rPr lang="en-US" sz="2400" dirty="0" smtClean="0"/>
              <a:t>/L) given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sp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20427" y="1077831"/>
            <a:ext cx="6632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Calculate the Molar Solubility of PbCl</a:t>
            </a:r>
            <a:r>
              <a:rPr lang="en-US" baseline="-25000" dirty="0" smtClean="0"/>
              <a:t>2</a:t>
            </a:r>
            <a:r>
              <a:rPr lang="en-US" dirty="0" smtClean="0"/>
              <a:t> given that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sp</a:t>
            </a:r>
            <a:r>
              <a:rPr lang="en-US" dirty="0" smtClean="0"/>
              <a:t> = 1.17 x 10</a:t>
            </a:r>
            <a:r>
              <a:rPr lang="en-US" baseline="30000" dirty="0" smtClean="0"/>
              <a:t>-5</a:t>
            </a:r>
            <a:r>
              <a:rPr lang="en-US" dirty="0" smtClean="0"/>
              <a:t> 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Calculate the solubility in g/L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Calculate the solubility in g PbCl</a:t>
            </a:r>
            <a:r>
              <a:rPr lang="en-US" baseline="-25000" dirty="0" smtClean="0"/>
              <a:t>2</a:t>
            </a:r>
            <a:r>
              <a:rPr lang="en-US" dirty="0" smtClean="0"/>
              <a:t>/100 g H</a:t>
            </a:r>
            <a:r>
              <a:rPr lang="en-US" baseline="-25000" dirty="0" smtClean="0"/>
              <a:t>2O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820" y="1077831"/>
            <a:ext cx="9771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08518" y="6384809"/>
            <a:ext cx="21691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OER Ex 15.3 and 15.4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27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860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126</cp:revision>
  <cp:lastPrinted>2020-11-29T22:57:26Z</cp:lastPrinted>
  <dcterms:created xsi:type="dcterms:W3CDTF">2020-03-25T15:59:49Z</dcterms:created>
  <dcterms:modified xsi:type="dcterms:W3CDTF">2021-03-10T03:56:01Z</dcterms:modified>
</cp:coreProperties>
</file>