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67" r:id="rId13"/>
    <p:sldId id="269" r:id="rId14"/>
    <p:sldId id="268" r:id="rId15"/>
    <p:sldId id="271" r:id="rId16"/>
    <p:sldId id="273" r:id="rId17"/>
    <p:sldId id="270" r:id="rId18"/>
    <p:sldId id="272" r:id="rId19"/>
    <p:sldId id="259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NCC\Classes\CHE%20111\Lecture\Ch%2014\Lecture%2014e%20S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wa/SB</a:t>
            </a:r>
            <a:r>
              <a:rPr lang="en-US" baseline="0"/>
              <a:t> Titration - Different pKa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 Exam S19'!$B$18</c:f>
              <c:strCache>
                <c:ptCount val="1"/>
                <c:pt idx="0">
                  <c:v>pka = 3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 Exam S19'!$A$19:$A$27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45</c:v>
                </c:pt>
                <c:pt idx="8">
                  <c:v>60</c:v>
                </c:pt>
              </c:numCache>
            </c:numRef>
          </c:xVal>
          <c:yVal>
            <c:numRef>
              <c:f>' Exam S19'!$B$19:$B$27</c:f>
              <c:numCache>
                <c:formatCode>General</c:formatCode>
                <c:ptCount val="9"/>
                <c:pt idx="0">
                  <c:v>2</c:v>
                </c:pt>
                <c:pt idx="1">
                  <c:v>2.3010299956639813</c:v>
                </c:pt>
                <c:pt idx="2">
                  <c:v>3</c:v>
                </c:pt>
                <c:pt idx="3">
                  <c:v>3.3010299956639813</c:v>
                </c:pt>
                <c:pt idx="4">
                  <c:v>3.6989700043360187</c:v>
                </c:pt>
                <c:pt idx="5">
                  <c:v>7.8494850021680094</c:v>
                </c:pt>
                <c:pt idx="6">
                  <c:v>11.886056647693163</c:v>
                </c:pt>
                <c:pt idx="7">
                  <c:v>12.301029995663981</c:v>
                </c:pt>
                <c:pt idx="8">
                  <c:v>12.522878745280337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01E-48F0-AF53-0B0D48BA08E0}"/>
            </c:ext>
          </c:extLst>
        </c:ser>
        <c:ser>
          <c:idx val="1"/>
          <c:order val="1"/>
          <c:tx>
            <c:strRef>
              <c:f>' Exam S19'!$C$18</c:f>
              <c:strCache>
                <c:ptCount val="1"/>
                <c:pt idx="0">
                  <c:v>pka = 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 Exam S19'!$A$19:$A$27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45</c:v>
                </c:pt>
                <c:pt idx="8">
                  <c:v>60</c:v>
                </c:pt>
              </c:numCache>
            </c:numRef>
          </c:xVal>
          <c:yVal>
            <c:numRef>
              <c:f>' Exam S19'!$C$19:$C$27</c:f>
              <c:numCache>
                <c:formatCode>General</c:formatCode>
                <c:ptCount val="9"/>
                <c:pt idx="0">
                  <c:v>2.5</c:v>
                </c:pt>
                <c:pt idx="1">
                  <c:v>3.3010299956639813</c:v>
                </c:pt>
                <c:pt idx="2">
                  <c:v>4</c:v>
                </c:pt>
                <c:pt idx="3">
                  <c:v>4.3010299956639813</c:v>
                </c:pt>
                <c:pt idx="4">
                  <c:v>4.6989700043360187</c:v>
                </c:pt>
                <c:pt idx="5">
                  <c:v>8.3494850021680094</c:v>
                </c:pt>
                <c:pt idx="6">
                  <c:v>11.886056647693163</c:v>
                </c:pt>
                <c:pt idx="7">
                  <c:v>12.301029995663981</c:v>
                </c:pt>
                <c:pt idx="8">
                  <c:v>12.522878745280337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01E-48F0-AF53-0B0D48BA08E0}"/>
            </c:ext>
          </c:extLst>
        </c:ser>
        <c:ser>
          <c:idx val="2"/>
          <c:order val="2"/>
          <c:tx>
            <c:strRef>
              <c:f>' Exam S19'!$D$18</c:f>
              <c:strCache>
                <c:ptCount val="1"/>
                <c:pt idx="0">
                  <c:v>pka = 5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 Exam S19'!$A$19:$A$27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45</c:v>
                </c:pt>
                <c:pt idx="8">
                  <c:v>60</c:v>
                </c:pt>
              </c:numCache>
            </c:numRef>
          </c:xVal>
          <c:yVal>
            <c:numRef>
              <c:f>' Exam S19'!$D$19:$D$27</c:f>
              <c:numCache>
                <c:formatCode>General</c:formatCode>
                <c:ptCount val="9"/>
                <c:pt idx="0">
                  <c:v>3</c:v>
                </c:pt>
                <c:pt idx="1">
                  <c:v>4.3010299956639813</c:v>
                </c:pt>
                <c:pt idx="2">
                  <c:v>5</c:v>
                </c:pt>
                <c:pt idx="3">
                  <c:v>5.3010299956639813</c:v>
                </c:pt>
                <c:pt idx="4">
                  <c:v>5.6989700043360187</c:v>
                </c:pt>
                <c:pt idx="5">
                  <c:v>8.8494850021680094</c:v>
                </c:pt>
                <c:pt idx="6">
                  <c:v>11.886056647693163</c:v>
                </c:pt>
                <c:pt idx="7">
                  <c:v>12.301029995663981</c:v>
                </c:pt>
                <c:pt idx="8">
                  <c:v>12.522878745280337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01E-48F0-AF53-0B0D48BA08E0}"/>
            </c:ext>
          </c:extLst>
        </c:ser>
        <c:ser>
          <c:idx val="3"/>
          <c:order val="3"/>
          <c:tx>
            <c:strRef>
              <c:f>' Exam S19'!$E$18</c:f>
              <c:strCache>
                <c:ptCount val="1"/>
                <c:pt idx="0">
                  <c:v>pka=6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 Exam S19'!$A$19:$A$27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45</c:v>
                </c:pt>
                <c:pt idx="8">
                  <c:v>60</c:v>
                </c:pt>
              </c:numCache>
            </c:numRef>
          </c:xVal>
          <c:yVal>
            <c:numRef>
              <c:f>' Exam S19'!$E$19:$E$27</c:f>
              <c:numCache>
                <c:formatCode>General</c:formatCode>
                <c:ptCount val="9"/>
                <c:pt idx="0">
                  <c:v>3.5</c:v>
                </c:pt>
                <c:pt idx="1">
                  <c:v>5.3010299956639813</c:v>
                </c:pt>
                <c:pt idx="2">
                  <c:v>6</c:v>
                </c:pt>
                <c:pt idx="3">
                  <c:v>6.3010299956639813</c:v>
                </c:pt>
                <c:pt idx="4">
                  <c:v>6.6989700043360187</c:v>
                </c:pt>
                <c:pt idx="5">
                  <c:v>9.3494850021680094</c:v>
                </c:pt>
                <c:pt idx="6">
                  <c:v>11.886056647693163</c:v>
                </c:pt>
                <c:pt idx="7">
                  <c:v>12.301029995663981</c:v>
                </c:pt>
                <c:pt idx="8">
                  <c:v>12.522878745280337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01E-48F0-AF53-0B0D48BA08E0}"/>
            </c:ext>
          </c:extLst>
        </c:ser>
        <c:ser>
          <c:idx val="4"/>
          <c:order val="4"/>
          <c:tx>
            <c:strRef>
              <c:f>' Exam S19'!$F$18</c:f>
              <c:strCache>
                <c:ptCount val="1"/>
                <c:pt idx="0">
                  <c:v>pka=7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 Exam S19'!$A$19:$A$27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45</c:v>
                </c:pt>
                <c:pt idx="8">
                  <c:v>60</c:v>
                </c:pt>
              </c:numCache>
            </c:numRef>
          </c:xVal>
          <c:yVal>
            <c:numRef>
              <c:f>' Exam S19'!$F$19:$F$27</c:f>
              <c:numCache>
                <c:formatCode>General</c:formatCode>
                <c:ptCount val="9"/>
                <c:pt idx="0">
                  <c:v>4</c:v>
                </c:pt>
                <c:pt idx="1">
                  <c:v>6.3010299956639813</c:v>
                </c:pt>
                <c:pt idx="2">
                  <c:v>7</c:v>
                </c:pt>
                <c:pt idx="3">
                  <c:v>7.3010299956639813</c:v>
                </c:pt>
                <c:pt idx="4">
                  <c:v>7.6989700043360187</c:v>
                </c:pt>
                <c:pt idx="5">
                  <c:v>9.8494850021680094</c:v>
                </c:pt>
                <c:pt idx="6">
                  <c:v>11.886056647693163</c:v>
                </c:pt>
                <c:pt idx="7">
                  <c:v>12.301029995663981</c:v>
                </c:pt>
                <c:pt idx="8">
                  <c:v>12.522878745280337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01E-48F0-AF53-0B0D48BA08E0}"/>
            </c:ext>
          </c:extLst>
        </c:ser>
        <c:ser>
          <c:idx val="5"/>
          <c:order val="5"/>
          <c:tx>
            <c:strRef>
              <c:f>' Exam S19'!$H$18</c:f>
              <c:strCache>
                <c:ptCount val="1"/>
                <c:pt idx="0">
                  <c:v>SA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 Exam S19'!$G$19:$G$26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29.5</c:v>
                </c:pt>
                <c:pt idx="4">
                  <c:v>30</c:v>
                </c:pt>
                <c:pt idx="5">
                  <c:v>30.5</c:v>
                </c:pt>
                <c:pt idx="6">
                  <c:v>40</c:v>
                </c:pt>
                <c:pt idx="7">
                  <c:v>50</c:v>
                </c:pt>
              </c:numCache>
            </c:numRef>
          </c:xVal>
          <c:yVal>
            <c:numRef>
              <c:f>' Exam S19'!$H$19:$H$26</c:f>
              <c:numCache>
                <c:formatCode>0.00</c:formatCode>
                <c:ptCount val="8"/>
                <c:pt idx="0">
                  <c:v>0.92081875395237522</c:v>
                </c:pt>
                <c:pt idx="1">
                  <c:v>1.2430380486862944</c:v>
                </c:pt>
                <c:pt idx="2">
                  <c:v>1.6532125137753437</c:v>
                </c:pt>
                <c:pt idx="3">
                  <c:v>3.0374264979406251</c:v>
                </c:pt>
                <c:pt idx="4">
                  <c:v>7</c:v>
                </c:pt>
                <c:pt idx="5">
                  <c:v>10.954677021213344</c:v>
                </c:pt>
                <c:pt idx="6">
                  <c:v>12.187086643357144</c:v>
                </c:pt>
                <c:pt idx="7">
                  <c:v>12.425968732272281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01E-48F0-AF53-0B0D48BA0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098472"/>
        <c:axId val="235098864"/>
      </c:scatterChart>
      <c:valAx>
        <c:axId val="235098472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mL SB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98864"/>
        <c:crosses val="autoZero"/>
        <c:crossBetween val="midCat"/>
        <c:minorUnit val="5"/>
      </c:valAx>
      <c:valAx>
        <c:axId val="23509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98472"/>
        <c:crosses val="autoZero"/>
        <c:crossBetween val="midCat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342007717519128E-2"/>
          <c:y val="8.8361842700696927E-2"/>
          <c:w val="0.67415925263415477"/>
          <c:h val="3.2327812471716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hem.libretexts.org/Bookshelves/General_Chemistry/Map%3A_Principles_of_Modern_Chemistry_(Oxtoby_et_al)/UNIT_4%3A_EQUILIBRIUM_IN_CHEMICAL_REACTIONS/15%3A_AcidBase_Equilibria/15.6%3A_Acid-Base_Titration_Curv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3662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Titrations – 4 steps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Initial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Base &lt; &gt; Acid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Neutralization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Base &lt;&gt; Acid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Titration Calculations for: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SA/SB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wa</a:t>
            </a:r>
            <a:r>
              <a:rPr lang="en-US" dirty="0" smtClean="0"/>
              <a:t>/SB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SA/</a:t>
            </a:r>
            <a:r>
              <a:rPr lang="en-US" dirty="0" err="1" smtClean="0"/>
              <a:t>wb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Titration Qualitative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wa</a:t>
            </a:r>
            <a:r>
              <a:rPr lang="en-US" dirty="0" smtClean="0"/>
              <a:t>/</a:t>
            </a:r>
            <a:r>
              <a:rPr lang="en-US" dirty="0" err="1" smtClean="0"/>
              <a:t>wb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Polyprotic</a:t>
            </a:r>
            <a:r>
              <a:rPr lang="en-US" dirty="0" smtClean="0"/>
              <a:t> Acids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14d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5328525"/>
            <a:ext cx="4294772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14.7</a:t>
            </a:r>
          </a:p>
          <a:p>
            <a:r>
              <a:rPr lang="en-US" sz="1200" dirty="0">
                <a:hlinkClick r:id="rId2"/>
              </a:rPr>
              <a:t>https://chem.libretexts.org/Bookshelves/General_Chemistry/Map%3A_Principles_of_Modern_Chemistry_(Oxtoby_et_al)/</a:t>
            </a:r>
            <a:r>
              <a:rPr lang="en-US" sz="1200" dirty="0" smtClean="0">
                <a:hlinkClick r:id="rId2"/>
              </a:rPr>
              <a:t>UNIT_4%3A_EQUILIBRIUM_IN_CHEMICAL_REACTIONS/15%3A_AcidBase_Equilibria/15.6%3A_Acid-Base_Titration_Curves</a:t>
            </a:r>
            <a:r>
              <a:rPr lang="en-US" sz="1200" dirty="0" smtClean="0"/>
              <a:t> 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162428" y="206597"/>
            <a:ext cx="4132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14e – Titrations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03" y="356310"/>
            <a:ext cx="7086600" cy="64376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1168" y="247900"/>
            <a:ext cx="318427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eak acid + Strong Base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168" y="881983"/>
            <a:ext cx="253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Just another way to view the information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45819" y="4230624"/>
            <a:ext cx="133402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HHE - buffer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63496" y="4194048"/>
            <a:ext cx="92749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ICE - </a:t>
            </a:r>
            <a:r>
              <a:rPr lang="en-US" dirty="0" err="1" smtClean="0"/>
              <a:t>wa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16376" y="4194048"/>
            <a:ext cx="87395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ICE - </a:t>
            </a:r>
            <a:r>
              <a:rPr lang="en-US" dirty="0" err="1" smtClean="0"/>
              <a:t>c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05221" y="4194048"/>
            <a:ext cx="41549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5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" y="237744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37744"/>
            <a:ext cx="68973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Titrate 30.0 mL of 0.10 M Acetic Acid (AA) is titrated with 0.10 M </a:t>
            </a:r>
            <a:r>
              <a:rPr lang="en-US" dirty="0" err="1" smtClean="0"/>
              <a:t>NaOH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= 1.81x10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Calculate the pH at the following values: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0.0 mL of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15.0 mL of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30.0 mL of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45.0 mL of </a:t>
            </a:r>
            <a:r>
              <a:rPr lang="en-US" dirty="0" err="1" smtClean="0"/>
              <a:t>NaOH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9456" y="2724912"/>
            <a:ext cx="330090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Initial = 	30.0 mL 0.10 M AA</a:t>
            </a:r>
          </a:p>
          <a:p>
            <a:r>
              <a:rPr lang="en-US" dirty="0"/>
              <a:t>	</a:t>
            </a:r>
            <a:r>
              <a:rPr lang="en-US" dirty="0" smtClean="0"/>
              <a:t>	0.0 mL of 0.10 M </a:t>
            </a:r>
            <a:r>
              <a:rPr lang="en-US" dirty="0" err="1" smtClean="0"/>
              <a:t>NaOH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402336"/>
            <a:ext cx="341792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 &lt; A = 	30.0 mL 0.10 M AA</a:t>
            </a:r>
          </a:p>
          <a:p>
            <a:r>
              <a:rPr lang="en-US" dirty="0"/>
              <a:t>	</a:t>
            </a:r>
            <a:r>
              <a:rPr lang="en-US" dirty="0" smtClean="0"/>
              <a:t>	15.0 mL of 0.10 M </a:t>
            </a:r>
            <a:r>
              <a:rPr lang="en-US" dirty="0" err="1" smtClean="0"/>
              <a:t>NaOH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24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84" y="271272"/>
            <a:ext cx="341792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 = A 	30.0 mL 0.10 M AA</a:t>
            </a:r>
          </a:p>
          <a:p>
            <a:r>
              <a:rPr lang="en-US" dirty="0"/>
              <a:t>	</a:t>
            </a:r>
            <a:r>
              <a:rPr lang="en-US" dirty="0" smtClean="0"/>
              <a:t>	30.0 mL of 0.10 M </a:t>
            </a:r>
            <a:r>
              <a:rPr lang="en-US" dirty="0" err="1" smtClean="0"/>
              <a:t>NaOH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7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402336"/>
            <a:ext cx="341792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 &gt; A = 	30.0 mL 0.10 M </a:t>
            </a:r>
            <a:r>
              <a:rPr lang="en-US" dirty="0" err="1" smtClean="0"/>
              <a:t>HCl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45.0 mL of 0.10 M </a:t>
            </a:r>
            <a:r>
              <a:rPr lang="en-US" dirty="0" err="1" smtClean="0"/>
              <a:t>NaOH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6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137372"/>
              </p:ext>
            </p:extLst>
          </p:nvPr>
        </p:nvGraphicFramePr>
        <p:xfrm>
          <a:off x="3355848" y="438912"/>
          <a:ext cx="5788152" cy="612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1" y="438912"/>
            <a:ext cx="276453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Effect of </a:t>
            </a:r>
            <a:r>
              <a:rPr lang="en-US" sz="2400" dirty="0" err="1" smtClean="0"/>
              <a:t>wa</a:t>
            </a:r>
            <a:r>
              <a:rPr lang="en-US" sz="2400" dirty="0" smtClean="0"/>
              <a:t> strength on titration curve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02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67" r="6278" b="38163"/>
          <a:stretch/>
        </p:blipFill>
        <p:spPr>
          <a:xfrm>
            <a:off x="3675888" y="247900"/>
            <a:ext cx="5394960" cy="4943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68" y="247900"/>
            <a:ext cx="32099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eak base + Strong Acid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8016" y="890016"/>
            <a:ext cx="328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Opposite of last problem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Different way to illustrate the 4 regions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 this or 4 step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8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2" y="173736"/>
            <a:ext cx="302300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weak acid + weak base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7472" y="722376"/>
            <a:ext cx="386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Complicated – won’t do calculations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091708"/>
            <a:ext cx="66675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683"/>
            <a:ext cx="8947638" cy="4767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" y="173736"/>
            <a:ext cx="37417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Polyprotic</a:t>
            </a:r>
            <a:r>
              <a:rPr lang="en-US" sz="2400" dirty="0" smtClean="0"/>
              <a:t> Acid+ Strong </a:t>
            </a:r>
            <a:r>
              <a:rPr lang="en-US" sz="2400" dirty="0"/>
              <a:t>B</a:t>
            </a:r>
            <a:r>
              <a:rPr lang="en-US" sz="2400" dirty="0" smtClean="0"/>
              <a:t>ase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7472" y="722376"/>
            <a:ext cx="386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Complicated – won’t do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991" y="256032"/>
            <a:ext cx="137396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6991" y="813816"/>
            <a:ext cx="2498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 Types of Titrations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SA/SB vs SB/SA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err="1" smtClean="0"/>
              <a:t>wa</a:t>
            </a:r>
            <a:r>
              <a:rPr lang="en-US" dirty="0" smtClean="0"/>
              <a:t>/SB vs </a:t>
            </a:r>
            <a:r>
              <a:rPr lang="en-US" dirty="0" err="1" smtClean="0"/>
              <a:t>wb</a:t>
            </a:r>
            <a:r>
              <a:rPr lang="en-US" dirty="0" smtClean="0"/>
              <a:t>/SA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4 Step process x2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Excel is your friend?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2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8957" y="5871878"/>
            <a:ext cx="165846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Review </a:t>
            </a:r>
          </a:p>
          <a:p>
            <a:r>
              <a:rPr lang="en-US" sz="1200" dirty="0" smtClean="0"/>
              <a:t>OER Textbook – </a:t>
            </a:r>
            <a:r>
              <a:rPr lang="en-US" sz="1200" dirty="0" err="1" smtClean="0"/>
              <a:t>Ch</a:t>
            </a:r>
            <a:r>
              <a:rPr lang="en-US" sz="1200" dirty="0" smtClean="0"/>
              <a:t> 7.5</a:t>
            </a:r>
          </a:p>
          <a:p>
            <a:r>
              <a:rPr lang="en-US" sz="1200" dirty="0" smtClean="0"/>
              <a:t>Lecture 7h</a:t>
            </a:r>
          </a:p>
          <a:p>
            <a:r>
              <a:rPr lang="en-US" sz="1200" dirty="0" smtClean="0"/>
              <a:t>Lab 5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3" y="1092266"/>
            <a:ext cx="6328188" cy="5279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033" y="211209"/>
            <a:ext cx="22013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Titration</a:t>
            </a:r>
          </a:p>
          <a:p>
            <a:r>
              <a:rPr lang="en-US" sz="2400" dirty="0" smtClean="0"/>
              <a:t>“Neutralization”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27697" y="307973"/>
            <a:ext cx="616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to determine the concentration or amount of an unknown substance by reacting it with a known substance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9120" y="6148877"/>
            <a:ext cx="247510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Unknown Concentration</a:t>
            </a:r>
          </a:p>
          <a:p>
            <a:r>
              <a:rPr lang="en-US" dirty="0" smtClean="0"/>
              <a:t>Known Volume or Mass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1104" y="2768806"/>
            <a:ext cx="2341667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Known Concentration </a:t>
            </a:r>
          </a:p>
          <a:p>
            <a:r>
              <a:rPr lang="en-US" dirty="0" smtClean="0"/>
              <a:t>Known Volume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8572" y="1184598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A</a:t>
            </a:r>
            <a:r>
              <a:rPr lang="en-US" sz="4400" dirty="0" smtClean="0"/>
              <a:t> + </a:t>
            </a:r>
            <a:r>
              <a:rPr lang="en-US" sz="4400" dirty="0" smtClean="0">
                <a:solidFill>
                  <a:srgbClr val="FF0000"/>
                </a:solidFill>
              </a:rPr>
              <a:t>B</a:t>
            </a:r>
            <a:r>
              <a:rPr lang="en-US" sz="4400" dirty="0" smtClean="0"/>
              <a:t> → C + D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080083" y="4651623"/>
            <a:ext cx="3196196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Indicator – Changes color when:</a:t>
            </a:r>
          </a:p>
          <a:p>
            <a:r>
              <a:rPr lang="en-US" dirty="0" smtClean="0"/>
              <a:t>	            [A] = [B]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7901" y="1789838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Conc. (M)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Vol. (V)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579" y="1789838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Conc. (M)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Vol. (V)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4221" y="2666463"/>
            <a:ext cx="25212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Given any 3 value’s can solve for the missing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3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70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90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09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710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0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" y="292608"/>
            <a:ext cx="278999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Titrations - Overview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1208" y="1014984"/>
            <a:ext cx="317296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Previously - solved only at neutralization using know values and strong acids/bases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67538" y="1042416"/>
            <a:ext cx="3470366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/>
              <a:t>New Goal </a:t>
            </a:r>
            <a:r>
              <a:rPr lang="en-US" dirty="0" smtClean="0"/>
              <a:t>– Solve for pH for any point (volume of acid and base) for any combination of SA/SB/</a:t>
            </a:r>
            <a:r>
              <a:rPr lang="en-US" dirty="0" err="1" smtClean="0"/>
              <a:t>wa</a:t>
            </a:r>
            <a:r>
              <a:rPr lang="en-US" dirty="0" smtClean="0"/>
              <a:t>/</a:t>
            </a:r>
            <a:r>
              <a:rPr lang="en-US" dirty="0" err="1" smtClean="0"/>
              <a:t>wb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119085" y="1042416"/>
            <a:ext cx="923544" cy="795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5195" y="4836077"/>
            <a:ext cx="90428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Tools: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6888" y="5400318"/>
            <a:ext cx="2760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2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ICE Charts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pH = -log[H+]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Units: </a:t>
            </a:r>
            <a:r>
              <a:rPr lang="en-US" dirty="0" err="1" smtClean="0"/>
              <a:t>mol</a:t>
            </a:r>
            <a:r>
              <a:rPr lang="en-US" dirty="0" smtClean="0"/>
              <a:t>/L = </a:t>
            </a:r>
            <a:r>
              <a:rPr lang="en-US" dirty="0" err="1" smtClean="0"/>
              <a:t>mmol</a:t>
            </a:r>
            <a:r>
              <a:rPr lang="en-US" dirty="0" smtClean="0"/>
              <a:t>/mL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5" y="2523744"/>
            <a:ext cx="246606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smtClean="0"/>
              <a:t>Types of Problems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5" y="3168056"/>
            <a:ext cx="21929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SA/SB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wa</a:t>
            </a:r>
            <a:r>
              <a:rPr lang="en-US" dirty="0" smtClean="0"/>
              <a:t>/SB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wb</a:t>
            </a:r>
            <a:r>
              <a:rPr lang="en-US" dirty="0" smtClean="0"/>
              <a:t>/SA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Wa</a:t>
            </a:r>
            <a:r>
              <a:rPr lang="en-US" dirty="0" smtClean="0"/>
              <a:t>/</a:t>
            </a:r>
            <a:r>
              <a:rPr lang="en-US" dirty="0" err="1" smtClean="0"/>
              <a:t>wb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Polyprotic</a:t>
            </a:r>
            <a:r>
              <a:rPr lang="en-US" dirty="0" smtClean="0"/>
              <a:t> Acid/SB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80857" y="2523743"/>
            <a:ext cx="411824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 Calculations for Each Problem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5128" y="3866580"/>
            <a:ext cx="2196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Initial/Starting pH</a:t>
            </a:r>
          </a:p>
          <a:p>
            <a:pPr marL="342900" indent="-342900">
              <a:buAutoNum type="arabicPeriod"/>
            </a:pPr>
            <a:r>
              <a:rPr lang="en-US" dirty="0" smtClean="0"/>
              <a:t>[Acid] &gt; [Base]</a:t>
            </a:r>
          </a:p>
          <a:p>
            <a:pPr marL="342900" indent="-342900">
              <a:buAutoNum type="arabicPeriod"/>
            </a:pPr>
            <a:r>
              <a:rPr lang="en-US" dirty="0" smtClean="0"/>
              <a:t>[Base] = [Base]</a:t>
            </a:r>
          </a:p>
          <a:p>
            <a:pPr marL="342900" indent="-342900">
              <a:buAutoNum type="arabicPeriod"/>
            </a:pPr>
            <a:r>
              <a:rPr lang="en-US" dirty="0" smtClean="0"/>
              <a:t>[Acid] &lt; [Base]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4895" y="3866579"/>
            <a:ext cx="2349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Initial/Starting pOH</a:t>
            </a:r>
          </a:p>
          <a:p>
            <a:pPr marL="342900" indent="-342900">
              <a:buAutoNum type="arabicPeriod"/>
            </a:pPr>
            <a:r>
              <a:rPr lang="en-US" dirty="0" smtClean="0"/>
              <a:t>[Base] &gt; [Acid]</a:t>
            </a:r>
          </a:p>
          <a:p>
            <a:pPr marL="342900" indent="-342900">
              <a:buAutoNum type="arabicPeriod"/>
            </a:pPr>
            <a:r>
              <a:rPr lang="en-US" dirty="0" smtClean="0"/>
              <a:t>[Base] = [Acid]</a:t>
            </a:r>
          </a:p>
          <a:p>
            <a:pPr marL="342900" indent="-342900">
              <a:buAutoNum type="arabicPeriod"/>
            </a:pPr>
            <a:r>
              <a:rPr lang="en-US" dirty="0" smtClean="0"/>
              <a:t>[Base] &lt; [Acid]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0925" y="3312572"/>
            <a:ext cx="45397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59818" y="3315493"/>
            <a:ext cx="2021066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Adding base to acid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16838" y="3317277"/>
            <a:ext cx="202106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Adding acid to base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7397496" y="5249568"/>
            <a:ext cx="804672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30957" y="6000482"/>
            <a:ext cx="119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Step:</a:t>
            </a:r>
          </a:p>
          <a:p>
            <a:r>
              <a:rPr lang="en-US" dirty="0" smtClean="0"/>
              <a:t>pOH → 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7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983"/>
          <a:stretch/>
        </p:blipFill>
        <p:spPr>
          <a:xfrm>
            <a:off x="442260" y="887283"/>
            <a:ext cx="2587751" cy="2739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" y="128016"/>
            <a:ext cx="232461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pH in Pure Water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026"/>
          <a:stretch/>
        </p:blipFill>
        <p:spPr>
          <a:xfrm>
            <a:off x="442260" y="3923946"/>
            <a:ext cx="2658755" cy="2760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0272"/>
          <a:stretch/>
        </p:blipFill>
        <p:spPr>
          <a:xfrm>
            <a:off x="5285232" y="589681"/>
            <a:ext cx="2861322" cy="298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258"/>
          <a:stretch/>
        </p:blipFill>
        <p:spPr>
          <a:xfrm>
            <a:off x="5550408" y="3814022"/>
            <a:ext cx="2862144" cy="2980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5232" y="2414016"/>
            <a:ext cx="71045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Initial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0286" y="2256813"/>
            <a:ext cx="66396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&gt; 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91734" y="1553295"/>
            <a:ext cx="125226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= Base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85885" y="715872"/>
            <a:ext cx="66396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 &gt;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9883" y="114671"/>
            <a:ext cx="206319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Titration SA/SB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745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" y="228600"/>
            <a:ext cx="3371179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Strong Acid + Strong Base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1168" y="1024127"/>
            <a:ext cx="365298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 – Normal SA or SB problem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[Base] &lt; [Acid]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[Base] = [Acid]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[Base] &gt; [Acid]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5955" y="1575643"/>
            <a:ext cx="14269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 = -log[H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5955" y="4462419"/>
            <a:ext cx="78899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 = 7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6384" y="2699288"/>
            <a:ext cx="3067772" cy="752916"/>
            <a:chOff x="868680" y="3114996"/>
            <a:chExt cx="3067772" cy="752916"/>
          </a:xfrm>
        </p:grpSpPr>
        <p:sp>
          <p:nvSpPr>
            <p:cNvPr id="7" name="Rectangle 6"/>
            <p:cNvSpPr/>
            <p:nvPr/>
          </p:nvSpPr>
          <p:spPr>
            <a:xfrm>
              <a:off x="868680" y="3114996"/>
              <a:ext cx="3067772" cy="7529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79489" y="3170282"/>
                  <a:ext cx="2956963" cy="6224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/>
                          <m:t>𝑝𝐻</m:t>
                        </m:r>
                        <m:r>
                          <a:rPr lang="en-US" b="0" i="1" smtClean="0"/>
                          <m:t>=−</m:t>
                        </m:r>
                        <m:r>
                          <m:rPr>
                            <m:sty m:val="p"/>
                          </m:rPr>
                          <a:rPr lang="en-US" b="0" i="0" smtClean="0"/>
                          <m:t>log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/>
                                </m:ctrlPr>
                              </m:fPr>
                              <m:num>
                                <m:r>
                                  <a:rPr lang="en-US" b="0" i="1" smtClean="0"/>
                                  <m:t>𝑚𝑚𝑜𝑙</m:t>
                                </m:r>
                                <m:r>
                                  <a:rPr lang="en-US" b="0" i="1" smtClean="0"/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/>
                                    </m:ctrlPr>
                                  </m:sSupPr>
                                  <m:e>
                                    <m:r>
                                      <a:rPr lang="en-US" b="0" i="1" smtClean="0"/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b="0" i="1" smtClean="0"/>
                                      <m:t>+</m:t>
                                    </m:r>
                                  </m:sup>
                                </m:sSup>
                                <m:r>
                                  <a:rPr lang="en-US" b="0" i="1" smtClean="0"/>
                                  <m:t>𝑒𝑥𝑡𝑟𝑎</m:t>
                                </m:r>
                              </m:num>
                              <m:den>
                                <m:r>
                                  <a:rPr lang="en-US" b="0" i="1" smtClean="0"/>
                                  <m:t>𝑇𝑉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489" y="3170282"/>
                  <a:ext cx="2956963" cy="62247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2157984" y="3801366"/>
            <a:ext cx="232647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Calculate M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2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7388" y="5679325"/>
            <a:ext cx="3441192" cy="752916"/>
            <a:chOff x="868680" y="3114996"/>
            <a:chExt cx="3441192" cy="752916"/>
          </a:xfrm>
        </p:grpSpPr>
        <p:sp>
          <p:nvSpPr>
            <p:cNvPr id="12" name="Rectangle 11"/>
            <p:cNvSpPr/>
            <p:nvPr/>
          </p:nvSpPr>
          <p:spPr>
            <a:xfrm>
              <a:off x="868680" y="3114996"/>
              <a:ext cx="3441192" cy="7529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79489" y="3170282"/>
                  <a:ext cx="3263136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/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/>
                          <m:t>𝐻</m:t>
                        </m:r>
                        <m:r>
                          <a:rPr lang="en-US" b="0" i="1" smtClean="0"/>
                          <m:t>=−</m:t>
                        </m:r>
                        <m:r>
                          <m:rPr>
                            <m:sty m:val="p"/>
                          </m:rPr>
                          <a:rPr lang="en-US" b="0" i="0" smtClean="0"/>
                          <m:t>log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/>
                                </m:ctrlPr>
                              </m:fPr>
                              <m:num>
                                <m:r>
                                  <a:rPr lang="en-US" b="0" i="1" smtClean="0"/>
                                  <m:t>𝑚𝑚𝑜𝑙</m:t>
                                </m:r>
                                <m:r>
                                  <a:rPr lang="en-US" b="0" i="1" smtClean="0"/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/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b="0" i="1" smtClean="0"/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b="0" i="1" smtClean="0"/>
                                  <m:t>𝑒𝑥𝑡𝑟𝑎</m:t>
                                </m:r>
                              </m:num>
                              <m:den>
                                <m:r>
                                  <a:rPr lang="en-US" b="0" i="1" smtClean="0"/>
                                  <m:t>𝑇𝑉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489" y="3170282"/>
                  <a:ext cx="3263136" cy="6223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50272"/>
          <a:stretch/>
        </p:blipFill>
        <p:spPr>
          <a:xfrm>
            <a:off x="5129784" y="396888"/>
            <a:ext cx="2861322" cy="29801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29784" y="2221223"/>
            <a:ext cx="71045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Initial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04838" y="2064020"/>
            <a:ext cx="66396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&gt; 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36286" y="1360502"/>
            <a:ext cx="125226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= Base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30437" y="523079"/>
            <a:ext cx="66396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 &gt;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1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" y="384048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4560" y="265176"/>
            <a:ext cx="5726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Titrate 30.0 mL of 0.10 M </a:t>
            </a:r>
            <a:r>
              <a:rPr lang="en-US" dirty="0" err="1" smtClean="0"/>
              <a:t>HCl</a:t>
            </a:r>
            <a:r>
              <a:rPr lang="en-US" dirty="0" smtClean="0"/>
              <a:t> is titrated with 0.20 M </a:t>
            </a:r>
            <a:r>
              <a:rPr lang="en-US" dirty="0" err="1" smtClean="0"/>
              <a:t>NaOH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Calculate the pH at the following values: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0.0 mL of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10.0 mL of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15.0 mL of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20.0 mL of </a:t>
            </a:r>
            <a:r>
              <a:rPr lang="en-US" dirty="0" err="1" smtClean="0"/>
              <a:t>NaOH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9456" y="2578608"/>
            <a:ext cx="330090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Initial = 	30.0 mL 0.10 M </a:t>
            </a:r>
            <a:r>
              <a:rPr lang="en-US" dirty="0" err="1" smtClean="0"/>
              <a:t>HCl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0.0 mL of 0.20 M </a:t>
            </a:r>
            <a:r>
              <a:rPr lang="en-US" dirty="0" err="1" smtClean="0"/>
              <a:t>NaOH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7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402336"/>
            <a:ext cx="341792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 &lt; A = 	30.0 mL 0.10 M </a:t>
            </a:r>
            <a:r>
              <a:rPr lang="en-US" dirty="0" err="1" smtClean="0"/>
              <a:t>HCl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10.0 mL of 0.20 M </a:t>
            </a:r>
            <a:r>
              <a:rPr lang="en-US" dirty="0" err="1" smtClean="0"/>
              <a:t>NaOH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464" y="3535680"/>
            <a:ext cx="353494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 = A 	30.0 mL 0.10 M </a:t>
            </a:r>
            <a:r>
              <a:rPr lang="en-US" dirty="0" err="1" smtClean="0"/>
              <a:t>HCl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15.0 mL of 0.20 M </a:t>
            </a:r>
            <a:r>
              <a:rPr lang="en-US" dirty="0" err="1" smtClean="0"/>
              <a:t>NaOH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1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402336"/>
            <a:ext cx="341792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 &gt; A = 	30.0 mL 0.10 M </a:t>
            </a:r>
            <a:r>
              <a:rPr lang="en-US" dirty="0" err="1" smtClean="0"/>
              <a:t>HCl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20.0 mL of 0.20 M </a:t>
            </a:r>
            <a:r>
              <a:rPr lang="en-US" dirty="0" err="1" smtClean="0"/>
              <a:t>NaOH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1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" y="247900"/>
            <a:ext cx="318427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eak acid + Strong Base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1168" y="950975"/>
            <a:ext cx="18806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 – all </a:t>
            </a:r>
            <a:r>
              <a:rPr lang="en-US" dirty="0" err="1" smtClean="0"/>
              <a:t>wa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[Base] &lt; [Acid]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[Base] = [Acid]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[Base] &gt; [Acid]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5955" y="1502491"/>
            <a:ext cx="149335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ICE Chart - </a:t>
            </a:r>
            <a:r>
              <a:rPr lang="en-US" dirty="0" err="1" smtClean="0"/>
              <a:t>wa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6384" y="2626136"/>
            <a:ext cx="3236976" cy="752916"/>
            <a:chOff x="868680" y="3114996"/>
            <a:chExt cx="3236976" cy="752916"/>
          </a:xfrm>
        </p:grpSpPr>
        <p:sp>
          <p:nvSpPr>
            <p:cNvPr id="7" name="Rectangle 6"/>
            <p:cNvSpPr/>
            <p:nvPr/>
          </p:nvSpPr>
          <p:spPr>
            <a:xfrm>
              <a:off x="868680" y="3114996"/>
              <a:ext cx="3236976" cy="7529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79489" y="3170282"/>
                  <a:ext cx="3050322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/>
                          <m:t>𝑝𝐻</m:t>
                        </m:r>
                        <m:r>
                          <a:rPr lang="en-US" b="0" i="1" smtClean="0"/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/>
                          <m:t>log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/>
                                </m:ctrlPr>
                              </m:fPr>
                              <m:num>
                                <m:r>
                                  <a:rPr lang="en-US" b="0" i="1" smtClean="0"/>
                                  <m:t>𝑚𝑚𝑜𝑙</m:t>
                                </m:r>
                                <m:r>
                                  <a:rPr lang="en-US" b="0" i="1" smtClean="0"/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𝑏𝑎𝑠𝑒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𝑚𝑚𝑜𝑙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𝑎𝑐𝑖𝑑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489" y="3170282"/>
                  <a:ext cx="3050322" cy="6223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2157984" y="3728214"/>
            <a:ext cx="232647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Calculate M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2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37388" y="5606173"/>
            <a:ext cx="3441192" cy="752916"/>
            <a:chOff x="868680" y="3114996"/>
            <a:chExt cx="3441192" cy="752916"/>
          </a:xfrm>
        </p:grpSpPr>
        <p:sp>
          <p:nvSpPr>
            <p:cNvPr id="11" name="Rectangle 10"/>
            <p:cNvSpPr/>
            <p:nvPr/>
          </p:nvSpPr>
          <p:spPr>
            <a:xfrm>
              <a:off x="868680" y="3114996"/>
              <a:ext cx="3441192" cy="7529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79489" y="3170282"/>
                  <a:ext cx="3263136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/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/>
                          <m:t>𝐻</m:t>
                        </m:r>
                        <m:r>
                          <a:rPr lang="en-US" b="0" i="1" smtClean="0"/>
                          <m:t>=−</m:t>
                        </m:r>
                        <m:r>
                          <m:rPr>
                            <m:sty m:val="p"/>
                          </m:rPr>
                          <a:rPr lang="en-US" b="0" i="0" smtClean="0"/>
                          <m:t>log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/>
                                </m:ctrlPr>
                              </m:fPr>
                              <m:num>
                                <m:r>
                                  <a:rPr lang="en-US" b="0" i="1" smtClean="0"/>
                                  <m:t>𝑚𝑚𝑜𝑙</m:t>
                                </m:r>
                                <m:r>
                                  <a:rPr lang="en-US" b="0" i="1" smtClean="0"/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/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b="0" i="1" smtClean="0"/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b="0" i="1" smtClean="0"/>
                                  <m:t>𝑒𝑥𝑡𝑟𝑎</m:t>
                                </m:r>
                              </m:num>
                              <m:den>
                                <m:r>
                                  <a:rPr lang="en-US" b="0" i="1" smtClean="0"/>
                                  <m:t>𝑇𝑉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489" y="3170282"/>
                  <a:ext cx="3263136" cy="6223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1141489" y="4443067"/>
            <a:ext cx="266489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ICE Chart – </a:t>
            </a:r>
            <a:r>
              <a:rPr lang="en-US" dirty="0" err="1" smtClean="0"/>
              <a:t>wb</a:t>
            </a:r>
            <a:r>
              <a:rPr lang="en-US" dirty="0" smtClean="0"/>
              <a:t> (conjugate)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8580" y="4228429"/>
            <a:ext cx="1755545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Double Check:</a:t>
            </a:r>
          </a:p>
          <a:p>
            <a:r>
              <a:rPr lang="en-US" dirty="0" err="1" smtClean="0"/>
              <a:t>wa</a:t>
            </a:r>
            <a:r>
              <a:rPr lang="en-US" dirty="0" smtClean="0"/>
              <a:t> + SB – pH &gt;7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b</a:t>
            </a:r>
            <a:r>
              <a:rPr lang="en-US" dirty="0" smtClean="0"/>
              <a:t> + SA – pH &lt; 7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0367"/>
          <a:stretch/>
        </p:blipFill>
        <p:spPr>
          <a:xfrm>
            <a:off x="5806087" y="3502914"/>
            <a:ext cx="3072883" cy="3162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r="49553"/>
          <a:stretch/>
        </p:blipFill>
        <p:spPr>
          <a:xfrm>
            <a:off x="5755664" y="228688"/>
            <a:ext cx="3123306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7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800</Words>
  <Application>Microsoft Office PowerPoint</Application>
  <PresentationFormat>On-screen Show (4:3)</PresentationFormat>
  <Paragraphs>181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116</cp:revision>
  <cp:lastPrinted>2020-11-29T22:57:26Z</cp:lastPrinted>
  <dcterms:created xsi:type="dcterms:W3CDTF">2020-03-25T15:59:49Z</dcterms:created>
  <dcterms:modified xsi:type="dcterms:W3CDTF">2021-03-07T22:31:13Z</dcterms:modified>
</cp:coreProperties>
</file>