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70" r:id="rId6"/>
    <p:sldId id="271" r:id="rId7"/>
    <p:sldId id="275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68" r:id="rId17"/>
    <p:sldId id="269" r:id="rId18"/>
    <p:sldId id="260" r:id="rId19"/>
    <p:sldId id="261" r:id="rId20"/>
    <p:sldId id="262" r:id="rId21"/>
    <p:sldId id="263" r:id="rId22"/>
    <p:sldId id="264" r:id="rId2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Definition of Buffers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Buffer Strengths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Making Buffer Solutions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Examples of Buffer Systems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Buffer Math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Henderson-Hasselbalch Equation (HHE)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14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14.5-14.6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80778" y="206597"/>
            <a:ext cx="5296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14 </a:t>
            </a:r>
            <a:r>
              <a:rPr lang="en-US" sz="3200" dirty="0" smtClean="0"/>
              <a:t>d </a:t>
            </a:r>
            <a:r>
              <a:rPr lang="en-US" sz="3200" dirty="0" smtClean="0"/>
              <a:t>– </a:t>
            </a:r>
            <a:r>
              <a:rPr lang="en-US" sz="3200" dirty="0" smtClean="0"/>
              <a:t>Buffer Solutions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73" y="341745"/>
            <a:ext cx="14557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Summary: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2655" y="12746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80849"/>
              </p:ext>
            </p:extLst>
          </p:nvPr>
        </p:nvGraphicFramePr>
        <p:xfrm>
          <a:off x="323273" y="1027545"/>
          <a:ext cx="322349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255">
                  <a:extLst>
                    <a:ext uri="{9D8B030D-6E8A-4147-A177-3AD203B41FA5}">
                      <a16:colId xmlns:a16="http://schemas.microsoft.com/office/drawing/2014/main" val="4272803465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2769726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20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Pure 0.1 M HF: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06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Buffer 0.1 M HF and 0.1 M </a:t>
                      </a:r>
                      <a:r>
                        <a:rPr lang="en-US" dirty="0" err="1" smtClean="0"/>
                        <a:t>NaF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20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After adding Base: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97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After adding Acid: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65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76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73" y="341745"/>
            <a:ext cx="26289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Buffer vs No Buffer: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9381" y="905164"/>
            <a:ext cx="7736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Calculate the [</a:t>
            </a:r>
            <a:r>
              <a:rPr lang="en-US" dirty="0" err="1" smtClean="0"/>
              <a:t>HCl</a:t>
            </a:r>
            <a:r>
              <a:rPr lang="en-US" dirty="0" smtClean="0"/>
              <a:t>] required to have the same pH as a 0.1 M HF + 0.1 M (4.15)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Calculate the pH after addition of 0.01 M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Compare the Buffered system and Non-buffered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8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246645"/>
            <a:ext cx="43061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Henderson-Hasselbalch Equation</a:t>
            </a:r>
          </a:p>
          <a:p>
            <a:pPr algn="ctr"/>
            <a:r>
              <a:rPr lang="en-US" sz="2400" dirty="0" smtClean="0"/>
              <a:t>“Buffer Shortcut”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24400" y="373218"/>
                <a:ext cx="2330959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𝐴𝑐𝑖𝑑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3218"/>
                <a:ext cx="2330959" cy="577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97561" y="5578763"/>
            <a:ext cx="2875467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Double Check!</a:t>
            </a:r>
          </a:p>
          <a:p>
            <a:r>
              <a:rPr lang="en-US" dirty="0" smtClean="0"/>
              <a:t>[Acid] &gt; [Base] then pH &lt;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baseline="-25000" dirty="0" smtClean="0"/>
          </a:p>
          <a:p>
            <a:r>
              <a:rPr lang="en-US" dirty="0" smtClean="0"/>
              <a:t>[Acid] = [Base] then pH =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baseline="-25000" dirty="0" smtClean="0"/>
          </a:p>
          <a:p>
            <a:r>
              <a:rPr lang="en-US" dirty="0" smtClean="0"/>
              <a:t>[Acid] &lt; [Base] then pH &gt;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00342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" y="360074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5962" y="360074"/>
            <a:ext cx="647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pH of a buffer made from 0.2 M NH</a:t>
            </a:r>
            <a:r>
              <a:rPr lang="en-US" baseline="-25000" dirty="0" smtClean="0"/>
              <a:t>3</a:t>
            </a:r>
            <a:r>
              <a:rPr lang="en-US" dirty="0" smtClean="0"/>
              <a:t> and 0.3 M NH</a:t>
            </a:r>
            <a:r>
              <a:rPr lang="en-US" baseline="-25000" dirty="0" smtClean="0"/>
              <a:t>4</a:t>
            </a:r>
            <a:r>
              <a:rPr lang="en-US" dirty="0" smtClean="0"/>
              <a:t>Cl?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5272" y="6114500"/>
            <a:ext cx="161403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From Appendix</a:t>
            </a:r>
          </a:p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 = 1.8 x 10</a:t>
            </a:r>
            <a:r>
              <a:rPr lang="en-US" baseline="30000" dirty="0" smtClean="0"/>
              <a:t>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46" y="286327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8509" y="286327"/>
            <a:ext cx="301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Prepare a buffer with pH = 4.0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94818"/>
              </p:ext>
            </p:extLst>
          </p:nvPr>
        </p:nvGraphicFramePr>
        <p:xfrm>
          <a:off x="332509" y="1175327"/>
          <a:ext cx="237374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073">
                  <a:extLst>
                    <a:ext uri="{9D8B030D-6E8A-4147-A177-3AD203B41FA5}">
                      <a16:colId xmlns:a16="http://schemas.microsoft.com/office/drawing/2014/main" val="47514576"/>
                    </a:ext>
                  </a:extLst>
                </a:gridCol>
                <a:gridCol w="729673">
                  <a:extLst>
                    <a:ext uri="{9D8B030D-6E8A-4147-A177-3AD203B41FA5}">
                      <a16:colId xmlns:a16="http://schemas.microsoft.com/office/drawing/2014/main" val="2830677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pK</a:t>
                      </a:r>
                      <a:r>
                        <a:rPr lang="en-US" baseline="-25000" dirty="0" err="1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41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05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Lactic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Ascorbic</a:t>
                      </a:r>
                      <a:r>
                        <a:rPr lang="en-US" baseline="0" dirty="0" smtClean="0"/>
                        <a:t>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7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Benzoic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0146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366" y="730827"/>
            <a:ext cx="16140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From 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6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46" y="286327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8509" y="286327"/>
            <a:ext cx="301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Prepare a buffer with pH = 9.0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0000" y="777008"/>
            <a:ext cx="16140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From 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0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190500"/>
            <a:ext cx="33614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Buffer Systems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775990"/>
            <a:ext cx="8093848" cy="5953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0223" y="6385419"/>
            <a:ext cx="13840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on </a:t>
            </a:r>
            <a:r>
              <a:rPr lang="en-US" dirty="0" smtClean="0"/>
              <a:t>exam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38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019174"/>
            <a:ext cx="4089401" cy="3067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1019174"/>
            <a:ext cx="4695825" cy="546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25" y="323850"/>
            <a:ext cx="25949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Ocean Acidification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459" y="6357710"/>
            <a:ext cx="13840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on </a:t>
            </a:r>
            <a:r>
              <a:rPr lang="en-US" dirty="0" smtClean="0"/>
              <a:t>exam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80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2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32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33" y="265258"/>
            <a:ext cx="106798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Buffers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699" y="790461"/>
            <a:ext cx="4601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Solutions that are resistant to changes in pH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wa</a:t>
            </a:r>
            <a:r>
              <a:rPr lang="en-US" dirty="0" smtClean="0"/>
              <a:t> + salt of conjugate base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wb</a:t>
            </a:r>
            <a:r>
              <a:rPr lang="en-US" dirty="0" smtClean="0"/>
              <a:t> + salt of conjugate acid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82" y="1904405"/>
            <a:ext cx="4352925" cy="4630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7618" y="5114925"/>
            <a:ext cx="11700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Weak Acid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4843" y="5743575"/>
            <a:ext cx="254261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Salt of Weak Acid</a:t>
            </a:r>
          </a:p>
          <a:p>
            <a:r>
              <a:rPr lang="en-US" dirty="0" smtClean="0"/>
              <a:t>Replace H with Metal 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9825" y="1119574"/>
            <a:ext cx="185897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Salt = anion of SA</a:t>
            </a:r>
          </a:p>
          <a:p>
            <a:r>
              <a:rPr lang="en-US" dirty="0"/>
              <a:t>	</a:t>
            </a:r>
            <a:r>
              <a:rPr lang="en-US" dirty="0" smtClean="0"/>
              <a:t>  cation of 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1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65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128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18" y="200024"/>
            <a:ext cx="3152464" cy="3353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25" y="333375"/>
            <a:ext cx="24484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How Buffers Work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132" y="1738498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NaOH</a:t>
            </a:r>
            <a:r>
              <a:rPr lang="en-US" sz="2400" dirty="0" smtClean="0"/>
              <a:t> → NaC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+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78536" y="1046000"/>
            <a:ext cx="341869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Acid + Base = Salt + Water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2425" y="3750346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HCl</a:t>
            </a:r>
            <a:r>
              <a:rPr lang="en-US" sz="2400" dirty="0" smtClean="0"/>
              <a:t> </a:t>
            </a:r>
            <a:r>
              <a:rPr lang="en-US" sz="2400" dirty="0"/>
              <a:t>→</a:t>
            </a:r>
            <a:r>
              <a:rPr lang="en-US" sz="2400" dirty="0" smtClean="0"/>
              <a:t> HC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NaCl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71881" y="3056433"/>
            <a:ext cx="423539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Salt CB + Acid = Weak Acid + Salt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00640" y="4872687"/>
            <a:ext cx="161326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Equilibrium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45541" y="5546620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 + H</a:t>
            </a:r>
            <a:r>
              <a:rPr lang="en-US" baseline="-25000" dirty="0" smtClean="0"/>
              <a:t>2</a:t>
            </a:r>
            <a:r>
              <a:rPr lang="en-US" dirty="0" smtClean="0"/>
              <a:t>O (l) ↔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9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45720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425" y="1019175"/>
            <a:ext cx="42164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the following is a Buffer Systems?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/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HF / KF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/ NH</a:t>
            </a:r>
            <a:r>
              <a:rPr lang="en-US" baseline="-25000" dirty="0" smtClean="0"/>
              <a:t>4</a:t>
            </a:r>
            <a:r>
              <a:rPr lang="en-US" dirty="0" smtClean="0"/>
              <a:t>Cl</a:t>
            </a:r>
          </a:p>
          <a:p>
            <a:pPr marL="342900" indent="-342900">
              <a:buAutoNum type="alphaLcParenBoth"/>
            </a:pPr>
            <a:r>
              <a:rPr lang="en-US" dirty="0" err="1" smtClean="0"/>
              <a:t>NaOH</a:t>
            </a:r>
            <a:r>
              <a:rPr lang="en-US" dirty="0" smtClean="0"/>
              <a:t> / KOH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/ HF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299" y="3990975"/>
            <a:ext cx="68509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make a buffer system you could add which of the following to HNO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NaNO</a:t>
            </a:r>
            <a:r>
              <a:rPr lang="en-US" baseline="-25000" dirty="0" smtClean="0"/>
              <a:t>2</a:t>
            </a:r>
          </a:p>
          <a:p>
            <a:pPr marL="342900" indent="-342900">
              <a:buAutoNum type="alphaLcParenBoth"/>
            </a:pPr>
            <a:r>
              <a:rPr lang="en-US" dirty="0" err="1" smtClean="0"/>
              <a:t>NaOH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Mg(NO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KC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marL="342900" indent="-342900">
              <a:buAutoNum type="alphaLcParenBoth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304" y="3421618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91" y="341745"/>
            <a:ext cx="20847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Buffer Capacity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3608" y="932872"/>
            <a:ext cx="1754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to [ ]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to Volume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618" y="341745"/>
            <a:ext cx="264489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Buffer Effectiveness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60618" y="932872"/>
            <a:ext cx="2800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Ratio of  [A]:[B]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Most effective near 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Acceptable 0.1-10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pKa</a:t>
            </a:r>
            <a:r>
              <a:rPr lang="en-US" dirty="0" smtClean="0"/>
              <a:t> = +/- 1 of desired 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350982"/>
            <a:ext cx="16939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Buffer Math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96727" y="166316"/>
            <a:ext cx="14991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636" y="951346"/>
            <a:ext cx="2921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pH HF</a:t>
            </a:r>
          </a:p>
          <a:p>
            <a:pPr marL="342900" indent="-342900">
              <a:buAutoNum type="arabicPeriod"/>
            </a:pPr>
            <a:r>
              <a:rPr lang="en-US" dirty="0" smtClean="0"/>
              <a:t>Initial pH of Buffer</a:t>
            </a:r>
          </a:p>
          <a:p>
            <a:pPr marL="342900" indent="-342900">
              <a:buAutoNum type="arabicPeriod"/>
            </a:pPr>
            <a:r>
              <a:rPr lang="en-US" dirty="0" smtClean="0"/>
              <a:t>pH after addition of base</a:t>
            </a:r>
          </a:p>
          <a:p>
            <a:pPr marL="342900" indent="-342900">
              <a:buAutoNum type="arabicPeriod"/>
            </a:pPr>
            <a:r>
              <a:rPr lang="en-US" dirty="0" smtClean="0"/>
              <a:t>pH after addition of acid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1673" y="544885"/>
            <a:ext cx="1464247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</a:t>
            </a:r>
            <a:r>
              <a:rPr lang="en-US" dirty="0" err="1" smtClean="0"/>
              <a:t>eqn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ICE chart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x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Calc. 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5563" y="2355272"/>
            <a:ext cx="243226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of pure HF Solution: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7832" y="2355272"/>
            <a:ext cx="321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M HF  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(HF) = 7.1 x 10</a:t>
            </a:r>
            <a:r>
              <a:rPr lang="en-US" baseline="30000" dirty="0" smtClean="0"/>
              <a:t>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2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286326"/>
            <a:ext cx="202651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Initial Solution: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2908" y="286326"/>
            <a:ext cx="422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M HF + 0.1 M </a:t>
            </a:r>
            <a:r>
              <a:rPr lang="en-US" dirty="0" err="1" smtClean="0"/>
              <a:t>NaF</a:t>
            </a:r>
            <a:r>
              <a:rPr lang="en-US" dirty="0" smtClean="0"/>
              <a:t>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(HF) = 7.1 x 10</a:t>
            </a:r>
            <a:r>
              <a:rPr lang="en-US" baseline="30000" dirty="0" smtClean="0"/>
              <a:t>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4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09" y="387940"/>
            <a:ext cx="264142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after addition of Base: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5708" y="397189"/>
            <a:ext cx="418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M HF + 0.1 M </a:t>
            </a:r>
            <a:r>
              <a:rPr lang="en-US" dirty="0" err="1" smtClean="0"/>
              <a:t>NaF</a:t>
            </a:r>
            <a:r>
              <a:rPr lang="en-US" dirty="0" smtClean="0"/>
              <a:t>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(HF) = 7.1 x 10</a:t>
            </a:r>
            <a:r>
              <a:rPr lang="en-US" baseline="30000" dirty="0" smtClean="0"/>
              <a:t>-5</a:t>
            </a:r>
          </a:p>
          <a:p>
            <a:r>
              <a:rPr lang="en-US" dirty="0" smtClean="0"/>
              <a:t>Add 0.01 M </a:t>
            </a:r>
            <a:r>
              <a:rPr lang="en-US" dirty="0" err="1" smtClean="0"/>
              <a:t>NaOH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10401" y="6160654"/>
            <a:ext cx="2068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to 0.01 M </a:t>
            </a:r>
            <a:r>
              <a:rPr lang="en-US" dirty="0" err="1" smtClean="0"/>
              <a:t>NaOH</a:t>
            </a:r>
            <a:r>
              <a:rPr lang="en-US" dirty="0" smtClean="0"/>
              <a:t>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09" y="387940"/>
            <a:ext cx="260616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after addition of Acid: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5708" y="397189"/>
            <a:ext cx="418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M HF + 0.1 M </a:t>
            </a:r>
            <a:r>
              <a:rPr lang="en-US" dirty="0" err="1" smtClean="0"/>
              <a:t>NaF</a:t>
            </a:r>
            <a:r>
              <a:rPr lang="en-US" dirty="0" smtClean="0"/>
              <a:t>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(HF) = 7.1 x 10</a:t>
            </a:r>
            <a:r>
              <a:rPr lang="en-US" baseline="30000" dirty="0" smtClean="0"/>
              <a:t>-5</a:t>
            </a:r>
          </a:p>
          <a:p>
            <a:r>
              <a:rPr lang="en-US" dirty="0" smtClean="0"/>
              <a:t>Add 0.01 M </a:t>
            </a:r>
            <a:r>
              <a:rPr lang="en-US" dirty="0" err="1" smtClean="0"/>
              <a:t>HCl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10401" y="6160654"/>
            <a:ext cx="2068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to 0.01 M </a:t>
            </a:r>
            <a:r>
              <a:rPr lang="en-US" dirty="0" err="1" smtClean="0"/>
              <a:t>HCl</a:t>
            </a:r>
            <a:r>
              <a:rPr lang="en-US" dirty="0" smtClean="0"/>
              <a:t>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4144</TotalTime>
  <Words>554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152</cp:revision>
  <cp:lastPrinted>2020-11-29T22:57:26Z</cp:lastPrinted>
  <dcterms:created xsi:type="dcterms:W3CDTF">2020-03-25T15:59:49Z</dcterms:created>
  <dcterms:modified xsi:type="dcterms:W3CDTF">2022-03-08T23:31:57Z</dcterms:modified>
</cp:coreProperties>
</file>