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67" r:id="rId6"/>
    <p:sldId id="269" r:id="rId7"/>
    <p:sldId id="268" r:id="rId8"/>
    <p:sldId id="271" r:id="rId9"/>
    <p:sldId id="272" r:id="rId10"/>
    <p:sldId id="273" r:id="rId11"/>
    <p:sldId id="258" r:id="rId12"/>
    <p:sldId id="274" r:id="rId13"/>
    <p:sldId id="259" r:id="rId14"/>
    <p:sldId id="275" r:id="rId15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ci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Base_(chemistry)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24006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Writing Acid/Base Reactions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A/B Properties of Salts (Hydrolysis of Salts)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SA/SB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/>
              <a:t>w</a:t>
            </a:r>
            <a:r>
              <a:rPr lang="en-US" sz="1600" dirty="0" err="1" smtClean="0"/>
              <a:t>a</a:t>
            </a:r>
            <a:r>
              <a:rPr lang="en-US" sz="1600" dirty="0" smtClean="0"/>
              <a:t>/SB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SA/</a:t>
            </a:r>
            <a:r>
              <a:rPr lang="en-US" sz="1600" dirty="0" err="1" smtClean="0"/>
              <a:t>wb</a:t>
            </a:r>
            <a:endParaRPr lang="en-US" sz="1600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/>
              <a:t>w</a:t>
            </a:r>
            <a:r>
              <a:rPr lang="en-US" sz="1600" dirty="0" err="1" smtClean="0"/>
              <a:t>a</a:t>
            </a:r>
            <a:r>
              <a:rPr lang="en-US" sz="1600" dirty="0" smtClean="0"/>
              <a:t>/</a:t>
            </a:r>
            <a:r>
              <a:rPr lang="en-US" sz="1600" dirty="0" err="1" smtClean="0"/>
              <a:t>wb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Hydrated Cations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Amphoteric Compounds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smtClean="0"/>
              <a:t>14 </a:t>
            </a:r>
            <a:r>
              <a:rPr lang="en-US"/>
              <a:t>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OER 14.4-14.5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008" y="206597"/>
            <a:ext cx="73877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112 Spring 2021</a:t>
            </a:r>
          </a:p>
          <a:p>
            <a:pPr algn="ctr"/>
            <a:r>
              <a:rPr lang="en-US" sz="3200" dirty="0" smtClean="0"/>
              <a:t>Lecture 14 c – Acid/Base Properties of Salts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12" y="297934"/>
            <a:ext cx="110966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7012" y="768988"/>
            <a:ext cx="13672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dirty="0" err="1" smtClean="0"/>
              <a:t>LiBr</a:t>
            </a:r>
            <a:endParaRPr lang="en-US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(CO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AlCl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6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25591" b="7292"/>
          <a:stretch/>
        </p:blipFill>
        <p:spPr>
          <a:xfrm>
            <a:off x="4978400" y="784999"/>
            <a:ext cx="4033759" cy="27719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2436" y="323334"/>
            <a:ext cx="2726324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Hydrated Metal Ions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576835" y="6140061"/>
            <a:ext cx="250542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Know Concept</a:t>
            </a:r>
          </a:p>
          <a:p>
            <a:r>
              <a:rPr lang="en-US" dirty="0" smtClean="0"/>
              <a:t>Don’t memorize the 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76575" y="184835"/>
            <a:ext cx="4752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Small, highly charged metal cations react with water to for ma </a:t>
            </a:r>
            <a:r>
              <a:rPr lang="en-US" u="sng" dirty="0" smtClean="0"/>
              <a:t>hydration shell</a:t>
            </a:r>
            <a:r>
              <a:rPr lang="en-US" dirty="0" smtClean="0"/>
              <a:t> (or </a:t>
            </a:r>
            <a:r>
              <a:rPr lang="en-US" u="sng" dirty="0" smtClean="0"/>
              <a:t>complex ion</a:t>
            </a:r>
            <a:r>
              <a:rPr lang="en-US" dirty="0" smtClean="0"/>
              <a:t>) which allows them to act as acids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2654" y="2119883"/>
            <a:ext cx="37305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Al</a:t>
            </a:r>
            <a:r>
              <a:rPr lang="en-US" baseline="30000" dirty="0" smtClean="0"/>
              <a:t>+3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+ 6 H</a:t>
            </a:r>
            <a:r>
              <a:rPr lang="en-US" baseline="-25000" dirty="0" smtClean="0"/>
              <a:t>2</a:t>
            </a:r>
            <a:r>
              <a:rPr lang="en-US" dirty="0" smtClean="0"/>
              <a:t>O (l) ↔ Al(H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6</a:t>
            </a:r>
            <a:r>
              <a:rPr lang="en-US" baseline="30000" dirty="0" smtClean="0"/>
              <a:t>+3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545" y="4383733"/>
            <a:ext cx="6182014" cy="210188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9863" y="3787822"/>
            <a:ext cx="5713424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Al(H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6</a:t>
            </a:r>
            <a:r>
              <a:rPr lang="en-US" baseline="30000" dirty="0" smtClean="0"/>
              <a:t>+3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H</a:t>
            </a:r>
            <a:r>
              <a:rPr lang="en-US" baseline="-25000" dirty="0" smtClean="0"/>
              <a:t>2</a:t>
            </a:r>
            <a:r>
              <a:rPr lang="en-US" dirty="0" smtClean="0"/>
              <a:t>O (l) ↔ [Al(H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5</a:t>
            </a:r>
            <a:r>
              <a:rPr lang="en-US" dirty="0" smtClean="0"/>
              <a:t>OH]</a:t>
            </a:r>
            <a:r>
              <a:rPr lang="en-US" baseline="30000" dirty="0" smtClean="0"/>
              <a:t>+2 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5114" y="4892565"/>
            <a:ext cx="1488869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 = 1.4 x 10</a:t>
            </a:r>
            <a:r>
              <a:rPr lang="en-US" baseline="30000" dirty="0" smtClean="0"/>
              <a:t>-5</a:t>
            </a:r>
            <a:endParaRPr lang="en-US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369017" y="844563"/>
            <a:ext cx="2413161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≠alkali or alkaline earth metals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1359" y="1173473"/>
            <a:ext cx="1666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DP to charge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IP to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95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891" y="319385"/>
            <a:ext cx="18901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Amphoterism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75" y="1095411"/>
            <a:ext cx="6682567" cy="8286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74150" y="365551"/>
            <a:ext cx="6625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02122"/>
                </a:solidFill>
              </a:rPr>
              <a:t>a molecule or ion that can react both as an </a:t>
            </a:r>
            <a:r>
              <a:rPr lang="en-US" dirty="0">
                <a:solidFill>
                  <a:srgbClr val="0645AD"/>
                </a:solidFill>
                <a:hlinkClick r:id="rId3" tooltip="Acid"/>
              </a:rPr>
              <a:t>acid</a:t>
            </a:r>
            <a:r>
              <a:rPr lang="en-US" dirty="0">
                <a:solidFill>
                  <a:srgbClr val="202122"/>
                </a:solidFill>
              </a:rPr>
              <a:t> and as a </a:t>
            </a:r>
            <a:r>
              <a:rPr lang="en-US" dirty="0">
                <a:solidFill>
                  <a:srgbClr val="0645AD"/>
                </a:solidFill>
                <a:hlinkClick r:id="rId4" tooltip="Base (chemistry)"/>
              </a:rPr>
              <a:t>base</a:t>
            </a:r>
            <a:r>
              <a:rPr lang="en-US" dirty="0">
                <a:solidFill>
                  <a:srgbClr val="202122"/>
                </a:solidFill>
              </a:rPr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5564" y="2835564"/>
            <a:ext cx="3080780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Also applies to ions like: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794975" y="4890078"/>
            <a:ext cx="4189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 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H</a:t>
            </a:r>
            <a:r>
              <a:rPr lang="en-US" baseline="-25000" dirty="0" smtClean="0"/>
              <a:t>2</a:t>
            </a:r>
            <a:r>
              <a:rPr lang="en-US" dirty="0" smtClean="0"/>
              <a:t>O ↔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OH</a:t>
            </a:r>
            <a:r>
              <a:rPr lang="en-US" baseline="30000" dirty="0" smtClean="0"/>
              <a:t>-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794975" y="3609231"/>
            <a:ext cx="4176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 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H</a:t>
            </a:r>
            <a:r>
              <a:rPr lang="en-US" baseline="-25000" dirty="0" smtClean="0"/>
              <a:t>2</a:t>
            </a:r>
            <a:r>
              <a:rPr lang="en-US" dirty="0" smtClean="0"/>
              <a:t>O ↔ 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-2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6576835" y="6140061"/>
            <a:ext cx="250542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Know Concept</a:t>
            </a:r>
          </a:p>
          <a:p>
            <a:r>
              <a:rPr lang="en-US" dirty="0" smtClean="0"/>
              <a:t>Don’t memorize the 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20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371" y="397287"/>
            <a:ext cx="306917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Other Amphoteric Compounds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4037" y="895928"/>
            <a:ext cx="56010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O!</a:t>
            </a:r>
          </a:p>
          <a:p>
            <a:r>
              <a:rPr lang="en-US" dirty="0" smtClean="0"/>
              <a:t>HPO</a:t>
            </a:r>
            <a:r>
              <a:rPr lang="en-US" baseline="-25000" dirty="0" smtClean="0"/>
              <a:t>4</a:t>
            </a:r>
            <a:r>
              <a:rPr lang="en-US" dirty="0" smtClean="0"/>
              <a:t>-</a:t>
            </a:r>
            <a:r>
              <a:rPr lang="en-US" baseline="30000" dirty="0" smtClean="0"/>
              <a:t>2</a:t>
            </a:r>
            <a:r>
              <a:rPr lang="en-US" dirty="0" smtClean="0"/>
              <a:t>, HPO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HSO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-1</a:t>
            </a:r>
          </a:p>
          <a:p>
            <a:r>
              <a:rPr lang="en-US" dirty="0" err="1" smtClean="0"/>
              <a:t>ZnO</a:t>
            </a:r>
            <a:r>
              <a:rPr lang="en-US" dirty="0" smtClean="0"/>
              <a:t>, </a:t>
            </a:r>
            <a:r>
              <a:rPr lang="en-US" dirty="0" err="1" smtClean="0"/>
              <a:t>PbO</a:t>
            </a:r>
            <a:r>
              <a:rPr lang="en-US" dirty="0" smtClean="0"/>
              <a:t>,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, VO</a:t>
            </a:r>
            <a:r>
              <a:rPr lang="en-US" baseline="-25000" dirty="0" smtClean="0"/>
              <a:t>2</a:t>
            </a:r>
            <a:r>
              <a:rPr lang="en-US" dirty="0" smtClean="0"/>
              <a:t> (and just about every other metal!)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88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672" y="221673"/>
            <a:ext cx="3701654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Writing Acid/Base Reactions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5867" y="1172895"/>
            <a:ext cx="407932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donate H</a:t>
            </a:r>
            <a:r>
              <a:rPr lang="en-US" baseline="30000" dirty="0" smtClean="0"/>
              <a:t>+</a:t>
            </a:r>
            <a:r>
              <a:rPr lang="en-US" dirty="0" smtClean="0"/>
              <a:t> ions</a:t>
            </a:r>
          </a:p>
          <a:p>
            <a:r>
              <a:rPr lang="en-US" dirty="0" smtClean="0"/>
              <a:t>make 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 smtClean="0"/>
              <a:t>+</a:t>
            </a:r>
            <a:endParaRPr lang="en-US" dirty="0" smtClean="0"/>
          </a:p>
          <a:p>
            <a:r>
              <a:rPr lang="en-US" dirty="0" smtClean="0"/>
              <a:t>Cations </a:t>
            </a:r>
            <a:r>
              <a:rPr lang="en-US" dirty="0"/>
              <a:t>react with water to produce </a:t>
            </a:r>
            <a:r>
              <a:rPr lang="en-US" dirty="0" smtClean="0"/>
              <a:t>acids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1672" y="2508285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9007" y="2508285"/>
            <a:ext cx="659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Complete the following reaction of caffeine, a weak base with water.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5867" y="3367174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8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N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H</a:t>
            </a:r>
            <a:r>
              <a:rPr lang="en-US" baseline="-25000" dirty="0" smtClean="0"/>
              <a:t>2</a:t>
            </a:r>
            <a:r>
              <a:rPr lang="en-US" dirty="0" smtClean="0"/>
              <a:t>O (l) ↔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4429" y="5376787"/>
            <a:ext cx="232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HNO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H</a:t>
            </a:r>
            <a:r>
              <a:rPr lang="en-US" baseline="-25000" dirty="0" smtClean="0"/>
              <a:t>2</a:t>
            </a:r>
            <a:r>
              <a:rPr lang="en-US" dirty="0" smtClean="0"/>
              <a:t>O (l) ↔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61380" y="4702564"/>
            <a:ext cx="692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Complete the following reaction of Nitrous acid, a weak acid with water.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1672" y="4702564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807527" y="1172895"/>
            <a:ext cx="405938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accept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ions </a:t>
            </a:r>
            <a:endParaRPr lang="en-US" dirty="0" smtClean="0"/>
          </a:p>
          <a:p>
            <a:r>
              <a:rPr lang="en-US" dirty="0" smtClean="0"/>
              <a:t>make OH</a:t>
            </a:r>
            <a:r>
              <a:rPr lang="en-US" baseline="30000" dirty="0" smtClean="0"/>
              <a:t>-</a:t>
            </a:r>
            <a:endParaRPr lang="en-US" dirty="0" smtClean="0"/>
          </a:p>
          <a:p>
            <a:r>
              <a:rPr lang="en-US" dirty="0" smtClean="0"/>
              <a:t>Anions </a:t>
            </a:r>
            <a:r>
              <a:rPr lang="en-US" dirty="0"/>
              <a:t>react with water to produce bases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92976" y="760835"/>
            <a:ext cx="845103" cy="4616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Acids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90621" y="866169"/>
            <a:ext cx="893193" cy="46166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Bases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72701" y="2064005"/>
            <a:ext cx="181620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Opposites Attract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7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4508" y="438879"/>
            <a:ext cx="335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Complete the following reactions: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38879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6438" y="3491345"/>
            <a:ext cx="231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-2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H</a:t>
            </a:r>
            <a:r>
              <a:rPr lang="en-US" baseline="-25000" dirty="0" smtClean="0"/>
              <a:t>2</a:t>
            </a:r>
            <a:r>
              <a:rPr lang="en-US" dirty="0" smtClean="0"/>
              <a:t>O (l) ↔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438" y="1678846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+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H</a:t>
            </a:r>
            <a:r>
              <a:rPr lang="en-US" baseline="-25000" dirty="0" smtClean="0"/>
              <a:t>2</a:t>
            </a:r>
            <a:r>
              <a:rPr lang="en-US" dirty="0" smtClean="0"/>
              <a:t>O (l) ↔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34042" y="69547"/>
            <a:ext cx="201759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Opposites Attract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1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13379" y="159995"/>
            <a:ext cx="5272405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Hydrolysis of Salts or pH of Salt Solutions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62656" y="778171"/>
            <a:ext cx="24926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Salt = cation/anion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Cation + Water ↔ ??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Anion + Water ↔ </a:t>
            </a:r>
            <a:r>
              <a:rPr lang="en-US" dirty="0"/>
              <a:t>??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4 Types of Solutions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SA + SB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wa</a:t>
            </a:r>
            <a:r>
              <a:rPr lang="en-US" dirty="0" smtClean="0"/>
              <a:t> + SB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SA + </a:t>
            </a:r>
            <a:r>
              <a:rPr lang="en-US" dirty="0" err="1" smtClean="0"/>
              <a:t>wb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wa</a:t>
            </a:r>
            <a:r>
              <a:rPr lang="en-US" dirty="0" smtClean="0"/>
              <a:t> + </a:t>
            </a:r>
            <a:r>
              <a:rPr lang="en-US" dirty="0" err="1" smtClean="0"/>
              <a:t>wb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249581" y="2063383"/>
            <a:ext cx="3248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 the cation react with water?</a:t>
            </a:r>
          </a:p>
          <a:p>
            <a:r>
              <a:rPr lang="en-US" dirty="0" smtClean="0"/>
              <a:t>Will the anion react with water?</a:t>
            </a:r>
          </a:p>
          <a:p>
            <a:r>
              <a:rPr lang="en-US" dirty="0" smtClean="0"/>
              <a:t>If both react….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218421"/>
              </p:ext>
            </p:extLst>
          </p:nvPr>
        </p:nvGraphicFramePr>
        <p:xfrm>
          <a:off x="457059" y="3601843"/>
          <a:ext cx="832531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7">
                  <a:extLst>
                    <a:ext uri="{9D8B030D-6E8A-4147-A177-3AD203B41FA5}">
                      <a16:colId xmlns:a16="http://schemas.microsoft.com/office/drawing/2014/main" val="2936087677"/>
                    </a:ext>
                  </a:extLst>
                </a:gridCol>
                <a:gridCol w="757381">
                  <a:extLst>
                    <a:ext uri="{9D8B030D-6E8A-4147-A177-3AD203B41FA5}">
                      <a16:colId xmlns:a16="http://schemas.microsoft.com/office/drawing/2014/main" val="2815078068"/>
                    </a:ext>
                  </a:extLst>
                </a:gridCol>
                <a:gridCol w="1191491">
                  <a:extLst>
                    <a:ext uri="{9D8B030D-6E8A-4147-A177-3AD203B41FA5}">
                      <a16:colId xmlns:a16="http://schemas.microsoft.com/office/drawing/2014/main" val="2626610077"/>
                    </a:ext>
                  </a:extLst>
                </a:gridCol>
                <a:gridCol w="3910330">
                  <a:extLst>
                    <a:ext uri="{9D8B030D-6E8A-4147-A177-3AD203B41FA5}">
                      <a16:colId xmlns:a16="http://schemas.microsoft.com/office/drawing/2014/main" val="2105151776"/>
                    </a:ext>
                  </a:extLst>
                </a:gridCol>
                <a:gridCol w="1634837">
                  <a:extLst>
                    <a:ext uri="{9D8B030D-6E8A-4147-A177-3AD203B41FA5}">
                      <a16:colId xmlns:a16="http://schemas.microsoft.com/office/drawing/2014/main" val="29038450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75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Cation =</a:t>
                      </a:r>
                      <a:r>
                        <a:rPr lang="en-US" baseline="0" dirty="0" smtClean="0"/>
                        <a:t> above</a:t>
                      </a:r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Anions</a:t>
                      </a:r>
                      <a:r>
                        <a:rPr lang="en-US" baseline="0" dirty="0" smtClean="0"/>
                        <a:t> = above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NaCl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8039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Acidic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Cation = </a:t>
                      </a:r>
                      <a:r>
                        <a:rPr lang="en-US" u="sng" dirty="0" smtClean="0"/>
                        <a:t>not</a:t>
                      </a:r>
                      <a:r>
                        <a:rPr lang="en-US" dirty="0" smtClean="0"/>
                        <a:t> listed above</a:t>
                      </a:r>
                    </a:p>
                    <a:p>
                      <a:r>
                        <a:rPr lang="en-US" dirty="0" smtClean="0"/>
                        <a:t>Anion</a:t>
                      </a:r>
                      <a:r>
                        <a:rPr lang="en-US" baseline="0" dirty="0" smtClean="0"/>
                        <a:t> = listed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0" dirty="0" smtClean="0"/>
                        <a:t>Cl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577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Cations = listed above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Anion = </a:t>
                      </a:r>
                      <a:r>
                        <a:rPr lang="en-US" u="sng" baseline="0" dirty="0" smtClean="0"/>
                        <a:t>not</a:t>
                      </a:r>
                      <a:r>
                        <a:rPr lang="en-US" baseline="0" dirty="0" smtClean="0"/>
                        <a:t> anion of 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903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Depends</a:t>
                      </a:r>
                      <a:r>
                        <a:rPr lang="en-US" baseline="0" dirty="0" smtClean="0"/>
                        <a:t> on </a:t>
                      </a:r>
                      <a:r>
                        <a:rPr lang="en-US" baseline="0" dirty="0" err="1" smtClean="0"/>
                        <a:t>ka</a:t>
                      </a:r>
                      <a:r>
                        <a:rPr lang="en-US" baseline="0" dirty="0" smtClean="0"/>
                        <a:t>/Kb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Cation = not listed above</a:t>
                      </a:r>
                    </a:p>
                    <a:p>
                      <a:r>
                        <a:rPr lang="en-US" dirty="0" smtClean="0"/>
                        <a:t>Anion = not listed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3408701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3311154" y="840079"/>
            <a:ext cx="5029861" cy="1045666"/>
            <a:chOff x="3311154" y="840079"/>
            <a:chExt cx="5029861" cy="1045666"/>
          </a:xfrm>
        </p:grpSpPr>
        <p:grpSp>
          <p:nvGrpSpPr>
            <p:cNvPr id="13" name="Group 12"/>
            <p:cNvGrpSpPr/>
            <p:nvPr/>
          </p:nvGrpSpPr>
          <p:grpSpPr>
            <a:xfrm>
              <a:off x="4739108" y="1424080"/>
              <a:ext cx="1908536" cy="461665"/>
              <a:chOff x="4350327" y="1468582"/>
              <a:chExt cx="1908536" cy="461665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350327" y="1468582"/>
                <a:ext cx="989695" cy="46166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Cation</a:t>
                </a:r>
                <a:endParaRPr lang="en-US" sz="2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340022" y="1468582"/>
                <a:ext cx="918841" cy="461665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Anion</a:t>
                </a:r>
                <a:endParaRPr lang="en-US" sz="2400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3311154" y="923276"/>
              <a:ext cx="1527982" cy="64633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/>
                <a:t>Li</a:t>
              </a:r>
              <a:r>
                <a:rPr lang="en-US" baseline="30000" dirty="0"/>
                <a:t>+</a:t>
              </a:r>
              <a:r>
                <a:rPr lang="en-US" dirty="0"/>
                <a:t>, Na</a:t>
              </a:r>
              <a:r>
                <a:rPr lang="en-US" baseline="30000" dirty="0"/>
                <a:t>+</a:t>
              </a:r>
              <a:r>
                <a:rPr lang="en-US" dirty="0"/>
                <a:t>, </a:t>
              </a:r>
              <a:r>
                <a:rPr lang="en-US" dirty="0" smtClean="0"/>
                <a:t>K</a:t>
              </a:r>
              <a:r>
                <a:rPr lang="en-US" baseline="30000" dirty="0" smtClean="0"/>
                <a:t>+</a:t>
              </a:r>
              <a:r>
                <a:rPr lang="en-US" dirty="0" smtClean="0"/>
                <a:t>, </a:t>
              </a:r>
            </a:p>
            <a:p>
              <a:r>
                <a:rPr lang="en-US" dirty="0" smtClean="0"/>
                <a:t>Ca</a:t>
              </a:r>
              <a:r>
                <a:rPr lang="en-US" baseline="30000" dirty="0" smtClean="0"/>
                <a:t>+2</a:t>
              </a:r>
              <a:r>
                <a:rPr lang="en-US" dirty="0" smtClean="0"/>
                <a:t>, Sr</a:t>
              </a:r>
              <a:r>
                <a:rPr lang="en-US" baseline="30000" dirty="0" smtClean="0"/>
                <a:t>+2</a:t>
              </a:r>
              <a:r>
                <a:rPr lang="en-US" dirty="0" smtClean="0"/>
                <a:t>, Ba</a:t>
              </a:r>
              <a:r>
                <a:rPr lang="en-US" baseline="30000" dirty="0" smtClean="0"/>
                <a:t>+2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36326" y="840079"/>
              <a:ext cx="1904689" cy="646331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Cl</a:t>
              </a:r>
              <a:r>
                <a:rPr lang="en-US" baseline="30000" dirty="0"/>
                <a:t>-1</a:t>
              </a:r>
              <a:r>
                <a:rPr lang="en-US" dirty="0"/>
                <a:t>, Br</a:t>
              </a:r>
              <a:r>
                <a:rPr lang="en-US" baseline="30000" dirty="0"/>
                <a:t>-1</a:t>
              </a:r>
              <a:r>
                <a:rPr lang="en-US" dirty="0"/>
                <a:t>, </a:t>
              </a:r>
              <a:r>
                <a:rPr lang="en-US" dirty="0" smtClean="0"/>
                <a:t>I</a:t>
              </a:r>
              <a:r>
                <a:rPr lang="en-US" baseline="30000" dirty="0" smtClean="0"/>
                <a:t>-1</a:t>
              </a:r>
              <a:r>
                <a:rPr lang="en-US" dirty="0" smtClean="0"/>
                <a:t>,</a:t>
              </a:r>
            </a:p>
            <a:p>
              <a:r>
                <a:rPr lang="en-US" dirty="0" smtClean="0"/>
                <a:t>NO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-1</a:t>
              </a:r>
              <a:r>
                <a:rPr lang="en-US" dirty="0"/>
                <a:t>, ClO</a:t>
              </a:r>
              <a:r>
                <a:rPr lang="en-US" baseline="-25000" dirty="0"/>
                <a:t>4</a:t>
              </a:r>
              <a:r>
                <a:rPr lang="en-US" baseline="30000" dirty="0"/>
                <a:t>-1</a:t>
              </a:r>
              <a:r>
                <a:rPr lang="en-US" dirty="0"/>
                <a:t>, SO</a:t>
              </a:r>
              <a:r>
                <a:rPr lang="en-US" baseline="-25000" dirty="0"/>
                <a:t>4</a:t>
              </a:r>
              <a:r>
                <a:rPr lang="en-US" baseline="30000" dirty="0"/>
                <a:t>-2</a:t>
              </a:r>
              <a:endParaRPr lang="en-US" baseline="-250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5036" y="3150673"/>
            <a:ext cx="124546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Memorize?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6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664" y="290839"/>
            <a:ext cx="3103414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Cation of SB + Anion SA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3969618" y="229671"/>
            <a:ext cx="5029861" cy="1045666"/>
            <a:chOff x="3311154" y="840079"/>
            <a:chExt cx="5029861" cy="1045666"/>
          </a:xfrm>
        </p:grpSpPr>
        <p:grpSp>
          <p:nvGrpSpPr>
            <p:cNvPr id="9" name="Group 8"/>
            <p:cNvGrpSpPr/>
            <p:nvPr/>
          </p:nvGrpSpPr>
          <p:grpSpPr>
            <a:xfrm>
              <a:off x="4739108" y="1424080"/>
              <a:ext cx="1908536" cy="461665"/>
              <a:chOff x="4350327" y="1468582"/>
              <a:chExt cx="1908536" cy="46166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350327" y="1468582"/>
                <a:ext cx="989695" cy="46166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Cation</a:t>
                </a:r>
                <a:endParaRPr lang="en-US" sz="2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40022" y="1468582"/>
                <a:ext cx="918841" cy="461665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Anion</a:t>
                </a:r>
                <a:endParaRPr lang="en-US" sz="2400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311154" y="923276"/>
              <a:ext cx="1527982" cy="64633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/>
                <a:t>Li</a:t>
              </a:r>
              <a:r>
                <a:rPr lang="en-US" baseline="30000" dirty="0"/>
                <a:t>+</a:t>
              </a:r>
              <a:r>
                <a:rPr lang="en-US" dirty="0"/>
                <a:t>, Na</a:t>
              </a:r>
              <a:r>
                <a:rPr lang="en-US" baseline="30000" dirty="0"/>
                <a:t>+</a:t>
              </a:r>
              <a:r>
                <a:rPr lang="en-US" dirty="0"/>
                <a:t>, </a:t>
              </a:r>
              <a:r>
                <a:rPr lang="en-US" dirty="0" smtClean="0"/>
                <a:t>K</a:t>
              </a:r>
              <a:r>
                <a:rPr lang="en-US" baseline="30000" dirty="0" smtClean="0"/>
                <a:t>+</a:t>
              </a:r>
              <a:r>
                <a:rPr lang="en-US" dirty="0" smtClean="0"/>
                <a:t>, </a:t>
              </a:r>
            </a:p>
            <a:p>
              <a:r>
                <a:rPr lang="en-US" dirty="0" smtClean="0"/>
                <a:t>Ca</a:t>
              </a:r>
              <a:r>
                <a:rPr lang="en-US" baseline="30000" dirty="0" smtClean="0"/>
                <a:t>+2</a:t>
              </a:r>
              <a:r>
                <a:rPr lang="en-US" dirty="0" smtClean="0"/>
                <a:t>, Sr</a:t>
              </a:r>
              <a:r>
                <a:rPr lang="en-US" baseline="30000" dirty="0" smtClean="0"/>
                <a:t>+2</a:t>
              </a:r>
              <a:r>
                <a:rPr lang="en-US" dirty="0" smtClean="0"/>
                <a:t>, Ba</a:t>
              </a:r>
              <a:r>
                <a:rPr lang="en-US" baseline="30000" dirty="0" smtClean="0"/>
                <a:t>+2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36326" y="840079"/>
              <a:ext cx="1904689" cy="646331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Cl</a:t>
              </a:r>
              <a:r>
                <a:rPr lang="en-US" baseline="30000" dirty="0"/>
                <a:t>-1</a:t>
              </a:r>
              <a:r>
                <a:rPr lang="en-US" dirty="0"/>
                <a:t>, Br</a:t>
              </a:r>
              <a:r>
                <a:rPr lang="en-US" baseline="30000" dirty="0"/>
                <a:t>-1</a:t>
              </a:r>
              <a:r>
                <a:rPr lang="en-US" dirty="0"/>
                <a:t>, </a:t>
              </a:r>
              <a:r>
                <a:rPr lang="en-US" dirty="0" smtClean="0"/>
                <a:t>I</a:t>
              </a:r>
              <a:r>
                <a:rPr lang="en-US" baseline="30000" dirty="0" smtClean="0"/>
                <a:t>-1</a:t>
              </a:r>
              <a:r>
                <a:rPr lang="en-US" dirty="0" smtClean="0"/>
                <a:t>,</a:t>
              </a:r>
            </a:p>
            <a:p>
              <a:r>
                <a:rPr lang="en-US" dirty="0" smtClean="0"/>
                <a:t>NO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-1</a:t>
              </a:r>
              <a:r>
                <a:rPr lang="en-US" dirty="0"/>
                <a:t>, ClO</a:t>
              </a:r>
              <a:r>
                <a:rPr lang="en-US" baseline="-25000" dirty="0"/>
                <a:t>4</a:t>
              </a:r>
              <a:r>
                <a:rPr lang="en-US" baseline="30000" dirty="0"/>
                <a:t>-1</a:t>
              </a:r>
              <a:r>
                <a:rPr lang="en-US" dirty="0"/>
                <a:t>, SO</a:t>
              </a:r>
              <a:r>
                <a:rPr lang="en-US" baseline="-25000" dirty="0"/>
                <a:t>4</a:t>
              </a:r>
              <a:r>
                <a:rPr lang="en-US" baseline="30000" dirty="0"/>
                <a:t>-2</a:t>
              </a:r>
              <a:endParaRPr lang="en-US" baseline="-25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7664" y="1976581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87302" y="4295485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85455" y="197658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NaCl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7664" y="4295485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8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664" y="290839"/>
            <a:ext cx="318196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Cation of </a:t>
            </a:r>
            <a:r>
              <a:rPr lang="en-US" sz="2400" dirty="0" err="1" smtClean="0"/>
              <a:t>wB</a:t>
            </a:r>
            <a:r>
              <a:rPr lang="en-US" sz="2400" dirty="0" smtClean="0"/>
              <a:t> + Anion SA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3969618" y="229671"/>
            <a:ext cx="5029861" cy="1045666"/>
            <a:chOff x="3311154" y="840079"/>
            <a:chExt cx="5029861" cy="1045666"/>
          </a:xfrm>
        </p:grpSpPr>
        <p:grpSp>
          <p:nvGrpSpPr>
            <p:cNvPr id="9" name="Group 8"/>
            <p:cNvGrpSpPr/>
            <p:nvPr/>
          </p:nvGrpSpPr>
          <p:grpSpPr>
            <a:xfrm>
              <a:off x="4739108" y="1424080"/>
              <a:ext cx="1908536" cy="461665"/>
              <a:chOff x="4350327" y="1468582"/>
              <a:chExt cx="1908536" cy="46166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350327" y="1468582"/>
                <a:ext cx="989695" cy="46166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Cation</a:t>
                </a:r>
                <a:endParaRPr lang="en-US" sz="2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40022" y="1468582"/>
                <a:ext cx="918841" cy="461665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Anion</a:t>
                </a:r>
                <a:endParaRPr lang="en-US" sz="2400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311154" y="923276"/>
              <a:ext cx="1527982" cy="64633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/>
                <a:t>Li</a:t>
              </a:r>
              <a:r>
                <a:rPr lang="en-US" baseline="30000" dirty="0"/>
                <a:t>+</a:t>
              </a:r>
              <a:r>
                <a:rPr lang="en-US" dirty="0"/>
                <a:t>, Na</a:t>
              </a:r>
              <a:r>
                <a:rPr lang="en-US" baseline="30000" dirty="0"/>
                <a:t>+</a:t>
              </a:r>
              <a:r>
                <a:rPr lang="en-US" dirty="0"/>
                <a:t>, </a:t>
              </a:r>
              <a:r>
                <a:rPr lang="en-US" dirty="0" smtClean="0"/>
                <a:t>K</a:t>
              </a:r>
              <a:r>
                <a:rPr lang="en-US" baseline="30000" dirty="0" smtClean="0"/>
                <a:t>+</a:t>
              </a:r>
              <a:r>
                <a:rPr lang="en-US" dirty="0" smtClean="0"/>
                <a:t>, </a:t>
              </a:r>
            </a:p>
            <a:p>
              <a:r>
                <a:rPr lang="en-US" dirty="0" smtClean="0"/>
                <a:t>Ca</a:t>
              </a:r>
              <a:r>
                <a:rPr lang="en-US" baseline="30000" dirty="0" smtClean="0"/>
                <a:t>+2</a:t>
              </a:r>
              <a:r>
                <a:rPr lang="en-US" dirty="0" smtClean="0"/>
                <a:t>, Sr</a:t>
              </a:r>
              <a:r>
                <a:rPr lang="en-US" baseline="30000" dirty="0" smtClean="0"/>
                <a:t>+2</a:t>
              </a:r>
              <a:r>
                <a:rPr lang="en-US" dirty="0" smtClean="0"/>
                <a:t>, Ba</a:t>
              </a:r>
              <a:r>
                <a:rPr lang="en-US" baseline="30000" dirty="0" smtClean="0"/>
                <a:t>+2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36326" y="840079"/>
              <a:ext cx="1904689" cy="646331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Cl</a:t>
              </a:r>
              <a:r>
                <a:rPr lang="en-US" baseline="30000" dirty="0"/>
                <a:t>-1</a:t>
              </a:r>
              <a:r>
                <a:rPr lang="en-US" dirty="0"/>
                <a:t>, Br</a:t>
              </a:r>
              <a:r>
                <a:rPr lang="en-US" baseline="30000" dirty="0"/>
                <a:t>-1</a:t>
              </a:r>
              <a:r>
                <a:rPr lang="en-US" dirty="0"/>
                <a:t>, </a:t>
              </a:r>
              <a:r>
                <a:rPr lang="en-US" dirty="0" smtClean="0"/>
                <a:t>I</a:t>
              </a:r>
              <a:r>
                <a:rPr lang="en-US" baseline="30000" dirty="0" smtClean="0"/>
                <a:t>-1</a:t>
              </a:r>
              <a:r>
                <a:rPr lang="en-US" dirty="0" smtClean="0"/>
                <a:t>,</a:t>
              </a:r>
            </a:p>
            <a:p>
              <a:r>
                <a:rPr lang="en-US" dirty="0" smtClean="0"/>
                <a:t>NO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-1</a:t>
              </a:r>
              <a:r>
                <a:rPr lang="en-US" dirty="0"/>
                <a:t>, ClO</a:t>
              </a:r>
              <a:r>
                <a:rPr lang="en-US" baseline="-25000" dirty="0"/>
                <a:t>4</a:t>
              </a:r>
              <a:r>
                <a:rPr lang="en-US" baseline="30000" dirty="0"/>
                <a:t>-1</a:t>
              </a:r>
              <a:r>
                <a:rPr lang="en-US" dirty="0"/>
                <a:t>, SO</a:t>
              </a:r>
              <a:r>
                <a:rPr lang="en-US" baseline="-25000" dirty="0"/>
                <a:t>4</a:t>
              </a:r>
              <a:r>
                <a:rPr lang="en-US" baseline="30000" dirty="0"/>
                <a:t>-2</a:t>
              </a:r>
              <a:endParaRPr lang="en-US" baseline="-25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7664" y="1976581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85455" y="1976581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7664" y="4295485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Multiply 2"/>
          <p:cNvSpPr/>
          <p:nvPr/>
        </p:nvSpPr>
        <p:spPr>
          <a:xfrm>
            <a:off x="4958830" y="-100728"/>
            <a:ext cx="923637" cy="914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85455" y="4295485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30000" dirty="0" smtClean="0"/>
              <a:t>+1 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04332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664" y="290839"/>
            <a:ext cx="3184205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Cation of SB + Anion </a:t>
            </a:r>
            <a:r>
              <a:rPr lang="en-US" sz="2400" dirty="0" err="1" smtClean="0"/>
              <a:t>wA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3969618" y="229671"/>
            <a:ext cx="5029861" cy="1045666"/>
            <a:chOff x="3311154" y="840079"/>
            <a:chExt cx="5029861" cy="1045666"/>
          </a:xfrm>
        </p:grpSpPr>
        <p:grpSp>
          <p:nvGrpSpPr>
            <p:cNvPr id="9" name="Group 8"/>
            <p:cNvGrpSpPr/>
            <p:nvPr/>
          </p:nvGrpSpPr>
          <p:grpSpPr>
            <a:xfrm>
              <a:off x="4739108" y="1424080"/>
              <a:ext cx="1908536" cy="461665"/>
              <a:chOff x="4350327" y="1468582"/>
              <a:chExt cx="1908536" cy="46166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350327" y="1468582"/>
                <a:ext cx="989695" cy="46166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Cation</a:t>
                </a:r>
                <a:endParaRPr lang="en-US" sz="2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40022" y="1468582"/>
                <a:ext cx="918841" cy="461665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Anion</a:t>
                </a:r>
                <a:endParaRPr lang="en-US" sz="2400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311154" y="923276"/>
              <a:ext cx="1527982" cy="64633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/>
                <a:t>Li</a:t>
              </a:r>
              <a:r>
                <a:rPr lang="en-US" baseline="30000" dirty="0"/>
                <a:t>+</a:t>
              </a:r>
              <a:r>
                <a:rPr lang="en-US" dirty="0"/>
                <a:t>, Na</a:t>
              </a:r>
              <a:r>
                <a:rPr lang="en-US" baseline="30000" dirty="0"/>
                <a:t>+</a:t>
              </a:r>
              <a:r>
                <a:rPr lang="en-US" dirty="0"/>
                <a:t>, </a:t>
              </a:r>
              <a:r>
                <a:rPr lang="en-US" dirty="0" smtClean="0"/>
                <a:t>K</a:t>
              </a:r>
              <a:r>
                <a:rPr lang="en-US" baseline="30000" dirty="0" smtClean="0"/>
                <a:t>+</a:t>
              </a:r>
              <a:r>
                <a:rPr lang="en-US" dirty="0" smtClean="0"/>
                <a:t>, </a:t>
              </a:r>
            </a:p>
            <a:p>
              <a:r>
                <a:rPr lang="en-US" dirty="0" smtClean="0"/>
                <a:t>Ca</a:t>
              </a:r>
              <a:r>
                <a:rPr lang="en-US" baseline="30000" dirty="0" smtClean="0"/>
                <a:t>+2</a:t>
              </a:r>
              <a:r>
                <a:rPr lang="en-US" dirty="0" smtClean="0"/>
                <a:t>, Sr</a:t>
              </a:r>
              <a:r>
                <a:rPr lang="en-US" baseline="30000" dirty="0" smtClean="0"/>
                <a:t>+2</a:t>
              </a:r>
              <a:r>
                <a:rPr lang="en-US" dirty="0" smtClean="0"/>
                <a:t>, Ba</a:t>
              </a:r>
              <a:r>
                <a:rPr lang="en-US" baseline="30000" dirty="0" smtClean="0"/>
                <a:t>+2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36326" y="840079"/>
              <a:ext cx="1904689" cy="646331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Cl</a:t>
              </a:r>
              <a:r>
                <a:rPr lang="en-US" baseline="30000" dirty="0"/>
                <a:t>-1</a:t>
              </a:r>
              <a:r>
                <a:rPr lang="en-US" dirty="0"/>
                <a:t>, Br</a:t>
              </a:r>
              <a:r>
                <a:rPr lang="en-US" baseline="30000" dirty="0"/>
                <a:t>-1</a:t>
              </a:r>
              <a:r>
                <a:rPr lang="en-US" dirty="0"/>
                <a:t>, </a:t>
              </a:r>
              <a:r>
                <a:rPr lang="en-US" dirty="0" smtClean="0"/>
                <a:t>I</a:t>
              </a:r>
              <a:r>
                <a:rPr lang="en-US" baseline="30000" dirty="0" smtClean="0"/>
                <a:t>-1</a:t>
              </a:r>
              <a:r>
                <a:rPr lang="en-US" dirty="0" smtClean="0"/>
                <a:t>,</a:t>
              </a:r>
            </a:p>
            <a:p>
              <a:r>
                <a:rPr lang="en-US" dirty="0" smtClean="0"/>
                <a:t>NO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-1</a:t>
              </a:r>
              <a:r>
                <a:rPr lang="en-US" dirty="0"/>
                <a:t>, ClO</a:t>
              </a:r>
              <a:r>
                <a:rPr lang="en-US" baseline="-25000" dirty="0"/>
                <a:t>4</a:t>
              </a:r>
              <a:r>
                <a:rPr lang="en-US" baseline="30000" dirty="0"/>
                <a:t>-1</a:t>
              </a:r>
              <a:r>
                <a:rPr lang="en-US" dirty="0"/>
                <a:t>, SO</a:t>
              </a:r>
              <a:r>
                <a:rPr lang="en-US" baseline="-25000" dirty="0"/>
                <a:t>4</a:t>
              </a:r>
              <a:r>
                <a:rPr lang="en-US" baseline="30000" dirty="0"/>
                <a:t>-2</a:t>
              </a:r>
              <a:endParaRPr lang="en-US" baseline="-25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7664" y="1976581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91683" y="4295485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Ca(C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85455" y="1976581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NaF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7664" y="4295485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Multiply 2"/>
          <p:cNvSpPr/>
          <p:nvPr/>
        </p:nvSpPr>
        <p:spPr>
          <a:xfrm>
            <a:off x="8376285" y="-161896"/>
            <a:ext cx="923637" cy="914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9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664" y="290839"/>
            <a:ext cx="3262753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Cation of </a:t>
            </a:r>
            <a:r>
              <a:rPr lang="en-US" sz="2400" dirty="0" err="1" smtClean="0"/>
              <a:t>wB</a:t>
            </a:r>
            <a:r>
              <a:rPr lang="en-US" sz="2400" dirty="0" smtClean="0"/>
              <a:t> + Anion </a:t>
            </a:r>
            <a:r>
              <a:rPr lang="en-US" sz="2400" dirty="0" err="1" smtClean="0"/>
              <a:t>wA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3969618" y="229671"/>
            <a:ext cx="5029861" cy="1045666"/>
            <a:chOff x="3311154" y="840079"/>
            <a:chExt cx="5029861" cy="1045666"/>
          </a:xfrm>
        </p:grpSpPr>
        <p:grpSp>
          <p:nvGrpSpPr>
            <p:cNvPr id="9" name="Group 8"/>
            <p:cNvGrpSpPr/>
            <p:nvPr/>
          </p:nvGrpSpPr>
          <p:grpSpPr>
            <a:xfrm>
              <a:off x="4739108" y="1424080"/>
              <a:ext cx="1908536" cy="461665"/>
              <a:chOff x="4350327" y="1468582"/>
              <a:chExt cx="1908536" cy="46166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350327" y="1468582"/>
                <a:ext cx="989695" cy="46166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Cation</a:t>
                </a:r>
                <a:endParaRPr lang="en-US" sz="2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40022" y="1468582"/>
                <a:ext cx="918841" cy="461665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Anion</a:t>
                </a:r>
                <a:endParaRPr lang="en-US" sz="2400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311154" y="923276"/>
              <a:ext cx="1527982" cy="64633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/>
                <a:t>Li</a:t>
              </a:r>
              <a:r>
                <a:rPr lang="en-US" baseline="30000" dirty="0"/>
                <a:t>+</a:t>
              </a:r>
              <a:r>
                <a:rPr lang="en-US" dirty="0"/>
                <a:t>, Na</a:t>
              </a:r>
              <a:r>
                <a:rPr lang="en-US" baseline="30000" dirty="0"/>
                <a:t>+</a:t>
              </a:r>
              <a:r>
                <a:rPr lang="en-US" dirty="0"/>
                <a:t>, </a:t>
              </a:r>
              <a:r>
                <a:rPr lang="en-US" dirty="0" smtClean="0"/>
                <a:t>K</a:t>
              </a:r>
              <a:r>
                <a:rPr lang="en-US" baseline="30000" dirty="0" smtClean="0"/>
                <a:t>+</a:t>
              </a:r>
              <a:r>
                <a:rPr lang="en-US" dirty="0" smtClean="0"/>
                <a:t>, </a:t>
              </a:r>
            </a:p>
            <a:p>
              <a:r>
                <a:rPr lang="en-US" dirty="0" smtClean="0"/>
                <a:t>Ca</a:t>
              </a:r>
              <a:r>
                <a:rPr lang="en-US" baseline="30000" dirty="0" smtClean="0"/>
                <a:t>+2</a:t>
              </a:r>
              <a:r>
                <a:rPr lang="en-US" dirty="0" smtClean="0"/>
                <a:t>, Sr</a:t>
              </a:r>
              <a:r>
                <a:rPr lang="en-US" baseline="30000" dirty="0" smtClean="0"/>
                <a:t>+2</a:t>
              </a:r>
              <a:r>
                <a:rPr lang="en-US" dirty="0" smtClean="0"/>
                <a:t>, Ba</a:t>
              </a:r>
              <a:r>
                <a:rPr lang="en-US" baseline="30000" dirty="0" smtClean="0"/>
                <a:t>+2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36326" y="840079"/>
              <a:ext cx="1904689" cy="646331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Cl</a:t>
              </a:r>
              <a:r>
                <a:rPr lang="en-US" baseline="30000" dirty="0"/>
                <a:t>-1</a:t>
              </a:r>
              <a:r>
                <a:rPr lang="en-US" dirty="0"/>
                <a:t>, Br</a:t>
              </a:r>
              <a:r>
                <a:rPr lang="en-US" baseline="30000" dirty="0"/>
                <a:t>-1</a:t>
              </a:r>
              <a:r>
                <a:rPr lang="en-US" dirty="0"/>
                <a:t>, </a:t>
              </a:r>
              <a:r>
                <a:rPr lang="en-US" dirty="0" smtClean="0"/>
                <a:t>I</a:t>
              </a:r>
              <a:r>
                <a:rPr lang="en-US" baseline="30000" dirty="0" smtClean="0"/>
                <a:t>-1</a:t>
              </a:r>
              <a:r>
                <a:rPr lang="en-US" dirty="0" smtClean="0"/>
                <a:t>,</a:t>
              </a:r>
            </a:p>
            <a:p>
              <a:r>
                <a:rPr lang="en-US" dirty="0" smtClean="0"/>
                <a:t>NO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-1</a:t>
              </a:r>
              <a:r>
                <a:rPr lang="en-US" dirty="0"/>
                <a:t>, ClO</a:t>
              </a:r>
              <a:r>
                <a:rPr lang="en-US" baseline="-25000" dirty="0"/>
                <a:t>4</a:t>
              </a:r>
              <a:r>
                <a:rPr lang="en-US" baseline="30000" dirty="0"/>
                <a:t>-1</a:t>
              </a:r>
              <a:r>
                <a:rPr lang="en-US" dirty="0"/>
                <a:t>, SO</a:t>
              </a:r>
              <a:r>
                <a:rPr lang="en-US" baseline="-25000" dirty="0"/>
                <a:t>4</a:t>
              </a:r>
              <a:r>
                <a:rPr lang="en-US" baseline="30000" dirty="0"/>
                <a:t>-2</a:t>
              </a:r>
              <a:endParaRPr lang="en-US" baseline="-25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5412" y="3096552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63203" y="3096552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" name="Multiply 2"/>
          <p:cNvSpPr/>
          <p:nvPr/>
        </p:nvSpPr>
        <p:spPr>
          <a:xfrm>
            <a:off x="8376285" y="-161896"/>
            <a:ext cx="923637" cy="914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5186003" y="-38398"/>
            <a:ext cx="923637" cy="9144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427413"/>
              </p:ext>
            </p:extLst>
          </p:nvPr>
        </p:nvGraphicFramePr>
        <p:xfrm>
          <a:off x="105412" y="1301663"/>
          <a:ext cx="333083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252">
                  <a:extLst>
                    <a:ext uri="{9D8B030D-6E8A-4147-A177-3AD203B41FA5}">
                      <a16:colId xmlns:a16="http://schemas.microsoft.com/office/drawing/2014/main" val="2158855505"/>
                    </a:ext>
                  </a:extLst>
                </a:gridCol>
                <a:gridCol w="960582">
                  <a:extLst>
                    <a:ext uri="{9D8B030D-6E8A-4147-A177-3AD203B41FA5}">
                      <a16:colId xmlns:a16="http://schemas.microsoft.com/office/drawing/2014/main" val="1004213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 of </a:t>
                      </a:r>
                      <a:r>
                        <a:rPr lang="en-US" dirty="0" err="1" smtClean="0"/>
                        <a:t>wa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wb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03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baseline="0" dirty="0" smtClean="0"/>
                        <a:t> (cation) &gt; </a:t>
                      </a:r>
                      <a:r>
                        <a:rPr lang="en-US" dirty="0" smtClean="0"/>
                        <a:t>K</a:t>
                      </a:r>
                      <a:r>
                        <a:rPr lang="en-US" baseline="-25000" dirty="0" smtClean="0"/>
                        <a:t>b</a:t>
                      </a:r>
                      <a:r>
                        <a:rPr lang="en-US" dirty="0" smtClean="0"/>
                        <a:t> (anion)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Acidic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39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dirty="0" smtClean="0"/>
                        <a:t> (cation) &gt; K</a:t>
                      </a:r>
                      <a:r>
                        <a:rPr lang="en-US" baseline="-25000" dirty="0" smtClean="0"/>
                        <a:t>b</a:t>
                      </a:r>
                      <a:r>
                        <a:rPr lang="en-US" baseline="0" dirty="0" smtClean="0"/>
                        <a:t> (anion)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98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dirty="0" smtClean="0"/>
                        <a:t> (cation) ≈ K</a:t>
                      </a:r>
                      <a:r>
                        <a:rPr lang="en-US" baseline="-25000" dirty="0" smtClean="0"/>
                        <a:t>b</a:t>
                      </a:r>
                      <a:r>
                        <a:rPr lang="en-US" dirty="0" smtClean="0"/>
                        <a:t> (anion)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39054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412" y="859838"/>
            <a:ext cx="259654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Appendix H and I or </a:t>
            </a:r>
            <a:r>
              <a:rPr lang="en-US" u="sng" dirty="0" smtClean="0"/>
              <a:t>given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745289" y="847026"/>
            <a:ext cx="1221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 x K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7063869" y="5897677"/>
            <a:ext cx="2028119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Appendix H and I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 (HF) = 6.4 x 10</a:t>
            </a:r>
            <a:r>
              <a:rPr lang="en-US" baseline="30000" dirty="0" smtClean="0"/>
              <a:t>-4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b</a:t>
            </a:r>
            <a:r>
              <a:rPr lang="en-US" dirty="0" smtClean="0"/>
              <a:t> (NH</a:t>
            </a:r>
            <a:r>
              <a:rPr lang="en-US" baseline="-25000" dirty="0" smtClean="0"/>
              <a:t>3</a:t>
            </a:r>
            <a:r>
              <a:rPr lang="en-US" dirty="0" smtClean="0"/>
              <a:t>) = 1.8 x 10</a:t>
            </a:r>
            <a:r>
              <a:rPr lang="en-US" baseline="30000" dirty="0" smtClean="0"/>
              <a:t>-5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026730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12" y="297934"/>
            <a:ext cx="1109663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7012" y="768988"/>
            <a:ext cx="13672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dirty="0" err="1" smtClean="0"/>
              <a:t>LiBr</a:t>
            </a:r>
            <a:endParaRPr lang="en-US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(CO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AlCl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3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</TotalTime>
  <Words>702</Words>
  <Application>Microsoft Office PowerPoint</Application>
  <PresentationFormat>On-screen Show (4:3)</PresentationFormat>
  <Paragraphs>170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138</cp:revision>
  <cp:lastPrinted>2020-11-29T22:57:26Z</cp:lastPrinted>
  <dcterms:created xsi:type="dcterms:W3CDTF">2020-03-25T15:59:49Z</dcterms:created>
  <dcterms:modified xsi:type="dcterms:W3CDTF">2022-03-06T22:01:24Z</dcterms:modified>
</cp:coreProperties>
</file>