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71" r:id="rId9"/>
    <p:sldId id="261" r:id="rId10"/>
    <p:sldId id="273" r:id="rId11"/>
    <p:sldId id="264" r:id="rId12"/>
    <p:sldId id="265" r:id="rId13"/>
    <p:sldId id="270" r:id="rId14"/>
    <p:sldId id="266" r:id="rId15"/>
    <p:sldId id="267" r:id="rId16"/>
    <p:sldId id="268" r:id="rId17"/>
    <p:sldId id="269" r:id="rId18"/>
    <p:sldId id="272" r:id="rId1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Relative Strength Acids and Bases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Strong Acid/Base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Weak Acid/Base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Acid/Base Equilibrium Problems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Solve for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or K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% ionization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[ ] or pH/pOH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14b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14.3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72934" y="206597"/>
            <a:ext cx="37119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14b </a:t>
            </a:r>
            <a:r>
              <a:rPr lang="en-US" sz="3200" dirty="0" smtClean="0"/>
              <a:t>–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a</a:t>
            </a:r>
            <a:r>
              <a:rPr lang="en-US" sz="3200" dirty="0" smtClean="0"/>
              <a:t>/K</a:t>
            </a:r>
            <a:r>
              <a:rPr lang="en-US" sz="3200" baseline="-25000" dirty="0" smtClean="0"/>
              <a:t>b</a:t>
            </a:r>
            <a:r>
              <a:rPr lang="en-US" sz="3200" dirty="0" smtClean="0"/>
              <a:t>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17" y="869132"/>
            <a:ext cx="437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pH of a solution in which 5.0 g of Ca(OH)</a:t>
            </a:r>
            <a:r>
              <a:rPr lang="en-US" baseline="-25000" dirty="0" smtClean="0"/>
              <a:t>2</a:t>
            </a:r>
            <a:r>
              <a:rPr lang="en-US" dirty="0" smtClean="0"/>
              <a:t> is dissolved in 350. mL of water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006" y="128918"/>
            <a:ext cx="1500706" cy="1500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695" y="333469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6517" y="1738296"/>
            <a:ext cx="8582685" cy="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795" y="333469"/>
            <a:ext cx="2710142" cy="1296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6852" y="499800"/>
            <a:ext cx="4154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8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9" y="257317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157" y="657533"/>
            <a:ext cx="6182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0.10 M solution of Formic Acid (HCHO</a:t>
            </a:r>
            <a:r>
              <a:rPr lang="en-US" baseline="-25000" dirty="0" smtClean="0"/>
              <a:t>2</a:t>
            </a:r>
            <a:r>
              <a:rPr lang="en-US" dirty="0" smtClean="0"/>
              <a:t>) with pH = 2.38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Calculate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Calculate % dissociation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56" y="1014589"/>
            <a:ext cx="1096217" cy="1120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41" y="135000"/>
            <a:ext cx="2102811" cy="210281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81069" y="2299580"/>
            <a:ext cx="8582685" cy="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20777" y="2573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(14.11)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8354" y="1205393"/>
            <a:ext cx="4578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85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17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04" y="262550"/>
            <a:ext cx="429457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Assumptions – Making life easy…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69" y="169029"/>
            <a:ext cx="3339220" cy="2370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042" t="22865" r="11257" b="21736"/>
          <a:stretch/>
        </p:blipFill>
        <p:spPr>
          <a:xfrm>
            <a:off x="5667469" y="2851840"/>
            <a:ext cx="3339220" cy="3112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34" y="907493"/>
            <a:ext cx="2717266" cy="1556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329" y="2650616"/>
            <a:ext cx="4499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“weak” acids or bases dissociate a small amount (&lt;5%)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Shortcut to avoid solving some quadratics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Always double check your assumptions (essentially same as % dissociation)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0346" y="5569923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Assume x &lt;&lt; 0.200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20" y="6433311"/>
            <a:ext cx="22744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 – next slides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34" y="3577999"/>
            <a:ext cx="3705108" cy="198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60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9" y="257317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156" y="657533"/>
            <a:ext cx="6812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0.30 M solution of Acetic Acid (CH</a:t>
            </a:r>
            <a:r>
              <a:rPr lang="en-US" baseline="-25000" dirty="0" smtClean="0"/>
              <a:t>3</a:t>
            </a:r>
            <a:r>
              <a:rPr lang="en-US" dirty="0" smtClean="0"/>
              <a:t>COOH) with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=1.8 x 10</a:t>
            </a:r>
            <a:r>
              <a:rPr lang="en-US" baseline="30000" dirty="0" smtClean="0"/>
              <a:t>-5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Calculate 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pH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% dissociation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1069" y="2299580"/>
            <a:ext cx="8582685" cy="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24" y="1013817"/>
            <a:ext cx="2139383" cy="1203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257317"/>
            <a:ext cx="1866900" cy="1866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0777" y="2573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(14.12)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1407" y="1246186"/>
            <a:ext cx="4578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5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86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9" y="257317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156" y="657533"/>
            <a:ext cx="6812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0.15 M solution of Ammonia (NH</a:t>
            </a:r>
            <a:r>
              <a:rPr lang="en-US" baseline="-25000" dirty="0" smtClean="0"/>
              <a:t>3</a:t>
            </a:r>
            <a:r>
              <a:rPr lang="en-US" dirty="0" smtClean="0"/>
              <a:t>) with K</a:t>
            </a:r>
            <a:r>
              <a:rPr lang="en-US" baseline="-25000" dirty="0"/>
              <a:t>b</a:t>
            </a:r>
            <a:r>
              <a:rPr lang="en-US" dirty="0" smtClean="0"/>
              <a:t> =1.8 x 10</a:t>
            </a:r>
            <a:r>
              <a:rPr lang="en-US" baseline="30000" dirty="0" smtClean="0"/>
              <a:t>-5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Calculate 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pH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% dissociation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1069" y="2299580"/>
            <a:ext cx="8582685" cy="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33" y="15645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535" y="955959"/>
            <a:ext cx="1751751" cy="1261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0777" y="2573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(14.13)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56641" y="1211531"/>
            <a:ext cx="4716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wb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8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883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9" y="244444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0777" y="24444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(14.14)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069" y="869133"/>
            <a:ext cx="27915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I’m tired, look in your book!</a:t>
            </a:r>
          </a:p>
        </p:txBody>
      </p:sp>
    </p:spTree>
    <p:extLst>
      <p:ext uri="{BB962C8B-B14F-4D97-AF65-F5344CB8AC3E}">
        <p14:creationId xmlns:p14="http://schemas.microsoft.com/office/powerpoint/2010/main" val="136472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5" y="2311574"/>
            <a:ext cx="3628875" cy="2275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995" y="866994"/>
            <a:ext cx="2716834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Strong </a:t>
            </a:r>
            <a:r>
              <a:rPr lang="en-US" dirty="0" smtClean="0"/>
              <a:t>Acids/Bases (SA/SB)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075" y="1312285"/>
            <a:ext cx="256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Dissociate </a:t>
            </a:r>
            <a:r>
              <a:rPr lang="en-US" dirty="0" smtClean="0"/>
              <a:t>100% into </a:t>
            </a:r>
            <a:r>
              <a:rPr lang="en-US" u="sng" dirty="0" smtClean="0"/>
              <a:t>ions</a:t>
            </a:r>
          </a:p>
          <a:p>
            <a:r>
              <a:rPr lang="en-US" dirty="0" smtClean="0"/>
              <a:t>→</a:t>
            </a:r>
          </a:p>
          <a:p>
            <a:r>
              <a:rPr lang="en-US" dirty="0" smtClean="0"/>
              <a:t>Memorize!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20972" y="866994"/>
            <a:ext cx="272401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Weak </a:t>
            </a:r>
            <a:r>
              <a:rPr lang="en-US" dirty="0" smtClean="0"/>
              <a:t>Acids/Bases (</a:t>
            </a:r>
            <a:r>
              <a:rPr lang="en-US" dirty="0" err="1" smtClean="0"/>
              <a:t>wa</a:t>
            </a:r>
            <a:r>
              <a:rPr lang="en-US" dirty="0" smtClean="0"/>
              <a:t>/</a:t>
            </a:r>
            <a:r>
              <a:rPr lang="en-US" dirty="0" err="1" smtClean="0"/>
              <a:t>wb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0972" y="1388244"/>
            <a:ext cx="261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Dissociate &lt; 10% into </a:t>
            </a:r>
            <a:r>
              <a:rPr lang="en-US" u="sng" dirty="0" smtClean="0"/>
              <a:t>ions</a:t>
            </a:r>
          </a:p>
          <a:p>
            <a:r>
              <a:rPr lang="en-US" dirty="0" smtClean="0"/>
              <a:t>↔ 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175" y="173503"/>
            <a:ext cx="36240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Strength of Acids and Bases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62321" y="1813296"/>
            <a:ext cx="466342" cy="77040"/>
            <a:chOff x="4161256" y="1040457"/>
            <a:chExt cx="466342" cy="7704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70398" y="1040457"/>
              <a:ext cx="4572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4161256" y="1117497"/>
              <a:ext cx="4572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888195" y="2392427"/>
            <a:ext cx="287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*If its not SA/SB it’s a </a:t>
            </a:r>
            <a:r>
              <a:rPr lang="en-US" dirty="0" err="1" smtClean="0"/>
              <a:t>wa</a:t>
            </a:r>
            <a:r>
              <a:rPr lang="en-US" dirty="0" smtClean="0"/>
              <a:t>/</a:t>
            </a:r>
            <a:r>
              <a:rPr lang="en-US" dirty="0" err="1" smtClean="0"/>
              <a:t>wb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0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661511"/>
            <a:ext cx="235276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Strong Electrolytes (SE)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075" y="85196"/>
            <a:ext cx="25058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Aqueous Solutions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075" y="1223486"/>
            <a:ext cx="2907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Dissociate 100% into </a:t>
            </a:r>
            <a:r>
              <a:rPr lang="en-US" u="sng" dirty="0" smtClean="0"/>
              <a:t>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Conduct electricity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SA, SB, Ionic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3096" y="661511"/>
            <a:ext cx="236725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Weak Electrolytes (WE)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2782" y="1223486"/>
            <a:ext cx="2900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Dissociate &lt; 10% into </a:t>
            </a:r>
            <a:r>
              <a:rPr lang="en-US" u="sng" dirty="0" smtClean="0"/>
              <a:t>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May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</a:t>
            </a:r>
            <a:r>
              <a:rPr lang="en-US" dirty="0" err="1"/>
              <a:t>a</a:t>
            </a:r>
            <a:r>
              <a:rPr lang="en-US" dirty="0" smtClean="0"/>
              <a:t>, </a:t>
            </a:r>
            <a:r>
              <a:rPr lang="en-US" dirty="0" err="1" smtClean="0"/>
              <a:t>wb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8425" y="661511"/>
            <a:ext cx="2194575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Non-Electrolytes (NE)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7282" y="1214662"/>
            <a:ext cx="32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dissociate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Molecular (nm/nm) + Ionic (s)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408" y="235569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NaCl</a:t>
            </a:r>
            <a:r>
              <a:rPr lang="en-US" dirty="0" smtClean="0"/>
              <a:t> (s) → Na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Cl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13096" y="2355698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 (s) ↔ H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F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1450" y="2355698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(s) → </a:t>
            </a: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447" y="2760987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0%			100%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5279" y="2725030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90%			10%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7204" y="2760987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0%			100%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7929" t="16537" r="37953" b="20547"/>
          <a:stretch/>
        </p:blipFill>
        <p:spPr>
          <a:xfrm>
            <a:off x="3525282" y="3130319"/>
            <a:ext cx="1828801" cy="3578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893" t="16537" r="66478" b="20547"/>
          <a:stretch/>
        </p:blipFill>
        <p:spPr>
          <a:xfrm>
            <a:off x="321974" y="3166276"/>
            <a:ext cx="2019300" cy="3578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9206" t="16537" r="4165" b="20547"/>
          <a:stretch/>
        </p:blipFill>
        <p:spPr>
          <a:xfrm>
            <a:off x="6665134" y="3094362"/>
            <a:ext cx="2019300" cy="3578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29600" y="59821"/>
            <a:ext cx="8563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906231" y="2217759"/>
            <a:ext cx="466342" cy="77040"/>
            <a:chOff x="4161256" y="1040457"/>
            <a:chExt cx="466342" cy="7704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170398" y="1040457"/>
              <a:ext cx="4572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4161256" y="1117497"/>
              <a:ext cx="4572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42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4" y="164992"/>
            <a:ext cx="250966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Strength of </a:t>
            </a:r>
            <a:r>
              <a:rPr lang="en-US" sz="2400" dirty="0" err="1" smtClean="0"/>
              <a:t>wa</a:t>
            </a:r>
            <a:r>
              <a:rPr lang="en-US" sz="2400" dirty="0" smtClean="0"/>
              <a:t>/</a:t>
            </a:r>
            <a:r>
              <a:rPr lang="en-US" sz="2400" dirty="0" err="1" smtClean="0"/>
              <a:t>wb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75863" y="85947"/>
            <a:ext cx="18996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its just </a:t>
            </a:r>
          </a:p>
          <a:p>
            <a:r>
              <a:rPr lang="en-US" dirty="0" smtClean="0"/>
              <a:t>Ch. 13 Equilibrium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8546" y="2533911"/>
            <a:ext cx="1800814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dirty="0" smtClean="0"/>
              <a:t>cid-ionization constant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cid-dissociation constant</a:t>
            </a:r>
            <a:endParaRPr lang="en-US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982009" y="1541794"/>
            <a:ext cx="2143668" cy="823599"/>
            <a:chOff x="4263853" y="4106991"/>
            <a:chExt cx="2143668" cy="823599"/>
          </a:xfrm>
        </p:grpSpPr>
        <p:sp>
          <p:nvSpPr>
            <p:cNvPr id="10" name="TextBox 9"/>
            <p:cNvSpPr txBox="1"/>
            <p:nvPr/>
          </p:nvSpPr>
          <p:spPr>
            <a:xfrm>
              <a:off x="4263853" y="4283156"/>
              <a:ext cx="729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</a:t>
              </a:r>
              <a:r>
                <a:rPr lang="en-US" sz="2400" baseline="-25000" dirty="0" err="1"/>
                <a:t>a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= 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41711" y="4106991"/>
              <a:ext cx="1475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H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O</a:t>
              </a:r>
              <a:r>
                <a:rPr lang="en-US" sz="2400" baseline="30000" dirty="0" smtClean="0"/>
                <a:t>+</a:t>
              </a:r>
              <a:r>
                <a:rPr lang="en-US" sz="2400" dirty="0" smtClean="0"/>
                <a:t>][A</a:t>
              </a:r>
              <a:r>
                <a:rPr lang="en-US" sz="2400" baseline="30000" dirty="0" smtClean="0"/>
                <a:t>-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5485" y="4468925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HA 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957290" y="4513988"/>
              <a:ext cx="1450231" cy="1745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39554" y="974649"/>
            <a:ext cx="4150208" cy="369332"/>
            <a:chOff x="237347" y="1235192"/>
            <a:chExt cx="4150208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237347" y="1235192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 (</a:t>
              </a:r>
              <a:r>
                <a:rPr lang="en-US" dirty="0" err="1" smtClean="0"/>
                <a:t>aq</a:t>
              </a:r>
              <a:r>
                <a:rPr lang="en-US" dirty="0" smtClean="0"/>
                <a:t>) +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 (l) 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21810" y="1381338"/>
              <a:ext cx="466342" cy="77040"/>
              <a:chOff x="4161256" y="1040457"/>
              <a:chExt cx="466342" cy="7704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4170398" y="1040457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0800000">
                <a:off x="4161256" y="1117497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497294" y="1235192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O</a:t>
              </a:r>
              <a:r>
                <a:rPr lang="en-US" baseline="30000" dirty="0" smtClean="0"/>
                <a:t>+</a:t>
              </a:r>
              <a:r>
                <a:rPr lang="en-US" dirty="0" smtClean="0"/>
                <a:t> (</a:t>
              </a:r>
              <a:r>
                <a:rPr lang="en-US" dirty="0" err="1" smtClean="0"/>
                <a:t>aq</a:t>
              </a:r>
              <a:r>
                <a:rPr lang="en-US" dirty="0" smtClean="0"/>
                <a:t>) + A</a:t>
              </a:r>
              <a:r>
                <a:rPr lang="en-US" baseline="30000" dirty="0" smtClean="0"/>
                <a:t>-</a:t>
              </a:r>
              <a:r>
                <a:rPr lang="en-US" dirty="0" smtClean="0"/>
                <a:t> (</a:t>
              </a:r>
              <a:r>
                <a:rPr lang="en-US" dirty="0" err="1" smtClean="0"/>
                <a:t>aq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46589" y="1591659"/>
            <a:ext cx="2143668" cy="823599"/>
            <a:chOff x="4263853" y="4106991"/>
            <a:chExt cx="2143668" cy="823599"/>
          </a:xfrm>
        </p:grpSpPr>
        <p:sp>
          <p:nvSpPr>
            <p:cNvPr id="22" name="TextBox 21"/>
            <p:cNvSpPr txBox="1"/>
            <p:nvPr/>
          </p:nvSpPr>
          <p:spPr>
            <a:xfrm>
              <a:off x="4263853" y="4283156"/>
              <a:ext cx="744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= 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41711" y="4106991"/>
              <a:ext cx="1552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HB</a:t>
              </a:r>
              <a:r>
                <a:rPr lang="en-US" sz="2400" baseline="30000" dirty="0" smtClean="0"/>
                <a:t>+</a:t>
              </a:r>
              <a:r>
                <a:rPr lang="en-US" sz="2400" dirty="0" smtClean="0"/>
                <a:t>][</a:t>
              </a:r>
              <a:r>
                <a:rPr lang="en-US" sz="2400" dirty="0" smtClean="0"/>
                <a:t>OH</a:t>
              </a:r>
              <a:r>
                <a:rPr lang="en-US" sz="2400" baseline="30000" dirty="0" smtClean="0"/>
                <a:t>-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75485" y="4468925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/>
                <a:t>B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4957290" y="4513988"/>
              <a:ext cx="1450231" cy="1745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938792" y="2591422"/>
            <a:ext cx="183768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base-ionization constant</a:t>
            </a:r>
          </a:p>
          <a:p>
            <a:r>
              <a:rPr lang="en-US" sz="1200" dirty="0" smtClean="0"/>
              <a:t>base-dissociation constant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709234" y="949276"/>
            <a:ext cx="4030591" cy="370064"/>
            <a:chOff x="1128546" y="4382529"/>
            <a:chExt cx="4030591" cy="370064"/>
          </a:xfrm>
        </p:grpSpPr>
        <p:sp>
          <p:nvSpPr>
            <p:cNvPr id="28" name="TextBox 27"/>
            <p:cNvSpPr txBox="1"/>
            <p:nvPr/>
          </p:nvSpPr>
          <p:spPr>
            <a:xfrm>
              <a:off x="1128546" y="4383261"/>
              <a:ext cx="163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 (</a:t>
              </a:r>
              <a:r>
                <a:rPr lang="en-US" dirty="0" err="1" smtClean="0"/>
                <a:t>aq</a:t>
              </a:r>
              <a:r>
                <a:rPr lang="en-US" dirty="0" smtClean="0"/>
                <a:t>) +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 (l) 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744826" y="4515921"/>
              <a:ext cx="466342" cy="77040"/>
              <a:chOff x="4161256" y="1040457"/>
              <a:chExt cx="466342" cy="7704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4170398" y="1040457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0800000">
                <a:off x="4161256" y="1117497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3211168" y="4382529"/>
              <a:ext cx="1947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HB</a:t>
              </a:r>
              <a:r>
                <a:rPr lang="en-US" baseline="30000" dirty="0" smtClean="0"/>
                <a:t>+</a:t>
              </a:r>
              <a:r>
                <a:rPr lang="en-US" dirty="0" smtClean="0"/>
                <a:t> (</a:t>
              </a:r>
              <a:r>
                <a:rPr lang="en-US" dirty="0" err="1" smtClean="0"/>
                <a:t>aq</a:t>
              </a:r>
              <a:r>
                <a:rPr lang="en-US" dirty="0" smtClean="0"/>
                <a:t>) + OH</a:t>
              </a:r>
              <a:r>
                <a:rPr lang="en-US" baseline="30000" dirty="0" smtClean="0"/>
                <a:t>-</a:t>
              </a:r>
              <a:r>
                <a:rPr lang="en-US" dirty="0" smtClean="0"/>
                <a:t> (</a:t>
              </a:r>
              <a:r>
                <a:rPr lang="en-US" dirty="0" err="1" smtClean="0"/>
                <a:t>aq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527966" y="732278"/>
            <a:ext cx="120946" cy="565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6785" y="3349863"/>
            <a:ext cx="2606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Bigger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stronger Acid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Appendix 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Strong Acid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≈ ∞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98182" y="3258902"/>
            <a:ext cx="2651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Bigger K</a:t>
            </a:r>
            <a:r>
              <a:rPr lang="en-US" baseline="-25000" dirty="0"/>
              <a:t>b</a:t>
            </a:r>
            <a:r>
              <a:rPr lang="en-US" dirty="0" smtClean="0"/>
              <a:t> stronger Base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Appendix 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Strong </a:t>
            </a:r>
            <a:r>
              <a:rPr lang="en-US" dirty="0" smtClean="0"/>
              <a:t>Base K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≈ </a:t>
            </a:r>
            <a:r>
              <a:rPr lang="en-US" dirty="0" smtClean="0"/>
              <a:t>∞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42139" y="4273193"/>
            <a:ext cx="3284511" cy="922884"/>
            <a:chOff x="89105" y="4704768"/>
            <a:chExt cx="3284511" cy="922884"/>
          </a:xfrm>
        </p:grpSpPr>
        <p:sp>
          <p:nvSpPr>
            <p:cNvPr id="38" name="TextBox 37"/>
            <p:cNvSpPr txBox="1"/>
            <p:nvPr/>
          </p:nvSpPr>
          <p:spPr>
            <a:xfrm>
              <a:off x="89105" y="4935154"/>
              <a:ext cx="1925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% Ionization =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8144" y="4704768"/>
              <a:ext cx="1255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H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O</a:t>
              </a:r>
              <a:r>
                <a:rPr lang="en-US" sz="2400" baseline="30000" dirty="0" smtClean="0"/>
                <a:t>+</a:t>
              </a:r>
              <a:r>
                <a:rPr lang="en-US" sz="2400" dirty="0" smtClean="0"/>
                <a:t>]</a:t>
              </a:r>
              <a:r>
                <a:rPr lang="en-US" sz="2400" baseline="-25000" dirty="0" err="1" smtClean="0"/>
                <a:t>eq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86000" y="5165987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HA 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2102042" y="5165987"/>
              <a:ext cx="1139286" cy="174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5044584" y="4291162"/>
            <a:ext cx="3019059" cy="920483"/>
            <a:chOff x="5014801" y="4548443"/>
            <a:chExt cx="3019059" cy="920483"/>
          </a:xfrm>
        </p:grpSpPr>
        <p:sp>
          <p:nvSpPr>
            <p:cNvPr id="43" name="TextBox 42"/>
            <p:cNvSpPr txBox="1"/>
            <p:nvPr/>
          </p:nvSpPr>
          <p:spPr>
            <a:xfrm>
              <a:off x="6991587" y="4548443"/>
              <a:ext cx="104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[OH</a:t>
              </a:r>
              <a:r>
                <a:rPr lang="en-US" sz="2400" baseline="30000" dirty="0"/>
                <a:t>-</a:t>
              </a:r>
              <a:r>
                <a:rPr lang="en-US" sz="2400" dirty="0" smtClean="0"/>
                <a:t>]</a:t>
              </a:r>
              <a:r>
                <a:rPr lang="en-US" sz="2400" baseline="-25000" dirty="0" err="1" smtClean="0"/>
                <a:t>eq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10644" y="5007261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B 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6975485" y="5007261"/>
              <a:ext cx="1058375" cy="198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14801" y="4796289"/>
              <a:ext cx="1925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% Ionization =</a:t>
              </a:r>
              <a:endParaRPr lang="en-US" sz="24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10098" y="5817410"/>
            <a:ext cx="194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= - log [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2798914" y="5817410"/>
            <a:ext cx="13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-K</a:t>
            </a:r>
            <a:r>
              <a:rPr lang="en-US" sz="2400" baseline="30000" dirty="0"/>
              <a:t>a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846356" y="5817410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pK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= - log [K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7435172" y="581741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-Kb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92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067" y="245565"/>
            <a:ext cx="478150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K</a:t>
            </a:r>
            <a:r>
              <a:rPr lang="en-US" sz="2400" baseline="-25000" dirty="0" smtClean="0"/>
              <a:t>w</a:t>
            </a:r>
            <a:r>
              <a:rPr lang="en-US" sz="2400" dirty="0" smtClean="0"/>
              <a:t>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and K</a:t>
            </a:r>
            <a:r>
              <a:rPr lang="en-US" sz="2400" baseline="-25000" dirty="0" smtClean="0"/>
              <a:t>b</a:t>
            </a:r>
            <a:endParaRPr lang="en-US" sz="2400" dirty="0" smtClean="0"/>
          </a:p>
          <a:p>
            <a:r>
              <a:rPr lang="en-US" sz="2400" dirty="0" smtClean="0"/>
              <a:t>Or Conjugate acid/base pairs (HA/A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38656" y="1436122"/>
            <a:ext cx="4150208" cy="369332"/>
            <a:chOff x="237347" y="1235192"/>
            <a:chExt cx="4150208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237347" y="1235192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 (</a:t>
              </a:r>
              <a:r>
                <a:rPr lang="en-US" dirty="0" err="1" smtClean="0"/>
                <a:t>aq</a:t>
              </a:r>
              <a:r>
                <a:rPr lang="en-US" dirty="0" smtClean="0"/>
                <a:t>) +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 (l) 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21810" y="1381338"/>
              <a:ext cx="466342" cy="77040"/>
              <a:chOff x="4161256" y="1040457"/>
              <a:chExt cx="466342" cy="7704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4170398" y="1040457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4161256" y="1117497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2497294" y="1235192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O</a:t>
              </a:r>
              <a:r>
                <a:rPr lang="en-US" baseline="30000" dirty="0" smtClean="0"/>
                <a:t>+</a:t>
              </a:r>
              <a:r>
                <a:rPr lang="en-US" dirty="0" smtClean="0"/>
                <a:t> (</a:t>
              </a:r>
              <a:r>
                <a:rPr lang="en-US" dirty="0" err="1" smtClean="0"/>
                <a:t>aq</a:t>
              </a:r>
              <a:r>
                <a:rPr lang="en-US" dirty="0" smtClean="0"/>
                <a:t>) + A</a:t>
              </a:r>
              <a:r>
                <a:rPr lang="en-US" baseline="30000" dirty="0" smtClean="0"/>
                <a:t>-</a:t>
              </a:r>
              <a:r>
                <a:rPr lang="en-US" dirty="0" smtClean="0"/>
                <a:t> (</a:t>
              </a:r>
              <a:r>
                <a:rPr lang="en-US" dirty="0" err="1" smtClean="0"/>
                <a:t>aq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0196" y="2066197"/>
            <a:ext cx="3908763" cy="370064"/>
            <a:chOff x="1128546" y="4382529"/>
            <a:chExt cx="3908763" cy="370064"/>
          </a:xfrm>
        </p:grpSpPr>
        <p:sp>
          <p:nvSpPr>
            <p:cNvPr id="12" name="TextBox 11"/>
            <p:cNvSpPr txBox="1"/>
            <p:nvPr/>
          </p:nvSpPr>
          <p:spPr>
            <a:xfrm>
              <a:off x="1128546" y="4383261"/>
              <a:ext cx="1686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30000" dirty="0" smtClean="0"/>
                <a:t>-</a:t>
              </a:r>
              <a:r>
                <a:rPr lang="en-US" dirty="0" smtClean="0"/>
                <a:t> (</a:t>
              </a:r>
              <a:r>
                <a:rPr lang="en-US" dirty="0" err="1" smtClean="0"/>
                <a:t>aq</a:t>
              </a:r>
              <a:r>
                <a:rPr lang="en-US" dirty="0" smtClean="0"/>
                <a:t>) +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 (l) </a:t>
              </a:r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44826" y="4515921"/>
              <a:ext cx="466342" cy="77040"/>
              <a:chOff x="4161256" y="1040457"/>
              <a:chExt cx="466342" cy="7704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4170398" y="1040457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4161256" y="1117497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211168" y="4382529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HA(</a:t>
              </a:r>
              <a:r>
                <a:rPr lang="en-US" dirty="0" err="1" smtClean="0"/>
                <a:t>aq</a:t>
              </a:r>
              <a:r>
                <a:rPr lang="en-US" dirty="0" smtClean="0"/>
                <a:t>) + OH</a:t>
              </a:r>
              <a:r>
                <a:rPr lang="en-US" baseline="30000" dirty="0" smtClean="0"/>
                <a:t>-</a:t>
              </a:r>
              <a:r>
                <a:rPr lang="en-US" dirty="0" smtClean="0"/>
                <a:t> (</a:t>
              </a:r>
              <a:r>
                <a:rPr lang="en-US" dirty="0" err="1" smtClean="0"/>
                <a:t>aq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96783" y="1192286"/>
            <a:ext cx="1546633" cy="691631"/>
            <a:chOff x="4446355" y="4106991"/>
            <a:chExt cx="1546633" cy="691631"/>
          </a:xfrm>
        </p:grpSpPr>
        <p:sp>
          <p:nvSpPr>
            <p:cNvPr id="18" name="TextBox 17"/>
            <p:cNvSpPr txBox="1"/>
            <p:nvPr/>
          </p:nvSpPr>
          <p:spPr>
            <a:xfrm>
              <a:off x="4446355" y="4271285"/>
              <a:ext cx="595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</a:t>
              </a:r>
              <a:r>
                <a:rPr lang="en-US" baseline="-25000" dirty="0" err="1"/>
                <a:t>a</a:t>
              </a:r>
              <a:r>
                <a:rPr lang="en-US" dirty="0" smtClean="0"/>
                <a:t> </a:t>
              </a:r>
              <a:r>
                <a:rPr lang="en-US" dirty="0" smtClean="0"/>
                <a:t>= 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41711" y="4106991"/>
              <a:ext cx="1151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dirty="0" smtClean="0"/>
                <a:t>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O</a:t>
              </a:r>
              <a:r>
                <a:rPr lang="en-US" baseline="30000" dirty="0" smtClean="0"/>
                <a:t>+</a:t>
              </a:r>
              <a:r>
                <a:rPr lang="en-US" dirty="0" smtClean="0"/>
                <a:t>][A</a:t>
              </a:r>
              <a:r>
                <a:rPr lang="en-US" baseline="30000" dirty="0" smtClean="0"/>
                <a:t>-</a:t>
              </a:r>
              <a:r>
                <a:rPr lang="en-US" dirty="0" smtClean="0"/>
                <a:t>]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83284" y="442929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dirty="0" smtClean="0"/>
                <a:t>HA </a:t>
              </a:r>
              <a:r>
                <a:rPr lang="en-US" dirty="0" smtClean="0"/>
                <a:t>]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4921815" y="4476323"/>
              <a:ext cx="965850" cy="115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496783" y="1882493"/>
            <a:ext cx="1523323" cy="642081"/>
            <a:chOff x="4458444" y="4106991"/>
            <a:chExt cx="1523323" cy="642081"/>
          </a:xfrm>
        </p:grpSpPr>
        <p:sp>
          <p:nvSpPr>
            <p:cNvPr id="23" name="TextBox 22"/>
            <p:cNvSpPr txBox="1"/>
            <p:nvPr/>
          </p:nvSpPr>
          <p:spPr>
            <a:xfrm>
              <a:off x="4458444" y="4261488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r>
                <a:rPr lang="en-US" baseline="-25000" dirty="0" smtClean="0"/>
                <a:t>b</a:t>
              </a:r>
              <a:r>
                <a:rPr lang="en-US" dirty="0" smtClean="0"/>
                <a:t> </a:t>
              </a:r>
              <a:r>
                <a:rPr lang="en-US" dirty="0" smtClean="0"/>
                <a:t>= 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41711" y="4106991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dirty="0" smtClean="0"/>
                <a:t>HA</a:t>
              </a:r>
              <a:r>
                <a:rPr lang="en-US" dirty="0" smtClean="0"/>
                <a:t>][</a:t>
              </a:r>
              <a:r>
                <a:rPr lang="en-US" dirty="0" smtClean="0"/>
                <a:t>OH</a:t>
              </a:r>
              <a:r>
                <a:rPr lang="en-US" baseline="30000" dirty="0" smtClean="0"/>
                <a:t>-</a:t>
              </a:r>
              <a:r>
                <a:rPr lang="en-US" dirty="0" smtClean="0"/>
                <a:t>]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82121" y="4379740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dirty="0" smtClean="0"/>
                <a:t>A </a:t>
              </a:r>
              <a:r>
                <a:rPr lang="en-US" dirty="0" smtClean="0"/>
                <a:t>]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4947278" y="4435359"/>
              <a:ext cx="1028196" cy="1079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938093" y="105524"/>
            <a:ext cx="21049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- Equilibrium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8656" y="2524574"/>
            <a:ext cx="40721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48882" y="2532285"/>
            <a:ext cx="14401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73308" y="2786049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(l</a:t>
            </a:r>
            <a:r>
              <a:rPr lang="en-US" dirty="0" smtClean="0"/>
              <a:t>) +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(l)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223119" y="2918710"/>
            <a:ext cx="466342" cy="77040"/>
            <a:chOff x="2223119" y="2918710"/>
            <a:chExt cx="466342" cy="7704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232261" y="2918710"/>
              <a:ext cx="4572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2223119" y="2995750"/>
              <a:ext cx="4572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824681" y="2752638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OH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17346" y="2771923"/>
            <a:ext cx="26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w</a:t>
            </a:r>
            <a:r>
              <a:rPr lang="en-US" dirty="0" smtClean="0"/>
              <a:t> = [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][OH</a:t>
            </a:r>
            <a:r>
              <a:rPr lang="en-US" baseline="30000" dirty="0" smtClean="0"/>
              <a:t>-</a:t>
            </a:r>
            <a:r>
              <a:rPr lang="en-US" dirty="0" smtClean="0"/>
              <a:t>] = 1 x 10</a:t>
            </a:r>
            <a:r>
              <a:rPr lang="en-US" baseline="30000" dirty="0" smtClean="0"/>
              <a:t>-14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23118" y="3574085"/>
            <a:ext cx="150534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· K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= K</a:t>
            </a:r>
            <a:r>
              <a:rPr lang="en-US" sz="2400" baseline="-25000" dirty="0" smtClean="0"/>
              <a:t>w</a:t>
            </a:r>
            <a:endParaRPr lang="en-US" sz="24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5" y="4200650"/>
            <a:ext cx="6875391" cy="259923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547921" y="4981308"/>
            <a:ext cx="2495107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Stronger the acid/base</a:t>
            </a:r>
          </a:p>
          <a:p>
            <a:r>
              <a:rPr lang="en-US" dirty="0" smtClean="0"/>
              <a:t>he weaker the conjugate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445353" y="3549933"/>
            <a:ext cx="1923604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p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+ </a:t>
            </a:r>
            <a:r>
              <a:rPr lang="en-US" sz="2400" dirty="0" err="1" smtClean="0"/>
              <a:t>pK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= 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22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993" y="233475"/>
            <a:ext cx="6944008" cy="65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49362" y="740524"/>
            <a:ext cx="3367889" cy="1079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6872" y="371192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6784" y="371192"/>
            <a:ext cx="718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% ionization for a 0.150 M solution of HF in with a pH  = 2.85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406" y="74052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(14.7)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37180" y="832877"/>
            <a:ext cx="3284511" cy="922884"/>
            <a:chOff x="89105" y="4704768"/>
            <a:chExt cx="3284511" cy="922884"/>
          </a:xfrm>
          <a:noFill/>
        </p:grpSpPr>
        <p:sp>
          <p:nvSpPr>
            <p:cNvPr id="8" name="TextBox 7"/>
            <p:cNvSpPr txBox="1"/>
            <p:nvPr/>
          </p:nvSpPr>
          <p:spPr>
            <a:xfrm>
              <a:off x="89105" y="4935154"/>
              <a:ext cx="192552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% Ionization =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8144" y="4704768"/>
              <a:ext cx="1255472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H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O</a:t>
              </a:r>
              <a:r>
                <a:rPr lang="en-US" sz="2400" baseline="30000" dirty="0" smtClean="0"/>
                <a:t>+</a:t>
              </a:r>
              <a:r>
                <a:rPr lang="en-US" sz="2400" dirty="0" smtClean="0"/>
                <a:t>]</a:t>
              </a:r>
              <a:r>
                <a:rPr lang="en-US" sz="2400" baseline="-25000" dirty="0" err="1" smtClean="0"/>
                <a:t>eq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86000" y="5165987"/>
              <a:ext cx="88197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HA 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102042" y="5165987"/>
              <a:ext cx="1139286" cy="17460"/>
            </a:xfrm>
            <a:prstGeom prst="line">
              <a:avLst/>
            </a:prstGeom>
            <a:grpFill/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47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95" y="333469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229" y="70280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(14.8)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8554" y="333469"/>
            <a:ext cx="542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K</a:t>
            </a:r>
            <a:r>
              <a:rPr lang="en-US" baseline="-25000" dirty="0" smtClean="0"/>
              <a:t>b</a:t>
            </a:r>
            <a:r>
              <a:rPr lang="en-US" dirty="0" smtClean="0"/>
              <a:t> for the HAsO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-2</a:t>
            </a:r>
            <a:r>
              <a:rPr lang="en-US" dirty="0" smtClean="0"/>
              <a:t> ion given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= 3.0 x 10</a:t>
            </a:r>
            <a:r>
              <a:rPr lang="en-US" baseline="30000" dirty="0" smtClean="0"/>
              <a:t>-12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609" y="102636"/>
            <a:ext cx="150534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· K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= K</a:t>
            </a:r>
            <a:r>
              <a:rPr lang="en-US" sz="2400" baseline="-25000" dirty="0" smtClean="0"/>
              <a:t>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183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032" y="262551"/>
            <a:ext cx="246606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Types of Problems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2550" y="914400"/>
            <a:ext cx="34293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Given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find K</a:t>
            </a:r>
            <a:r>
              <a:rPr lang="en-US" baseline="-25000" dirty="0" smtClean="0"/>
              <a:t>b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Calculate pH of: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SA/SB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wa</a:t>
            </a:r>
            <a:r>
              <a:rPr lang="en-US" dirty="0" smtClean="0"/>
              <a:t>/</a:t>
            </a:r>
            <a:r>
              <a:rPr lang="en-US" dirty="0" err="1" smtClean="0"/>
              <a:t>wb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Given [HA] and pH calculate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Given [HA] and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calculate pH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% </a:t>
            </a:r>
            <a:r>
              <a:rPr lang="en-US" dirty="0" smtClean="0"/>
              <a:t>Dissociation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7513" y="814812"/>
            <a:ext cx="66268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5086" y="1294646"/>
            <a:ext cx="2830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Write chemical equation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Write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eq</a:t>
            </a:r>
            <a:r>
              <a:rPr lang="en-US" dirty="0" smtClean="0"/>
              <a:t> equations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Write ICE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7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</TotalTime>
  <Words>726</Words>
  <Application>Microsoft Office PowerPoint</Application>
  <PresentationFormat>On-screen Show (4:3)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118</cp:revision>
  <cp:lastPrinted>2020-11-29T22:57:26Z</cp:lastPrinted>
  <dcterms:created xsi:type="dcterms:W3CDTF">2020-03-25T15:59:49Z</dcterms:created>
  <dcterms:modified xsi:type="dcterms:W3CDTF">2021-02-21T20:24:28Z</dcterms:modified>
</cp:coreProperties>
</file>