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75" r:id="rId8"/>
    <p:sldId id="265" r:id="rId9"/>
    <p:sldId id="266" r:id="rId10"/>
    <p:sldId id="267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59" r:id="rId22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30777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Acid-Base Definitions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Arrhenius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err="1" smtClean="0"/>
              <a:t>Bronsted</a:t>
            </a:r>
            <a:r>
              <a:rPr lang="en-US" sz="1600" dirty="0" smtClean="0"/>
              <a:t>-Lowry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Lewis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Terminology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 smtClean="0"/>
              <a:t>Conjugate acid/base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 smtClean="0"/>
              <a:t>Proton/Hydronium 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 err="1" smtClean="0"/>
              <a:t>Autoionization</a:t>
            </a:r>
            <a:endParaRPr lang="en-US" sz="1600" dirty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 smtClean="0"/>
              <a:t>Amphoteric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600" dirty="0" smtClean="0"/>
              <a:t>pH and pOH scales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600" dirty="0" smtClean="0"/>
              <a:t>Measuring pH</a:t>
            </a: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</a:t>
            </a:r>
            <a:r>
              <a:rPr lang="en-US" dirty="0" smtClean="0"/>
              <a:t>14a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6032613"/>
            <a:ext cx="42947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OER </a:t>
            </a:r>
            <a:r>
              <a:rPr lang="en-US" dirty="0" smtClean="0"/>
              <a:t>14.1-14.2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644182" y="206597"/>
            <a:ext cx="51694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112 Spring 2021</a:t>
            </a:r>
          </a:p>
          <a:p>
            <a:pPr algn="ctr"/>
            <a:r>
              <a:rPr lang="en-US" sz="3200" dirty="0" smtClean="0"/>
              <a:t>Lecture </a:t>
            </a:r>
            <a:r>
              <a:rPr lang="en-US" sz="3200" dirty="0" smtClean="0"/>
              <a:t>14a </a:t>
            </a:r>
            <a:r>
              <a:rPr lang="en-US" sz="3200" dirty="0" smtClean="0"/>
              <a:t>– </a:t>
            </a:r>
            <a:r>
              <a:rPr lang="en-US" sz="3200" dirty="0" smtClean="0"/>
              <a:t>Acids and Bases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33375"/>
            <a:ext cx="137396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Summary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809750" y="333375"/>
            <a:ext cx="5249386" cy="3451371"/>
            <a:chOff x="1749715" y="1337783"/>
            <a:chExt cx="5249386" cy="3451371"/>
          </a:xfrm>
        </p:grpSpPr>
        <p:sp>
          <p:nvSpPr>
            <p:cNvPr id="3" name="TextBox 2"/>
            <p:cNvSpPr txBox="1"/>
            <p:nvPr/>
          </p:nvSpPr>
          <p:spPr>
            <a:xfrm>
              <a:off x="1749715" y="1337783"/>
              <a:ext cx="5249386" cy="646331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Acid – dissociates to produce excess H</a:t>
              </a:r>
              <a:r>
                <a:rPr lang="en-US" baseline="30000" dirty="0" smtClean="0"/>
                <a:t>+</a:t>
              </a:r>
              <a:r>
                <a:rPr lang="en-US" dirty="0" smtClean="0"/>
                <a:t> ions in water</a:t>
              </a:r>
            </a:p>
            <a:p>
              <a:r>
                <a:rPr lang="en-US" dirty="0" smtClean="0"/>
                <a:t>Base </a:t>
              </a:r>
              <a:r>
                <a:rPr lang="en-US" dirty="0"/>
                <a:t>– dissociates to produce excess OH</a:t>
              </a:r>
              <a:r>
                <a:rPr lang="en-US" baseline="30000" dirty="0"/>
                <a:t>-</a:t>
              </a:r>
              <a:r>
                <a:rPr lang="en-US" dirty="0"/>
                <a:t> ions in </a:t>
              </a:r>
              <a:r>
                <a:rPr lang="en-US" dirty="0" smtClean="0"/>
                <a:t>water</a:t>
              </a:r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89862" y="2740303"/>
              <a:ext cx="2769091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Acid – Proton (H</a:t>
              </a:r>
              <a:r>
                <a:rPr lang="en-US" baseline="30000" dirty="0" smtClean="0"/>
                <a:t>+</a:t>
              </a:r>
              <a:r>
                <a:rPr lang="en-US" dirty="0" smtClean="0"/>
                <a:t>) </a:t>
              </a:r>
              <a:r>
                <a:rPr lang="en-US" u="sng" dirty="0" smtClean="0"/>
                <a:t>donor</a:t>
              </a:r>
            </a:p>
            <a:p>
              <a:r>
                <a:rPr lang="en-US" dirty="0"/>
                <a:t>Base – Proton (H</a:t>
              </a:r>
              <a:r>
                <a:rPr lang="en-US" baseline="30000" dirty="0"/>
                <a:t>+</a:t>
              </a:r>
              <a:r>
                <a:rPr lang="en-US" dirty="0"/>
                <a:t>) </a:t>
              </a:r>
              <a:r>
                <a:rPr lang="en-US" u="sng" dirty="0" smtClean="0"/>
                <a:t>acceptor</a:t>
              </a:r>
              <a:endParaRPr lang="en-US" u="sng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92403" y="4142823"/>
              <a:ext cx="2965299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Acid – electron pair </a:t>
              </a:r>
              <a:r>
                <a:rPr lang="en-US" u="sng" dirty="0" smtClean="0"/>
                <a:t>acceptor</a:t>
              </a:r>
            </a:p>
            <a:p>
              <a:r>
                <a:rPr lang="en-US" dirty="0"/>
                <a:t>Base – </a:t>
              </a:r>
              <a:r>
                <a:rPr lang="en-US" dirty="0" smtClean="0"/>
                <a:t>electron pair </a:t>
              </a:r>
              <a:r>
                <a:rPr lang="en-US" u="sng" dirty="0" smtClean="0"/>
                <a:t>donor</a:t>
              </a:r>
              <a:endParaRPr lang="en-US" u="sng" dirty="0"/>
            </a:p>
          </p:txBody>
        </p:sp>
        <p:sp>
          <p:nvSpPr>
            <p:cNvPr id="6" name="Up Arrow 5"/>
            <p:cNvSpPr/>
            <p:nvPr/>
          </p:nvSpPr>
          <p:spPr>
            <a:xfrm rot="10800000">
              <a:off x="3946358" y="2146434"/>
              <a:ext cx="587141" cy="47163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Up Arrow 6"/>
            <p:cNvSpPr/>
            <p:nvPr/>
          </p:nvSpPr>
          <p:spPr>
            <a:xfrm rot="10800000">
              <a:off x="3946357" y="3508864"/>
              <a:ext cx="587141" cy="47163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94750" y="2177542"/>
              <a:ext cx="21259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Expands </a:t>
              </a:r>
              <a:r>
                <a:rPr lang="en-US" dirty="0" err="1" smtClean="0"/>
                <a:t>dfn</a:t>
              </a:r>
              <a:r>
                <a:rPr lang="en-US" dirty="0" smtClean="0"/>
                <a:t>. of Base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33498" y="3492520"/>
              <a:ext cx="2278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Expands </a:t>
              </a:r>
              <a:r>
                <a:rPr lang="en-US" dirty="0" err="1" smtClean="0"/>
                <a:t>dfn</a:t>
              </a:r>
              <a:r>
                <a:rPr lang="en-US" dirty="0" smtClean="0"/>
                <a:t>. of A and 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16975" y="5417452"/>
            <a:ext cx="2272417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Its all the same:</a:t>
            </a:r>
          </a:p>
          <a:p>
            <a:pPr algn="ctr"/>
            <a:r>
              <a:rPr lang="en-US" dirty="0" smtClean="0"/>
              <a:t>H</a:t>
            </a:r>
            <a:r>
              <a:rPr lang="en-US" baseline="30000" dirty="0" smtClean="0"/>
              <a:t>+</a:t>
            </a:r>
            <a:r>
              <a:rPr lang="en-US" dirty="0" smtClean="0"/>
              <a:t>, Bare Proton, 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</a:p>
          <a:p>
            <a:pPr algn="ctr"/>
            <a:r>
              <a:rPr lang="en-US" dirty="0" smtClean="0"/>
              <a:t>Hydronium Ion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37183" y="5044183"/>
            <a:ext cx="5320503" cy="1375240"/>
            <a:chOff x="3400384" y="4882068"/>
            <a:chExt cx="5320503" cy="1375240"/>
          </a:xfrm>
        </p:grpSpPr>
        <p:sp>
          <p:nvSpPr>
            <p:cNvPr id="12" name="TextBox 11"/>
            <p:cNvSpPr txBox="1"/>
            <p:nvPr/>
          </p:nvSpPr>
          <p:spPr>
            <a:xfrm>
              <a:off x="5114286" y="5251711"/>
              <a:ext cx="10871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H</a:t>
              </a:r>
              <a:r>
                <a:rPr lang="en-US" sz="3600" baseline="-25000" dirty="0" smtClean="0"/>
                <a:t>3</a:t>
              </a:r>
              <a:r>
                <a:rPr lang="en-US" sz="3600" dirty="0" smtClean="0"/>
                <a:t>O</a:t>
              </a:r>
              <a:r>
                <a:rPr lang="en-US" sz="3600" baseline="30000" dirty="0" smtClean="0"/>
                <a:t>+</a:t>
              </a:r>
              <a:endParaRPr lang="en-US" sz="3600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53939" t="5822" r="30328" b="1483"/>
            <a:stretch/>
          </p:blipFill>
          <p:spPr>
            <a:xfrm>
              <a:off x="3400384" y="5180690"/>
              <a:ext cx="760003" cy="68762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t="3765"/>
            <a:stretch/>
          </p:blipFill>
          <p:spPr>
            <a:xfrm>
              <a:off x="7239120" y="4882068"/>
              <a:ext cx="1481767" cy="1375240"/>
            </a:xfrm>
            <a:prstGeom prst="rect">
              <a:avLst/>
            </a:prstGeom>
          </p:spPr>
        </p:pic>
        <p:sp>
          <p:nvSpPr>
            <p:cNvPr id="15" name="Left-Right Arrow 14"/>
            <p:cNvSpPr/>
            <p:nvPr/>
          </p:nvSpPr>
          <p:spPr>
            <a:xfrm>
              <a:off x="4266500" y="5348176"/>
              <a:ext cx="651659" cy="443024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eft-Right Arrow 15"/>
            <p:cNvSpPr/>
            <p:nvPr/>
          </p:nvSpPr>
          <p:spPr>
            <a:xfrm>
              <a:off x="6394452" y="5348176"/>
              <a:ext cx="651659" cy="443024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9167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225" y="361950"/>
            <a:ext cx="447282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Acidic, Basic and Neutral Solutions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09967" y="1268737"/>
            <a:ext cx="5249386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Acid – dissociates to produce excess H</a:t>
            </a:r>
            <a:r>
              <a:rPr lang="en-US" baseline="30000" dirty="0" smtClean="0"/>
              <a:t>+</a:t>
            </a:r>
            <a:r>
              <a:rPr lang="en-US" dirty="0" smtClean="0"/>
              <a:t> ions in water</a:t>
            </a:r>
          </a:p>
          <a:p>
            <a:r>
              <a:rPr lang="en-US" dirty="0" smtClean="0"/>
              <a:t>Base </a:t>
            </a:r>
            <a:r>
              <a:rPr lang="en-US" dirty="0"/>
              <a:t>– dissociates to produce excess OH</a:t>
            </a:r>
            <a:r>
              <a:rPr lang="en-US" baseline="30000" dirty="0"/>
              <a:t>-</a:t>
            </a:r>
            <a:r>
              <a:rPr lang="en-US" dirty="0"/>
              <a:t> ions in </a:t>
            </a:r>
            <a:r>
              <a:rPr lang="en-US" dirty="0" smtClean="0"/>
              <a:t>water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7896"/>
          <a:stretch/>
        </p:blipFill>
        <p:spPr>
          <a:xfrm>
            <a:off x="209967" y="2392457"/>
            <a:ext cx="8468002" cy="925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625" y="3317617"/>
            <a:ext cx="111601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 x 10</a:t>
            </a:r>
            <a:r>
              <a:rPr lang="en-US" baseline="30000" dirty="0" smtClean="0"/>
              <a:t>-7</a:t>
            </a:r>
            <a:r>
              <a:rPr lang="en-US" dirty="0" smtClean="0"/>
              <a:t> 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3317617"/>
            <a:ext cx="111601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 x 10</a:t>
            </a:r>
            <a:r>
              <a:rPr lang="en-US" baseline="30000" dirty="0" smtClean="0"/>
              <a:t>-7</a:t>
            </a:r>
            <a:r>
              <a:rPr lang="en-US" dirty="0" smtClean="0"/>
              <a:t> 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7250" y="3343275"/>
            <a:ext cx="55175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 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77183" y="3343275"/>
            <a:ext cx="55175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 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10400" y="177284"/>
            <a:ext cx="190661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[ ] = concentration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51704" y="4674252"/>
            <a:ext cx="6950942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Acid:  		[</a:t>
            </a:r>
            <a:r>
              <a:rPr lang="en-US" sz="2400" dirty="0"/>
              <a:t>H</a:t>
            </a:r>
            <a:r>
              <a:rPr lang="en-US" sz="2400" baseline="30000" dirty="0"/>
              <a:t>+</a:t>
            </a:r>
            <a:r>
              <a:rPr lang="en-US" sz="2400" dirty="0"/>
              <a:t>]  &gt; </a:t>
            </a:r>
            <a:r>
              <a:rPr lang="en-US" sz="2400" dirty="0" smtClean="0"/>
              <a:t>[OH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]		or 		[</a:t>
            </a:r>
            <a:r>
              <a:rPr lang="en-US" sz="2400" dirty="0"/>
              <a:t>H</a:t>
            </a:r>
            <a:r>
              <a:rPr lang="en-US" sz="2400" baseline="30000" dirty="0"/>
              <a:t>+</a:t>
            </a:r>
            <a:r>
              <a:rPr lang="en-US" sz="2400" dirty="0"/>
              <a:t>]  &gt;  1 x 10</a:t>
            </a:r>
            <a:r>
              <a:rPr lang="en-US" sz="2400" baseline="30000" dirty="0"/>
              <a:t>-7</a:t>
            </a:r>
            <a:r>
              <a:rPr lang="en-US" sz="2400" dirty="0"/>
              <a:t> M</a:t>
            </a:r>
            <a:endParaRPr lang="en-US" sz="2400" dirty="0" smtClean="0"/>
          </a:p>
          <a:p>
            <a:r>
              <a:rPr lang="en-US" sz="2400" dirty="0" smtClean="0"/>
              <a:t>Neutral: 	[</a:t>
            </a:r>
            <a:r>
              <a:rPr lang="en-US" sz="2400" dirty="0"/>
              <a:t>H</a:t>
            </a:r>
            <a:r>
              <a:rPr lang="en-US" sz="2400" baseline="30000" dirty="0"/>
              <a:t>+</a:t>
            </a:r>
            <a:r>
              <a:rPr lang="en-US" sz="2400" dirty="0"/>
              <a:t>]  </a:t>
            </a:r>
            <a:r>
              <a:rPr lang="en-US" sz="2400" dirty="0" smtClean="0"/>
              <a:t>= </a:t>
            </a:r>
            <a:r>
              <a:rPr lang="en-US" sz="2400" dirty="0"/>
              <a:t>[OH</a:t>
            </a:r>
            <a:r>
              <a:rPr lang="en-US" sz="2400" baseline="30000" dirty="0"/>
              <a:t>-</a:t>
            </a:r>
            <a:r>
              <a:rPr lang="en-US" sz="2400" dirty="0" smtClean="0"/>
              <a:t>]		or		[H</a:t>
            </a:r>
            <a:r>
              <a:rPr lang="en-US" sz="2400" baseline="30000" dirty="0"/>
              <a:t>+</a:t>
            </a:r>
            <a:r>
              <a:rPr lang="en-US" sz="2400" dirty="0"/>
              <a:t>] </a:t>
            </a:r>
            <a:r>
              <a:rPr lang="en-US" sz="2400" dirty="0" smtClean="0"/>
              <a:t> = </a:t>
            </a:r>
            <a:r>
              <a:rPr lang="en-US" sz="2400" dirty="0"/>
              <a:t>1 x 10</a:t>
            </a:r>
            <a:r>
              <a:rPr lang="en-US" sz="2400" baseline="30000" dirty="0"/>
              <a:t>-7</a:t>
            </a:r>
            <a:r>
              <a:rPr lang="en-US" sz="2400" dirty="0"/>
              <a:t> M</a:t>
            </a:r>
          </a:p>
          <a:p>
            <a:r>
              <a:rPr lang="en-US" sz="2400" dirty="0" smtClean="0"/>
              <a:t>Base: 		[</a:t>
            </a:r>
            <a:r>
              <a:rPr lang="en-US" sz="2400" dirty="0"/>
              <a:t>H</a:t>
            </a:r>
            <a:r>
              <a:rPr lang="en-US" sz="2400" baseline="30000" dirty="0"/>
              <a:t>+</a:t>
            </a:r>
            <a:r>
              <a:rPr lang="en-US" sz="2400" dirty="0"/>
              <a:t>]  </a:t>
            </a:r>
            <a:r>
              <a:rPr lang="en-US" sz="2400" dirty="0" smtClean="0"/>
              <a:t>&lt; </a:t>
            </a:r>
            <a:r>
              <a:rPr lang="en-US" sz="2400" dirty="0"/>
              <a:t>[OH</a:t>
            </a:r>
            <a:r>
              <a:rPr lang="en-US" sz="2400" baseline="30000" dirty="0"/>
              <a:t>-</a:t>
            </a:r>
            <a:r>
              <a:rPr lang="en-US" sz="2400" dirty="0" smtClean="0"/>
              <a:t>]		or		[H</a:t>
            </a:r>
            <a:r>
              <a:rPr lang="en-US" sz="2400" baseline="30000" dirty="0"/>
              <a:t>+</a:t>
            </a:r>
            <a:r>
              <a:rPr lang="en-US" sz="2400" dirty="0"/>
              <a:t>]  </a:t>
            </a:r>
            <a:r>
              <a:rPr lang="en-US" sz="2400" dirty="0" smtClean="0"/>
              <a:t>&lt;  </a:t>
            </a:r>
            <a:r>
              <a:rPr lang="en-US" sz="2400" dirty="0"/>
              <a:t>1 x 10</a:t>
            </a:r>
            <a:r>
              <a:rPr lang="en-US" sz="2400" baseline="30000" dirty="0"/>
              <a:t>-7</a:t>
            </a:r>
            <a:r>
              <a:rPr lang="en-US" sz="2400" dirty="0"/>
              <a:t> </a:t>
            </a:r>
            <a:r>
              <a:rPr lang="en-US" sz="2400" dirty="0" smtClean="0"/>
              <a:t>M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265583" y="6088484"/>
            <a:ext cx="287841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 1 billion water molecules</a:t>
            </a:r>
          </a:p>
          <a:p>
            <a:r>
              <a:rPr lang="en-US" dirty="0" smtClean="0"/>
              <a:t>You will have 1 H</a:t>
            </a:r>
            <a:r>
              <a:rPr lang="en-US" baseline="30000" dirty="0" smtClean="0"/>
              <a:t>+</a:t>
            </a:r>
            <a:r>
              <a:rPr lang="en-US" dirty="0" smtClean="0"/>
              <a:t> and 1 OH</a:t>
            </a:r>
            <a:r>
              <a:rPr lang="en-US" baseline="30000" dirty="0" smtClean="0"/>
              <a:t>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9967" y="4102886"/>
            <a:ext cx="1683474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New Definitions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724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113" y="694623"/>
            <a:ext cx="6950942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Acid:  		[</a:t>
            </a:r>
            <a:r>
              <a:rPr lang="en-US" sz="2400" dirty="0"/>
              <a:t>H</a:t>
            </a:r>
            <a:r>
              <a:rPr lang="en-US" sz="2400" baseline="30000" dirty="0"/>
              <a:t>+</a:t>
            </a:r>
            <a:r>
              <a:rPr lang="en-US" sz="2400" dirty="0"/>
              <a:t>]  &gt; </a:t>
            </a:r>
            <a:r>
              <a:rPr lang="en-US" sz="2400" dirty="0" smtClean="0"/>
              <a:t>[OH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]		or 		[</a:t>
            </a:r>
            <a:r>
              <a:rPr lang="en-US" sz="2400" dirty="0"/>
              <a:t>H</a:t>
            </a:r>
            <a:r>
              <a:rPr lang="en-US" sz="2400" baseline="30000" dirty="0"/>
              <a:t>+</a:t>
            </a:r>
            <a:r>
              <a:rPr lang="en-US" sz="2400" dirty="0"/>
              <a:t>]  &gt;  1 x 10</a:t>
            </a:r>
            <a:r>
              <a:rPr lang="en-US" sz="2400" baseline="30000" dirty="0"/>
              <a:t>-7</a:t>
            </a:r>
            <a:r>
              <a:rPr lang="en-US" sz="2400" dirty="0"/>
              <a:t> M</a:t>
            </a:r>
            <a:endParaRPr lang="en-US" sz="2400" dirty="0" smtClean="0"/>
          </a:p>
          <a:p>
            <a:r>
              <a:rPr lang="en-US" sz="2400" dirty="0" smtClean="0"/>
              <a:t>Neutral: 	[</a:t>
            </a:r>
            <a:r>
              <a:rPr lang="en-US" sz="2400" dirty="0"/>
              <a:t>H</a:t>
            </a:r>
            <a:r>
              <a:rPr lang="en-US" sz="2400" baseline="30000" dirty="0"/>
              <a:t>+</a:t>
            </a:r>
            <a:r>
              <a:rPr lang="en-US" sz="2400" dirty="0"/>
              <a:t>]  </a:t>
            </a:r>
            <a:r>
              <a:rPr lang="en-US" sz="2400" dirty="0" smtClean="0"/>
              <a:t>= </a:t>
            </a:r>
            <a:r>
              <a:rPr lang="en-US" sz="2400" dirty="0"/>
              <a:t>[OH</a:t>
            </a:r>
            <a:r>
              <a:rPr lang="en-US" sz="2400" baseline="30000" dirty="0"/>
              <a:t>-</a:t>
            </a:r>
            <a:r>
              <a:rPr lang="en-US" sz="2400" dirty="0" smtClean="0"/>
              <a:t>]		or		</a:t>
            </a:r>
            <a:r>
              <a:rPr lang="en-US" sz="2400" dirty="0"/>
              <a:t>[H</a:t>
            </a:r>
            <a:r>
              <a:rPr lang="en-US" sz="2400" baseline="30000" dirty="0"/>
              <a:t>+</a:t>
            </a:r>
            <a:r>
              <a:rPr lang="en-US" sz="2400" dirty="0"/>
              <a:t>]  = 1 x 10</a:t>
            </a:r>
            <a:r>
              <a:rPr lang="en-US" sz="2400" baseline="30000" dirty="0"/>
              <a:t>-7</a:t>
            </a:r>
            <a:r>
              <a:rPr lang="en-US" sz="2400" dirty="0"/>
              <a:t> M</a:t>
            </a:r>
          </a:p>
          <a:p>
            <a:r>
              <a:rPr lang="en-US" sz="2400" dirty="0" smtClean="0"/>
              <a:t>Base: 		[</a:t>
            </a:r>
            <a:r>
              <a:rPr lang="en-US" sz="2400" dirty="0"/>
              <a:t>H</a:t>
            </a:r>
            <a:r>
              <a:rPr lang="en-US" sz="2400" baseline="30000" dirty="0"/>
              <a:t>+</a:t>
            </a:r>
            <a:r>
              <a:rPr lang="en-US" sz="2400" dirty="0"/>
              <a:t>]  </a:t>
            </a:r>
            <a:r>
              <a:rPr lang="en-US" sz="2400" dirty="0" smtClean="0"/>
              <a:t>&lt; </a:t>
            </a:r>
            <a:r>
              <a:rPr lang="en-US" sz="2400" dirty="0"/>
              <a:t>[OH</a:t>
            </a:r>
            <a:r>
              <a:rPr lang="en-US" sz="2400" baseline="30000" dirty="0"/>
              <a:t>-</a:t>
            </a:r>
            <a:r>
              <a:rPr lang="en-US" sz="2400" dirty="0" smtClean="0"/>
              <a:t>]		or		</a:t>
            </a:r>
            <a:r>
              <a:rPr lang="en-US" sz="2400" dirty="0"/>
              <a:t>[H</a:t>
            </a:r>
            <a:r>
              <a:rPr lang="en-US" sz="2400" baseline="30000" dirty="0"/>
              <a:t>+</a:t>
            </a:r>
            <a:r>
              <a:rPr lang="en-US" sz="2400" dirty="0"/>
              <a:t>]  &lt;  1 x 10</a:t>
            </a:r>
            <a:r>
              <a:rPr lang="en-US" sz="2400" baseline="30000" dirty="0"/>
              <a:t>-7</a:t>
            </a:r>
            <a:r>
              <a:rPr lang="en-US" sz="2400" dirty="0"/>
              <a:t> 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376" y="2128841"/>
            <a:ext cx="3770693" cy="28072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362" t="10426" r="3716" b="62766"/>
          <a:stretch/>
        </p:blipFill>
        <p:spPr>
          <a:xfrm>
            <a:off x="398087" y="5380087"/>
            <a:ext cx="7928409" cy="8778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0424" y="6285629"/>
            <a:ext cx="180530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[H</a:t>
            </a:r>
            <a:r>
              <a:rPr lang="en-US" baseline="30000" dirty="0"/>
              <a:t>+</a:t>
            </a:r>
            <a:r>
              <a:rPr lang="en-US" dirty="0"/>
              <a:t>]  &gt;  1 x 10</a:t>
            </a:r>
            <a:r>
              <a:rPr lang="en-US" baseline="30000" dirty="0"/>
              <a:t>-7</a:t>
            </a:r>
            <a:r>
              <a:rPr lang="en-US" dirty="0"/>
              <a:t> M</a:t>
            </a:r>
          </a:p>
        </p:txBody>
      </p:sp>
      <p:sp>
        <p:nvSpPr>
          <p:cNvPr id="6" name="Rectangle 5"/>
          <p:cNvSpPr/>
          <p:nvPr/>
        </p:nvSpPr>
        <p:spPr>
          <a:xfrm>
            <a:off x="3629123" y="6285629"/>
            <a:ext cx="175240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[H</a:t>
            </a:r>
            <a:r>
              <a:rPr lang="en-US" baseline="30000" dirty="0"/>
              <a:t>+</a:t>
            </a:r>
            <a:r>
              <a:rPr lang="en-US" dirty="0"/>
              <a:t>]  = 1 x 10</a:t>
            </a:r>
            <a:r>
              <a:rPr lang="en-US" baseline="30000" dirty="0"/>
              <a:t>-7</a:t>
            </a:r>
            <a:r>
              <a:rPr lang="en-US" dirty="0"/>
              <a:t> M</a:t>
            </a:r>
          </a:p>
        </p:txBody>
      </p:sp>
      <p:sp>
        <p:nvSpPr>
          <p:cNvPr id="7" name="Rectangle 6"/>
          <p:cNvSpPr/>
          <p:nvPr/>
        </p:nvSpPr>
        <p:spPr>
          <a:xfrm>
            <a:off x="6416419" y="6313334"/>
            <a:ext cx="180530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[H</a:t>
            </a:r>
            <a:r>
              <a:rPr lang="en-US" baseline="30000" dirty="0"/>
              <a:t>+</a:t>
            </a:r>
            <a:r>
              <a:rPr lang="en-US" dirty="0"/>
              <a:t>]  &lt;  1 x 10</a:t>
            </a:r>
            <a:r>
              <a:rPr lang="en-US" baseline="30000" dirty="0"/>
              <a:t>-7</a:t>
            </a:r>
            <a:r>
              <a:rPr lang="en-US" dirty="0"/>
              <a:t> 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35030" y="124093"/>
            <a:ext cx="190661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[ ] = concentration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40424" y="4881094"/>
            <a:ext cx="74090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Acidic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162800" y="4936098"/>
            <a:ext cx="66075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Basic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28643" y="5065760"/>
            <a:ext cx="88684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Neutral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6374" y="146467"/>
            <a:ext cx="266912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Concentration Scale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4971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809030" y="676016"/>
            <a:ext cx="854255" cy="83663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4583" y="214351"/>
            <a:ext cx="124809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pH Scale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2755" y="786369"/>
            <a:ext cx="51764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Huge range of value - [H</a:t>
            </a:r>
            <a:r>
              <a:rPr lang="en-US" baseline="30000" dirty="0" smtClean="0"/>
              <a:t>+</a:t>
            </a:r>
            <a:r>
              <a:rPr lang="en-US" dirty="0" smtClean="0"/>
              <a:t>] can go from 10</a:t>
            </a:r>
            <a:r>
              <a:rPr lang="en-US" baseline="30000" dirty="0" smtClean="0"/>
              <a:t>1</a:t>
            </a:r>
            <a:r>
              <a:rPr lang="en-US" dirty="0" smtClean="0"/>
              <a:t>-10</a:t>
            </a:r>
            <a:r>
              <a:rPr lang="en-US" baseline="30000" dirty="0" smtClean="0"/>
              <a:t>-14</a:t>
            </a:r>
            <a:r>
              <a:rPr lang="en-US" dirty="0" smtClean="0"/>
              <a:t> 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People don’t like 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Convenience (1-14 is easier)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6632" y="2054398"/>
            <a:ext cx="199285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pH = - log</a:t>
            </a:r>
            <a:r>
              <a:rPr lang="en-US" sz="2400" dirty="0"/>
              <a:t> [H</a:t>
            </a:r>
            <a:r>
              <a:rPr lang="en-US" sz="2400" baseline="30000" dirty="0"/>
              <a:t>+</a:t>
            </a:r>
            <a:r>
              <a:rPr lang="en-US" sz="2400" dirty="0"/>
              <a:t>]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362" t="10426" r="3716" b="62766"/>
          <a:stretch/>
        </p:blipFill>
        <p:spPr>
          <a:xfrm>
            <a:off x="569537" y="3608437"/>
            <a:ext cx="7928409" cy="8778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7873" y="3088081"/>
            <a:ext cx="180530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[H</a:t>
            </a:r>
            <a:r>
              <a:rPr lang="en-US" baseline="30000" dirty="0"/>
              <a:t>+</a:t>
            </a:r>
            <a:r>
              <a:rPr lang="en-US" dirty="0"/>
              <a:t>]  &gt;  1 x 10</a:t>
            </a:r>
            <a:r>
              <a:rPr lang="en-US" baseline="30000" dirty="0"/>
              <a:t>-7</a:t>
            </a:r>
            <a:r>
              <a:rPr lang="en-US" dirty="0"/>
              <a:t> M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539" y="3088081"/>
            <a:ext cx="175240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[H</a:t>
            </a:r>
            <a:r>
              <a:rPr lang="en-US" baseline="30000" dirty="0"/>
              <a:t>+</a:t>
            </a:r>
            <a:r>
              <a:rPr lang="en-US" dirty="0"/>
              <a:t>]  = 1 x 10</a:t>
            </a:r>
            <a:r>
              <a:rPr lang="en-US" baseline="30000" dirty="0"/>
              <a:t>-7</a:t>
            </a:r>
            <a:r>
              <a:rPr lang="en-US" dirty="0"/>
              <a:t> M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12539" y="3101796"/>
            <a:ext cx="180530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[H</a:t>
            </a:r>
            <a:r>
              <a:rPr lang="en-US" baseline="30000" dirty="0"/>
              <a:t>+</a:t>
            </a:r>
            <a:r>
              <a:rPr lang="en-US" dirty="0"/>
              <a:t>]  &lt;  1 x 10</a:t>
            </a:r>
            <a:r>
              <a:rPr lang="en-US" baseline="30000" dirty="0"/>
              <a:t>-7</a:t>
            </a:r>
            <a:r>
              <a:rPr lang="en-US" dirty="0"/>
              <a:t> 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877" t="45958" r="3635" b="34893"/>
          <a:stretch/>
        </p:blipFill>
        <p:spPr>
          <a:xfrm>
            <a:off x="626969" y="4637298"/>
            <a:ext cx="7870977" cy="61867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42228" y="5412560"/>
            <a:ext cx="74090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Acidic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375346" y="5407001"/>
            <a:ext cx="66075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Basic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85818" y="5407001"/>
            <a:ext cx="88684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Neutral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72664" y="2036031"/>
            <a:ext cx="150073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[H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]= 10</a:t>
            </a:r>
            <a:r>
              <a:rPr lang="en-US" sz="2400" baseline="30000" dirty="0" smtClean="0"/>
              <a:t>-pH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515190" y="190541"/>
            <a:ext cx="1441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Calculator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965731" y="1041013"/>
            <a:ext cx="46839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log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956915" y="67168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x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515190" y="190541"/>
            <a:ext cx="1441933" cy="1436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10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946" y="974460"/>
            <a:ext cx="3044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# in front is </a:t>
            </a:r>
            <a:r>
              <a:rPr lang="en-US" u="sng" dirty="0" smtClean="0"/>
              <a:t>NOT</a:t>
            </a:r>
            <a:r>
              <a:rPr lang="en-US" dirty="0" smtClean="0"/>
              <a:t> as SF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Only numbers after . Are SF</a:t>
            </a:r>
          </a:p>
        </p:txBody>
      </p:sp>
      <p:sp>
        <p:nvSpPr>
          <p:cNvPr id="3" name="Rectangle 2"/>
          <p:cNvSpPr/>
          <p:nvPr/>
        </p:nvSpPr>
        <p:spPr>
          <a:xfrm>
            <a:off x="352262" y="295050"/>
            <a:ext cx="23413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/>
              <a:t>SF and Log </a:t>
            </a:r>
            <a:r>
              <a:rPr lang="en-US" sz="2400" dirty="0" smtClean="0"/>
              <a:t>Scales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02606" y="2137430"/>
            <a:ext cx="137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pH = 5.</a:t>
            </a:r>
            <a:r>
              <a:rPr lang="en-US" sz="2400" u="sng" dirty="0" smtClean="0"/>
              <a:t>25</a:t>
            </a:r>
            <a:endParaRPr lang="en-US" sz="24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693609" y="2599095"/>
            <a:ext cx="566181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 SF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47" y="2783761"/>
            <a:ext cx="960519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Not a SF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V="1">
            <a:off x="1775707" y="2506762"/>
            <a:ext cx="601125" cy="276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90192" y="3300400"/>
            <a:ext cx="18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[H</a:t>
            </a:r>
            <a:r>
              <a:rPr lang="en-US" baseline="30000" dirty="0" smtClean="0"/>
              <a:t>+</a:t>
            </a:r>
            <a:r>
              <a:rPr lang="en-US" dirty="0" smtClean="0"/>
              <a:t>] = 5.6 x 10</a:t>
            </a:r>
            <a:r>
              <a:rPr lang="en-US" baseline="30000" dirty="0" smtClean="0"/>
              <a:t>-6</a:t>
            </a:r>
            <a:r>
              <a:rPr lang="en-US" dirty="0" smtClean="0"/>
              <a:t> 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29919" y="3629259"/>
            <a:ext cx="566181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 SF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9946" y="2060875"/>
            <a:ext cx="97719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043092" y="29845"/>
            <a:ext cx="199285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pH = - log</a:t>
            </a:r>
            <a:r>
              <a:rPr lang="en-US" sz="2400" dirty="0"/>
              <a:t> [H</a:t>
            </a:r>
            <a:r>
              <a:rPr lang="en-US" sz="2400" baseline="30000" dirty="0"/>
              <a:t>+</a:t>
            </a:r>
            <a:r>
              <a:rPr lang="en-US" sz="2400" dirty="0"/>
              <a:t>]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89152" y="598343"/>
            <a:ext cx="150073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[H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]= 10</a:t>
            </a:r>
            <a:r>
              <a:rPr lang="en-US" sz="2400" baseline="30000" dirty="0" smtClean="0"/>
              <a:t>-pH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132098" y="2060875"/>
            <a:ext cx="97719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958843" y="2680637"/>
            <a:ext cx="3350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Convert [H</a:t>
            </a:r>
            <a:r>
              <a:rPr lang="en-US" baseline="30000" dirty="0" smtClean="0"/>
              <a:t>+</a:t>
            </a:r>
            <a:r>
              <a:rPr lang="en-US" dirty="0" smtClean="0"/>
              <a:t>] = 8.65 x 10</a:t>
            </a:r>
            <a:r>
              <a:rPr lang="en-US" baseline="30000" dirty="0" smtClean="0"/>
              <a:t>-9</a:t>
            </a:r>
            <a:r>
              <a:rPr lang="en-US" dirty="0" smtClean="0"/>
              <a:t> M to pH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719307" y="33004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 = 8.063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350890" y="2275929"/>
            <a:ext cx="566181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 SF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476911" y="3629259"/>
            <a:ext cx="566181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 SF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228328" y="3848427"/>
            <a:ext cx="960519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Not a SF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4" idx="0"/>
          </p:cNvCxnSpPr>
          <p:nvPr/>
        </p:nvCxnSpPr>
        <p:spPr>
          <a:xfrm flipV="1">
            <a:off x="5708588" y="3571428"/>
            <a:ext cx="601125" cy="276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185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" y="457200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5300" y="1323975"/>
            <a:ext cx="2535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Convert pH = 9.25 to [H</a:t>
            </a:r>
            <a:r>
              <a:rPr lang="en-US" baseline="30000" dirty="0" smtClean="0"/>
              <a:t>+</a:t>
            </a:r>
            <a:r>
              <a:rPr lang="en-US" dirty="0" smtClean="0"/>
              <a:t>]</a:t>
            </a:r>
          </a:p>
          <a:p>
            <a:r>
              <a:rPr lang="en-US" dirty="0"/>
              <a:t>Is the solution A/B/N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67300" y="1314450"/>
            <a:ext cx="3350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Convert </a:t>
            </a:r>
            <a:r>
              <a:rPr lang="en-US" dirty="0"/>
              <a:t>[H</a:t>
            </a:r>
            <a:r>
              <a:rPr lang="en-US" baseline="30000" dirty="0" smtClean="0"/>
              <a:t>+</a:t>
            </a:r>
            <a:r>
              <a:rPr lang="en-US" dirty="0" smtClean="0"/>
              <a:t>] = 4.56 x 10</a:t>
            </a:r>
            <a:r>
              <a:rPr lang="en-US" baseline="30000" dirty="0" smtClean="0"/>
              <a:t>-5</a:t>
            </a:r>
            <a:r>
              <a:rPr lang="en-US" dirty="0" smtClean="0"/>
              <a:t> M to pH</a:t>
            </a:r>
          </a:p>
          <a:p>
            <a:r>
              <a:rPr lang="en-US" dirty="0"/>
              <a:t>Is the solution A/B/N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243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50" y="371475"/>
            <a:ext cx="286072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[OH]- and pOH Scales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00050" y="978545"/>
            <a:ext cx="4404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Same as [H</a:t>
            </a:r>
            <a:r>
              <a:rPr lang="en-US" baseline="30000" dirty="0" smtClean="0"/>
              <a:t>+</a:t>
            </a:r>
            <a:r>
              <a:rPr lang="en-US" dirty="0" smtClean="0"/>
              <a:t>] and pH scales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Reversed definitions of Acid/Base/Neutral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1770281"/>
            <a:ext cx="5286375" cy="497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5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654" y="230720"/>
            <a:ext cx="137396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Summary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842919" y="332718"/>
          <a:ext cx="502485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731">
                  <a:extLst>
                    <a:ext uri="{9D8B030D-6E8A-4147-A177-3AD203B41FA5}">
                      <a16:colId xmlns:a16="http://schemas.microsoft.com/office/drawing/2014/main" val="1878020152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3248217023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335256518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655837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Acidic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Neutral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Basic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48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[H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&gt; 10</a:t>
                      </a:r>
                      <a:r>
                        <a:rPr lang="en-US" baseline="30000" dirty="0" smtClean="0"/>
                        <a:t>-7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= 10</a:t>
                      </a:r>
                      <a:r>
                        <a:rPr lang="en-US" baseline="30000" dirty="0" smtClean="0"/>
                        <a:t>-7 </a:t>
                      </a:r>
                      <a:r>
                        <a:rPr lang="en-US" baseline="0" dirty="0" smtClean="0"/>
                        <a:t>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10</a:t>
                      </a:r>
                      <a:r>
                        <a:rPr lang="en-US" baseline="30000" dirty="0" smtClean="0"/>
                        <a:t>-7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692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= 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3060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0945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[OH</a:t>
                      </a:r>
                      <a:r>
                        <a:rPr lang="en-US" baseline="30000" dirty="0" smtClean="0"/>
                        <a:t>-</a:t>
                      </a:r>
                      <a:r>
                        <a:rPr lang="en-US" baseline="0" dirty="0" smtClean="0"/>
                        <a:t>]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&lt; 10</a:t>
                      </a:r>
                      <a:r>
                        <a:rPr lang="en-US" baseline="30000" dirty="0" smtClean="0"/>
                        <a:t>-7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= 10</a:t>
                      </a:r>
                      <a:r>
                        <a:rPr lang="en-US" baseline="30000" dirty="0" smtClean="0"/>
                        <a:t>-7 </a:t>
                      </a:r>
                      <a:r>
                        <a:rPr lang="en-US" baseline="0" dirty="0" smtClean="0"/>
                        <a:t>M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10</a:t>
                      </a:r>
                      <a:r>
                        <a:rPr lang="en-US" baseline="30000" dirty="0" smtClean="0"/>
                        <a:t>-7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099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=7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784122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118090" y="983221"/>
            <a:ext cx="1992853" cy="1401024"/>
            <a:chOff x="3319044" y="2773921"/>
            <a:chExt cx="1992853" cy="1401024"/>
          </a:xfrm>
        </p:grpSpPr>
        <p:sp>
          <p:nvSpPr>
            <p:cNvPr id="7" name="TextBox 6"/>
            <p:cNvSpPr txBox="1"/>
            <p:nvPr/>
          </p:nvSpPr>
          <p:spPr>
            <a:xfrm>
              <a:off x="3319044" y="3145445"/>
              <a:ext cx="1277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</a:t>
              </a:r>
              <a:r>
                <a:rPr lang="en-US" dirty="0"/>
                <a:t>H</a:t>
              </a:r>
              <a:r>
                <a:rPr lang="en-US" baseline="30000" dirty="0" smtClean="0"/>
                <a:t>+</a:t>
              </a:r>
              <a:r>
                <a:rPr lang="en-US" dirty="0" smtClean="0"/>
                <a:t>] = 10</a:t>
              </a:r>
              <a:r>
                <a:rPr lang="en-US" baseline="30000" dirty="0" smtClean="0"/>
                <a:t>-pH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19044" y="3475996"/>
              <a:ext cx="1502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[OH</a:t>
              </a:r>
              <a:r>
                <a:rPr lang="en-US" baseline="30000" dirty="0"/>
                <a:t>-</a:t>
              </a:r>
              <a:r>
                <a:rPr lang="en-US" dirty="0" smtClean="0"/>
                <a:t>] = 10</a:t>
              </a:r>
              <a:r>
                <a:rPr lang="en-US" baseline="30000" dirty="0" smtClean="0"/>
                <a:t>-pOH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19044" y="3805613"/>
              <a:ext cx="1992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[H</a:t>
              </a:r>
              <a:r>
                <a:rPr lang="en-US" baseline="30000" dirty="0"/>
                <a:t>+</a:t>
              </a:r>
              <a:r>
                <a:rPr lang="en-US" dirty="0"/>
                <a:t>]</a:t>
              </a:r>
              <a:r>
                <a:rPr lang="en-US" dirty="0" smtClean="0"/>
                <a:t> </a:t>
              </a:r>
              <a:r>
                <a:rPr lang="en-US" dirty="0"/>
                <a:t>[OH</a:t>
              </a:r>
              <a:r>
                <a:rPr lang="en-US" baseline="30000" dirty="0"/>
                <a:t>-</a:t>
              </a:r>
              <a:r>
                <a:rPr lang="en-US" dirty="0"/>
                <a:t>] </a:t>
              </a:r>
              <a:r>
                <a:rPr lang="en-US" dirty="0" smtClean="0"/>
                <a:t>= 10</a:t>
              </a:r>
              <a:r>
                <a:rPr lang="en-US" baseline="30000" dirty="0" smtClean="0"/>
                <a:t>-14</a:t>
              </a:r>
              <a:r>
                <a:rPr lang="en-US" dirty="0" smtClean="0"/>
                <a:t> M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19044" y="2773921"/>
              <a:ext cx="1359026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 to [</a:t>
              </a:r>
              <a:r>
                <a:rPr lang="en-US" dirty="0" err="1" smtClean="0"/>
                <a:t>Conc</a:t>
              </a:r>
              <a:r>
                <a:rPr lang="en-US" dirty="0" smtClean="0"/>
                <a:t>]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02699" y="973946"/>
            <a:ext cx="1821332" cy="1410299"/>
            <a:chOff x="6150585" y="2738723"/>
            <a:chExt cx="1821332" cy="1410299"/>
          </a:xfrm>
        </p:grpSpPr>
        <p:sp>
          <p:nvSpPr>
            <p:cNvPr id="13" name="TextBox 12"/>
            <p:cNvSpPr txBox="1"/>
            <p:nvPr/>
          </p:nvSpPr>
          <p:spPr>
            <a:xfrm>
              <a:off x="6152187" y="3779690"/>
              <a:ext cx="1545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 + pOH = 14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50585" y="3411749"/>
              <a:ext cx="1821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pOH = - log</a:t>
              </a:r>
              <a:r>
                <a:rPr lang="en-US" dirty="0"/>
                <a:t> </a:t>
              </a:r>
              <a:r>
                <a:rPr lang="en-US" dirty="0" smtClean="0"/>
                <a:t>[OH</a:t>
              </a:r>
              <a:r>
                <a:rPr lang="en-US" baseline="30000" dirty="0"/>
                <a:t>-</a:t>
              </a:r>
              <a:r>
                <a:rPr lang="en-US" dirty="0" smtClean="0"/>
                <a:t>] 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50585" y="3106664"/>
              <a:ext cx="1547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 = - log</a:t>
              </a:r>
              <a:r>
                <a:rPr lang="en-US" dirty="0"/>
                <a:t> [H</a:t>
              </a:r>
              <a:r>
                <a:rPr lang="en-US" baseline="30000" dirty="0"/>
                <a:t>+</a:t>
              </a:r>
              <a:r>
                <a:rPr lang="en-US" dirty="0"/>
                <a:t>]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50585" y="2738723"/>
              <a:ext cx="1359026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</a:t>
              </a:r>
              <a:r>
                <a:rPr lang="en-US" dirty="0" err="1" smtClean="0"/>
                <a:t>Conc</a:t>
              </a:r>
              <a:r>
                <a:rPr lang="en-US" dirty="0" smtClean="0"/>
                <a:t>] to pH</a:t>
              </a:r>
              <a:endParaRPr lang="en-US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90" y="3330558"/>
            <a:ext cx="5067300" cy="33337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95673" y="3981450"/>
            <a:ext cx="378020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pH = 1.50 then </a:t>
            </a:r>
            <a:r>
              <a:rPr lang="en-US" dirty="0"/>
              <a:t>[H+] = </a:t>
            </a:r>
            <a:r>
              <a:rPr lang="en-US" dirty="0" smtClean="0"/>
              <a:t>3.2 x 10</a:t>
            </a:r>
            <a:r>
              <a:rPr lang="en-US" baseline="30000" dirty="0" smtClean="0"/>
              <a:t>-2</a:t>
            </a:r>
            <a:r>
              <a:rPr lang="en-US" dirty="0" smtClean="0"/>
              <a:t> M</a:t>
            </a:r>
            <a:endParaRPr lang="en-US" dirty="0"/>
          </a:p>
          <a:p>
            <a:pPr algn="ctr"/>
            <a:endParaRPr lang="en-US" dirty="0" smtClean="0"/>
          </a:p>
          <a:p>
            <a:r>
              <a:rPr lang="en-US" dirty="0" smtClean="0"/>
              <a:t>pH = 7 then [H+] = 1 x 10</a:t>
            </a:r>
            <a:r>
              <a:rPr lang="en-US" baseline="30000" dirty="0" smtClean="0"/>
              <a:t>-14</a:t>
            </a:r>
            <a:r>
              <a:rPr lang="en-US" dirty="0" smtClean="0"/>
              <a:t> M</a:t>
            </a:r>
          </a:p>
          <a:p>
            <a:endParaRPr lang="en-US" dirty="0"/>
          </a:p>
          <a:p>
            <a:r>
              <a:rPr lang="en-US" dirty="0" smtClean="0"/>
              <a:t>pH = 10.805 then </a:t>
            </a:r>
            <a:r>
              <a:rPr lang="en-US" dirty="0"/>
              <a:t>[H+] = </a:t>
            </a:r>
            <a:r>
              <a:rPr lang="en-US" dirty="0" smtClean="0"/>
              <a:t>1.57 </a:t>
            </a:r>
            <a:r>
              <a:rPr lang="en-US" dirty="0"/>
              <a:t>x </a:t>
            </a:r>
            <a:r>
              <a:rPr lang="en-US" dirty="0" smtClean="0"/>
              <a:t>10</a:t>
            </a:r>
            <a:r>
              <a:rPr lang="en-US" baseline="30000" dirty="0" smtClean="0"/>
              <a:t>-11</a:t>
            </a:r>
            <a:r>
              <a:rPr lang="en-US" dirty="0" smtClean="0"/>
              <a:t> </a:t>
            </a:r>
            <a:r>
              <a:rPr lang="en-US" dirty="0"/>
              <a:t>M</a:t>
            </a:r>
          </a:p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447431" y="3796784"/>
            <a:ext cx="14766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/>
              <a:t>Double Check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30422" y="5742384"/>
            <a:ext cx="52995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SF’s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456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110" t="13021" r="11231"/>
          <a:stretch/>
        </p:blipFill>
        <p:spPr>
          <a:xfrm>
            <a:off x="1000125" y="1190624"/>
            <a:ext cx="7477125" cy="4772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922" y="227779"/>
            <a:ext cx="30062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Acid/Base Calculations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8663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7049" y="1404640"/>
            <a:ext cx="4114800" cy="411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93639" y="5519440"/>
            <a:ext cx="538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pH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691849" y="966489"/>
            <a:ext cx="7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pOH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86599" y="5427107"/>
            <a:ext cx="66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[H</a:t>
            </a:r>
            <a:r>
              <a:rPr lang="en-US" sz="2400" baseline="30000" dirty="0" smtClean="0"/>
              <a:t>+</a:t>
            </a:r>
            <a:r>
              <a:rPr lang="en-US" sz="2400" dirty="0"/>
              <a:t>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18792" y="1038932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[OH</a:t>
            </a:r>
            <a:r>
              <a:rPr lang="en-US" sz="2400" baseline="30000" dirty="0"/>
              <a:t>-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854507" y="5564191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 = -log[H</a:t>
            </a:r>
            <a:r>
              <a:rPr lang="en-US" baseline="30000" dirty="0" smtClean="0"/>
              <a:t>+</a:t>
            </a:r>
            <a:r>
              <a:rPr lang="en-US" dirty="0" smtClean="0"/>
              <a:t>]</a:t>
            </a:r>
            <a:endParaRPr lang="en-US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3947043" y="5957591"/>
            <a:ext cx="1225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[H</a:t>
            </a:r>
            <a:r>
              <a:rPr lang="en-US" baseline="30000" dirty="0" smtClean="0"/>
              <a:t>+</a:t>
            </a:r>
            <a:r>
              <a:rPr lang="en-US" dirty="0" smtClean="0"/>
              <a:t>] = 10</a:t>
            </a:r>
            <a:r>
              <a:rPr lang="en-US" baseline="30000" dirty="0" smtClean="0"/>
              <a:t>-pH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>
            <a:off x="5172058" y="6142257"/>
            <a:ext cx="1378227" cy="20683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1"/>
          </p:cNvCxnSpPr>
          <p:nvPr/>
        </p:nvCxnSpPr>
        <p:spPr>
          <a:xfrm flipH="1">
            <a:off x="2629005" y="5748857"/>
            <a:ext cx="1225502" cy="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3"/>
          </p:cNvCxnSpPr>
          <p:nvPr/>
        </p:nvCxnSpPr>
        <p:spPr>
          <a:xfrm>
            <a:off x="5243029" y="5748857"/>
            <a:ext cx="1307256" cy="2917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629005" y="6142257"/>
            <a:ext cx="1340359" cy="0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996071" y="573089"/>
            <a:ext cx="16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pOH = -log[OH</a:t>
            </a:r>
            <a:r>
              <a:rPr lang="en-US" baseline="30000" dirty="0"/>
              <a:t>-</a:t>
            </a:r>
            <a:r>
              <a:rPr lang="en-US" dirty="0" smtClean="0"/>
              <a:t>]</a:t>
            </a:r>
            <a:endParaRPr lang="en-US" baseline="30000" dirty="0"/>
          </a:p>
        </p:txBody>
      </p:sp>
      <p:sp>
        <p:nvSpPr>
          <p:cNvPr id="32" name="TextBox 31"/>
          <p:cNvSpPr txBox="1"/>
          <p:nvPr/>
        </p:nvSpPr>
        <p:spPr>
          <a:xfrm>
            <a:off x="4088607" y="966489"/>
            <a:ext cx="1388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[OH</a:t>
            </a:r>
            <a:r>
              <a:rPr lang="en-US" baseline="30000" dirty="0"/>
              <a:t>-</a:t>
            </a:r>
            <a:r>
              <a:rPr lang="en-US" dirty="0" smtClean="0"/>
              <a:t>] = 10</a:t>
            </a:r>
            <a:r>
              <a:rPr lang="en-US" baseline="30000" dirty="0" smtClean="0"/>
              <a:t>-pH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32" idx="3"/>
          </p:cNvCxnSpPr>
          <p:nvPr/>
        </p:nvCxnSpPr>
        <p:spPr>
          <a:xfrm flipV="1">
            <a:off x="5476875" y="1076325"/>
            <a:ext cx="12149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1" idx="1"/>
          </p:cNvCxnSpPr>
          <p:nvPr/>
        </p:nvCxnSpPr>
        <p:spPr>
          <a:xfrm flipH="1">
            <a:off x="2770569" y="757755"/>
            <a:ext cx="1225502" cy="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1" idx="3"/>
          </p:cNvCxnSpPr>
          <p:nvPr/>
        </p:nvCxnSpPr>
        <p:spPr>
          <a:xfrm>
            <a:off x="5658706" y="757755"/>
            <a:ext cx="1033143" cy="2917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770569" y="1151155"/>
            <a:ext cx="1340359" cy="0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6200000">
            <a:off x="1196393" y="3216597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[H</a:t>
            </a:r>
            <a:r>
              <a:rPr lang="en-US" baseline="30000" dirty="0" smtClean="0"/>
              <a:t>+</a:t>
            </a:r>
            <a:r>
              <a:rPr lang="en-US" dirty="0" smtClean="0"/>
              <a:t>][OH</a:t>
            </a:r>
            <a:r>
              <a:rPr lang="en-US" baseline="30000" dirty="0" smtClean="0"/>
              <a:t>-</a:t>
            </a:r>
            <a:r>
              <a:rPr lang="en-US" dirty="0" smtClean="0"/>
              <a:t>] = 10</a:t>
            </a:r>
            <a:r>
              <a:rPr lang="en-US" baseline="30000" dirty="0" smtClean="0"/>
              <a:t>-14</a:t>
            </a:r>
            <a:r>
              <a:rPr lang="en-US" dirty="0" smtClean="0"/>
              <a:t> M 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 rot="16200000">
            <a:off x="6290296" y="3289131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 + pOH = 14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668278" y="5057775"/>
            <a:ext cx="79380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-1</a:t>
            </a:r>
            <a:r>
              <a:rPr lang="en-US" dirty="0" smtClean="0"/>
              <a:t> M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629005" y="1428154"/>
            <a:ext cx="872355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-14</a:t>
            </a:r>
            <a:r>
              <a:rPr lang="en-US" dirty="0" smtClean="0"/>
              <a:t> M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668278" y="3092708"/>
            <a:ext cx="79380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-7</a:t>
            </a:r>
            <a:r>
              <a:rPr lang="en-US" dirty="0" smtClean="0"/>
              <a:t> M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175277" y="1428154"/>
            <a:ext cx="41870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293105" y="3114763"/>
            <a:ext cx="30168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326120" y="5047434"/>
            <a:ext cx="30168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356183" y="3092708"/>
            <a:ext cx="88684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Neutral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371946" y="5047434"/>
            <a:ext cx="74090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Acidic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430883" y="1462563"/>
            <a:ext cx="66075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Basic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76922" y="227779"/>
            <a:ext cx="237032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Acid/Base Square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7477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0697" y="442612"/>
            <a:ext cx="84510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Acids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343650" y="459432"/>
            <a:ext cx="89319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Bases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18166" y="1705566"/>
            <a:ext cx="2470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Naming - Memorize (10)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72230" y="1071560"/>
            <a:ext cx="3074496" cy="461665"/>
            <a:chOff x="961353" y="5334000"/>
            <a:chExt cx="3074496" cy="461665"/>
          </a:xfrm>
        </p:grpSpPr>
        <p:sp>
          <p:nvSpPr>
            <p:cNvPr id="7" name="TextBox 6"/>
            <p:cNvSpPr txBox="1"/>
            <p:nvPr/>
          </p:nvSpPr>
          <p:spPr>
            <a:xfrm>
              <a:off x="961353" y="5334000"/>
              <a:ext cx="377026" cy="461665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H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38379" y="5334000"/>
              <a:ext cx="2697470" cy="461665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Anion or Polyatomic</a:t>
              </a:r>
              <a:endParaRPr lang="en-US" sz="2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81553" y="1066798"/>
            <a:ext cx="2242986" cy="461665"/>
            <a:chOff x="866775" y="5334000"/>
            <a:chExt cx="2242986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866775" y="5334000"/>
              <a:ext cx="1662378" cy="461665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Metal Atom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29153" y="5334000"/>
              <a:ext cx="580608" cy="461665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OH</a:t>
              </a:r>
              <a:endParaRPr lang="en-US" sz="24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063280" y="1700508"/>
            <a:ext cx="2895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Naming – Normal Ionic Rules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81089" y="2267723"/>
            <a:ext cx="19443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 Properties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Taste Sour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Litmus: B → 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97162" y="2169375"/>
            <a:ext cx="21273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 Properties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Taste Bitter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Slippery to touch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Litmus: R → B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56" y="3562529"/>
            <a:ext cx="7197957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47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625" y="400050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0312" y="971550"/>
            <a:ext cx="2810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Convert pOH = 4.55 to [OH</a:t>
            </a:r>
            <a:r>
              <a:rPr lang="en-US" baseline="30000" dirty="0"/>
              <a:t>-</a:t>
            </a:r>
            <a:r>
              <a:rPr lang="en-US" dirty="0" smtClean="0"/>
              <a:t>]</a:t>
            </a:r>
          </a:p>
          <a:p>
            <a:r>
              <a:rPr lang="en-US" dirty="0" smtClean="0"/>
              <a:t>Is the solution A/B/N?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00625" y="971549"/>
            <a:ext cx="3702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Convert [OH</a:t>
            </a:r>
            <a:r>
              <a:rPr lang="en-US" baseline="30000" dirty="0"/>
              <a:t>-</a:t>
            </a:r>
            <a:r>
              <a:rPr lang="en-US" dirty="0" smtClean="0"/>
              <a:t>] = 1.25 x 10</a:t>
            </a:r>
            <a:r>
              <a:rPr lang="en-US" baseline="30000" dirty="0" smtClean="0"/>
              <a:t>-12</a:t>
            </a:r>
            <a:r>
              <a:rPr lang="en-US" dirty="0" smtClean="0"/>
              <a:t> M to pOH</a:t>
            </a:r>
          </a:p>
          <a:p>
            <a:r>
              <a:rPr lang="en-US" dirty="0"/>
              <a:t>Is the solution A/B/N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0312" y="3305859"/>
            <a:ext cx="2726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Convert pOH = 8.25 to [H</a:t>
            </a:r>
            <a:r>
              <a:rPr lang="en-US" baseline="30000" dirty="0" smtClean="0"/>
              <a:t>+</a:t>
            </a:r>
            <a:r>
              <a:rPr lang="en-US" dirty="0" smtClean="0"/>
              <a:t>]</a:t>
            </a:r>
          </a:p>
          <a:p>
            <a:r>
              <a:rPr lang="en-US" dirty="0" smtClean="0"/>
              <a:t>Is the solution A/B/N?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0625" y="3305859"/>
            <a:ext cx="3355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Convert [OH</a:t>
            </a:r>
            <a:r>
              <a:rPr lang="en-US" baseline="30000" dirty="0" smtClean="0"/>
              <a:t>-</a:t>
            </a:r>
            <a:r>
              <a:rPr lang="en-US" dirty="0" smtClean="0"/>
              <a:t>] = 2.9 x 10</a:t>
            </a:r>
            <a:r>
              <a:rPr lang="en-US" baseline="30000" dirty="0" smtClean="0"/>
              <a:t>-9</a:t>
            </a:r>
            <a:r>
              <a:rPr lang="en-US" dirty="0" smtClean="0"/>
              <a:t> M to pH</a:t>
            </a:r>
          </a:p>
          <a:p>
            <a:r>
              <a:rPr lang="en-US" dirty="0"/>
              <a:t>Is the solution A/B/N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396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496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9173" y="350192"/>
            <a:ext cx="271151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Arrhenius Definition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30490" y="1401246"/>
            <a:ext cx="5249386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Acid – dissociates to produce excess H</a:t>
            </a:r>
            <a:r>
              <a:rPr lang="en-US" baseline="30000" dirty="0" smtClean="0"/>
              <a:t>+</a:t>
            </a:r>
            <a:r>
              <a:rPr lang="en-US" dirty="0" smtClean="0"/>
              <a:t> ions in water</a:t>
            </a:r>
          </a:p>
          <a:p>
            <a:r>
              <a:rPr lang="en-US" dirty="0" smtClean="0"/>
              <a:t>Base </a:t>
            </a:r>
            <a:r>
              <a:rPr lang="en-US" dirty="0"/>
              <a:t>– dissociates to produce excess OH</a:t>
            </a:r>
            <a:r>
              <a:rPr lang="en-US" baseline="30000" dirty="0"/>
              <a:t>-</a:t>
            </a:r>
            <a:r>
              <a:rPr lang="en-US" dirty="0"/>
              <a:t> ions in </a:t>
            </a:r>
            <a:r>
              <a:rPr lang="en-US" dirty="0" smtClean="0"/>
              <a:t>water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67033" y="2535524"/>
            <a:ext cx="2542857" cy="2901079"/>
            <a:chOff x="1290796" y="3190010"/>
            <a:chExt cx="2542857" cy="290107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r="61030"/>
            <a:stretch/>
          </p:blipFill>
          <p:spPr>
            <a:xfrm>
              <a:off x="1514731" y="3190010"/>
              <a:ext cx="1952369" cy="290107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0796" y="5557738"/>
              <a:ext cx="2542857" cy="39047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279718" y="2457152"/>
            <a:ext cx="3514286" cy="2901079"/>
            <a:chOff x="5348507" y="3047135"/>
            <a:chExt cx="3514286" cy="290107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63306"/>
            <a:stretch/>
          </p:blipFill>
          <p:spPr>
            <a:xfrm>
              <a:off x="6334124" y="3047135"/>
              <a:ext cx="1838325" cy="290107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48507" y="5424434"/>
              <a:ext cx="3514286" cy="37142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8212" y="119359"/>
            <a:ext cx="2157450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(1859-1927)</a:t>
            </a:r>
          </a:p>
          <a:p>
            <a:pPr algn="ctr"/>
            <a:r>
              <a:rPr lang="en-US" dirty="0" smtClean="0"/>
              <a:t>Also discovered ion’s</a:t>
            </a:r>
          </a:p>
          <a:p>
            <a:pPr algn="ctr"/>
            <a:r>
              <a:rPr lang="en-US" dirty="0" smtClean="0"/>
              <a:t>Named Cation/Anion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27621" y="5834509"/>
            <a:ext cx="1892185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Limitations</a:t>
            </a:r>
          </a:p>
          <a:p>
            <a:r>
              <a:rPr lang="en-US" dirty="0" smtClean="0"/>
              <a:t>must be in water</a:t>
            </a:r>
          </a:p>
          <a:p>
            <a:r>
              <a:rPr lang="en-US" dirty="0" smtClean="0"/>
              <a:t>Miss’s some bases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7033" y="6144163"/>
            <a:ext cx="4772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H</a:t>
            </a:r>
            <a:r>
              <a:rPr lang="en-US" sz="2400" dirty="0" err="1" smtClean="0"/>
              <a:t>Cl</a:t>
            </a:r>
            <a:r>
              <a:rPr lang="en-US" sz="2400" dirty="0" smtClean="0"/>
              <a:t> (</a:t>
            </a:r>
            <a:r>
              <a:rPr lang="en-US" sz="2400" dirty="0" err="1" smtClean="0"/>
              <a:t>aq</a:t>
            </a:r>
            <a:r>
              <a:rPr lang="en-US" sz="2400" dirty="0" smtClean="0"/>
              <a:t>)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→ 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(</a:t>
            </a:r>
            <a:r>
              <a:rPr lang="en-US" sz="2400" dirty="0" err="1" smtClean="0"/>
              <a:t>aq</a:t>
            </a:r>
            <a:r>
              <a:rPr lang="en-US" sz="2400" dirty="0" smtClean="0"/>
              <a:t>) + Cl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(</a:t>
            </a:r>
            <a:r>
              <a:rPr lang="en-US" sz="2400" dirty="0" err="1" smtClean="0"/>
              <a:t>aq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79244" y="5649843"/>
            <a:ext cx="194546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Alternative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526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9173" y="163288"/>
            <a:ext cx="346627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/>
              <a:t>Bronsted</a:t>
            </a:r>
            <a:r>
              <a:rPr lang="en-US" sz="2400" dirty="0" smtClean="0"/>
              <a:t>-Lowry Definition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567938" y="194236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(1923)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3750" y="1134546"/>
            <a:ext cx="2769091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Acid – Proton (H</a:t>
            </a:r>
            <a:r>
              <a:rPr lang="en-US" baseline="30000" dirty="0" smtClean="0"/>
              <a:t>+</a:t>
            </a:r>
            <a:r>
              <a:rPr lang="en-US" dirty="0" smtClean="0"/>
              <a:t>) </a:t>
            </a:r>
            <a:r>
              <a:rPr lang="en-US" u="sng" dirty="0" smtClean="0"/>
              <a:t>donor</a:t>
            </a:r>
          </a:p>
          <a:p>
            <a:r>
              <a:rPr lang="en-US" dirty="0"/>
              <a:t>Base – Proton (H</a:t>
            </a:r>
            <a:r>
              <a:rPr lang="en-US" baseline="30000" dirty="0"/>
              <a:t>+</a:t>
            </a:r>
            <a:r>
              <a:rPr lang="en-US" dirty="0"/>
              <a:t>) </a:t>
            </a:r>
            <a:r>
              <a:rPr lang="en-US" u="sng" dirty="0" smtClean="0"/>
              <a:t>acceptor</a:t>
            </a:r>
            <a:endParaRPr lang="en-US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109410" y="2516044"/>
            <a:ext cx="4772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H</a:t>
            </a:r>
            <a:r>
              <a:rPr lang="en-US" sz="2400" dirty="0" err="1" smtClean="0"/>
              <a:t>Cl</a:t>
            </a:r>
            <a:r>
              <a:rPr lang="en-US" sz="2400" dirty="0" smtClean="0"/>
              <a:t> (</a:t>
            </a:r>
            <a:r>
              <a:rPr lang="en-US" sz="2400" dirty="0" err="1" smtClean="0"/>
              <a:t>aq</a:t>
            </a:r>
            <a:r>
              <a:rPr lang="en-US" sz="2400" dirty="0" smtClean="0"/>
              <a:t>)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→ 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(</a:t>
            </a:r>
            <a:r>
              <a:rPr lang="en-US" sz="2400" dirty="0" err="1" smtClean="0"/>
              <a:t>aq</a:t>
            </a:r>
            <a:r>
              <a:rPr lang="en-US" sz="2400" dirty="0" smtClean="0"/>
              <a:t>) + Cl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(</a:t>
            </a:r>
            <a:r>
              <a:rPr lang="en-US" sz="2400" dirty="0" err="1" smtClean="0"/>
              <a:t>aq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8" name="Curved Down Arrow 7"/>
          <p:cNvSpPr/>
          <p:nvPr/>
        </p:nvSpPr>
        <p:spPr>
          <a:xfrm>
            <a:off x="2266949" y="2103567"/>
            <a:ext cx="1400175" cy="45864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0464" y="2992847"/>
            <a:ext cx="77296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Donor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80639" y="3009353"/>
            <a:ext cx="102617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Acceptor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15075" y="3529720"/>
            <a:ext cx="2554545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Acid - same definition</a:t>
            </a:r>
          </a:p>
          <a:p>
            <a:r>
              <a:rPr lang="en-US" dirty="0" smtClean="0"/>
              <a:t>Base – broader definition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b="40343"/>
          <a:stretch/>
        </p:blipFill>
        <p:spPr>
          <a:xfrm>
            <a:off x="1622577" y="4581908"/>
            <a:ext cx="4872866" cy="13239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07243" y="5942409"/>
            <a:ext cx="77296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Donor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23313" y="5938354"/>
            <a:ext cx="102617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Acceptor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3750" y="4335833"/>
            <a:ext cx="137492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base without OH!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4055" t="10560" r="13454" b="15331"/>
          <a:stretch/>
        </p:blipFill>
        <p:spPr>
          <a:xfrm>
            <a:off x="7156026" y="663862"/>
            <a:ext cx="1713594" cy="175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92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13" y="2825878"/>
            <a:ext cx="2685714" cy="14476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091" y="2912708"/>
            <a:ext cx="2647619" cy="1466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368" y="4466205"/>
            <a:ext cx="4957732" cy="21457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650" y="181730"/>
            <a:ext cx="300043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Conjugate Acids/Bases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49315" b="46029"/>
          <a:stretch/>
        </p:blipFill>
        <p:spPr>
          <a:xfrm>
            <a:off x="4791075" y="949453"/>
            <a:ext cx="4100512" cy="1876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51450" b="45514"/>
          <a:stretch/>
        </p:blipFill>
        <p:spPr>
          <a:xfrm>
            <a:off x="267978" y="931571"/>
            <a:ext cx="3927784" cy="189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76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57896"/>
          <a:stretch/>
        </p:blipFill>
        <p:spPr>
          <a:xfrm>
            <a:off x="314325" y="1505272"/>
            <a:ext cx="8468002" cy="925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836" y="249875"/>
            <a:ext cx="427149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smtClean="0"/>
              <a:t>Water is both an Acid and a Base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14325" y="813438"/>
            <a:ext cx="4059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Amphoteric</a:t>
            </a:r>
            <a:r>
              <a:rPr lang="en-US" dirty="0" smtClean="0"/>
              <a:t> – can act as an acid or a base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6836" y="3036157"/>
            <a:ext cx="977191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27148" y="3036157"/>
            <a:ext cx="7049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 2 reactions showing how the bicarbonate ion (HCO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) is amphoteric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950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916" y="290557"/>
            <a:ext cx="317202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/>
              <a:t>Autoionization</a:t>
            </a:r>
            <a:r>
              <a:rPr lang="en-US" sz="2400" dirty="0" smtClean="0"/>
              <a:t> of Water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7896"/>
          <a:stretch/>
        </p:blipFill>
        <p:spPr>
          <a:xfrm>
            <a:off x="170916" y="1171986"/>
            <a:ext cx="8468002" cy="925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22094" y="105891"/>
            <a:ext cx="214334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Ch. 13 – Equilibrium!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199" y="2444069"/>
            <a:ext cx="977191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24597" y="2444069"/>
            <a:ext cx="6026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 the equilibrium equation for the </a:t>
            </a:r>
            <a:r>
              <a:rPr lang="en-US" dirty="0" err="1" smtClean="0"/>
              <a:t>autoionization</a:t>
            </a:r>
            <a:r>
              <a:rPr lang="en-US" dirty="0" smtClean="0"/>
              <a:t> of water</a:t>
            </a:r>
          </a:p>
          <a:p>
            <a:r>
              <a:rPr lang="en-US" dirty="0" smtClean="0"/>
              <a:t>At equilibrium what is the concentration of each ion?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61014" y="3163665"/>
            <a:ext cx="228780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w</a:t>
            </a:r>
            <a:r>
              <a:rPr lang="en-US" dirty="0" smtClean="0"/>
              <a:t> = 1.0</a:t>
            </a:r>
            <a:r>
              <a:rPr lang="en-US" dirty="0"/>
              <a:t> </a:t>
            </a:r>
            <a:r>
              <a:rPr lang="en-US" dirty="0" smtClean="0"/>
              <a:t>x 10</a:t>
            </a:r>
            <a:r>
              <a:rPr lang="en-US" baseline="30000" dirty="0" smtClean="0"/>
              <a:t>-14</a:t>
            </a:r>
            <a:r>
              <a:rPr lang="en-US" dirty="0" smtClean="0"/>
              <a:t> at 25°C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278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962" y="2772020"/>
            <a:ext cx="4772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H</a:t>
            </a:r>
            <a:r>
              <a:rPr lang="en-US" sz="2400" dirty="0" err="1" smtClean="0"/>
              <a:t>Cl</a:t>
            </a:r>
            <a:r>
              <a:rPr lang="en-US" sz="2400" dirty="0" smtClean="0"/>
              <a:t> (</a:t>
            </a:r>
            <a:r>
              <a:rPr lang="en-US" sz="2400" dirty="0" err="1" smtClean="0"/>
              <a:t>aq</a:t>
            </a:r>
            <a:r>
              <a:rPr lang="en-US" sz="2400" dirty="0" smtClean="0"/>
              <a:t>)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→ 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(</a:t>
            </a:r>
            <a:r>
              <a:rPr lang="en-US" sz="2400" dirty="0" err="1" smtClean="0"/>
              <a:t>aq</a:t>
            </a:r>
            <a:r>
              <a:rPr lang="en-US" sz="2400" dirty="0" smtClean="0"/>
              <a:t>) + Cl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(</a:t>
            </a:r>
            <a:r>
              <a:rPr lang="en-US" sz="2400" dirty="0" err="1" smtClean="0"/>
              <a:t>aq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296821" y="5779442"/>
            <a:ext cx="1661031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Its all the same:</a:t>
            </a:r>
          </a:p>
          <a:p>
            <a:pPr algn="ctr"/>
            <a:r>
              <a:rPr lang="en-US" dirty="0" smtClean="0"/>
              <a:t>H</a:t>
            </a:r>
            <a:r>
              <a:rPr lang="en-US" baseline="30000" dirty="0" smtClean="0"/>
              <a:t>+</a:t>
            </a:r>
            <a:r>
              <a:rPr lang="en-US" dirty="0" smtClean="0"/>
              <a:t>, Proton</a:t>
            </a:r>
          </a:p>
          <a:p>
            <a:pPr algn="ctr"/>
            <a:r>
              <a:rPr lang="en-US" dirty="0" smtClean="0"/>
              <a:t>Hydronium 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3" y="1648293"/>
            <a:ext cx="2542857" cy="3904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1308" y="251387"/>
            <a:ext cx="500976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Different Ways to Write Acid Reactions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33363" y="1218907"/>
            <a:ext cx="150201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Hydrogen Ion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89632" y="3326011"/>
            <a:ext cx="158569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Hydronium 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689" y="916012"/>
            <a:ext cx="3343275" cy="121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80782" y="1950546"/>
            <a:ext cx="130099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Bare Proton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t="3765"/>
          <a:stretch/>
        </p:blipFill>
        <p:spPr>
          <a:xfrm>
            <a:off x="261308" y="4243614"/>
            <a:ext cx="2649646" cy="24591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35377" y="5187878"/>
            <a:ext cx="163378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Don’t learn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083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667" t="38189" r="1167"/>
          <a:stretch/>
        </p:blipFill>
        <p:spPr>
          <a:xfrm>
            <a:off x="1623852" y="2119163"/>
            <a:ext cx="4981575" cy="1495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00252" y="333375"/>
            <a:ext cx="218104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Lewis Definition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34953" y="980523"/>
            <a:ext cx="2965299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Acid – electron pair </a:t>
            </a:r>
            <a:r>
              <a:rPr lang="en-US" u="sng" dirty="0" smtClean="0"/>
              <a:t>acceptor</a:t>
            </a:r>
          </a:p>
          <a:p>
            <a:r>
              <a:rPr lang="en-US" dirty="0"/>
              <a:t>Base – </a:t>
            </a:r>
            <a:r>
              <a:rPr lang="en-US" dirty="0" smtClean="0"/>
              <a:t>electron pair </a:t>
            </a:r>
            <a:r>
              <a:rPr lang="en-US" u="sng" dirty="0" smtClean="0"/>
              <a:t>donor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23743"/>
          <a:stretch/>
        </p:blipFill>
        <p:spPr>
          <a:xfrm>
            <a:off x="1623852" y="3952874"/>
            <a:ext cx="5191653" cy="17716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62625" y="6211669"/>
            <a:ext cx="331180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Acid – needs electrons</a:t>
            </a:r>
          </a:p>
          <a:p>
            <a:r>
              <a:rPr lang="en-US" dirty="0" smtClean="0"/>
              <a:t>Base – unshared pair of electrons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05427" y="3291421"/>
            <a:ext cx="240621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Even more compounds can be Acids or Bases</a:t>
            </a:r>
          </a:p>
        </p:txBody>
      </p:sp>
    </p:spTree>
    <p:extLst>
      <p:ext uri="{BB962C8B-B14F-4D97-AF65-F5344CB8AC3E}">
        <p14:creationId xmlns:p14="http://schemas.microsoft.com/office/powerpoint/2010/main" val="1160220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894</TotalTime>
  <Words>1074</Words>
  <Application>Microsoft Office PowerPoint</Application>
  <PresentationFormat>On-screen Show (4:3)</PresentationFormat>
  <Paragraphs>226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110</cp:revision>
  <cp:lastPrinted>2020-11-29T22:57:26Z</cp:lastPrinted>
  <dcterms:created xsi:type="dcterms:W3CDTF">2020-03-25T15:59:49Z</dcterms:created>
  <dcterms:modified xsi:type="dcterms:W3CDTF">2021-02-21T18:03:21Z</dcterms:modified>
</cp:coreProperties>
</file>