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58" r:id="rId5"/>
    <p:sldId id="263" r:id="rId6"/>
    <p:sldId id="264" r:id="rId7"/>
    <p:sldId id="257" r:id="rId8"/>
    <p:sldId id="259" r:id="rId9"/>
    <p:sldId id="265" r:id="rId10"/>
    <p:sldId id="260" r:id="rId11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05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9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1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0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7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5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1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2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8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6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5C3A7-410D-4FD7-9055-E25D6E92A517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056" y="1367065"/>
            <a:ext cx="4294772" cy="13849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Overview/Topics</a:t>
            </a:r>
          </a:p>
          <a:p>
            <a:pPr marL="257175" indent="-257175">
              <a:buAutoNum type="arabicPeriod"/>
            </a:pPr>
            <a:r>
              <a:rPr lang="en-US" sz="1600" dirty="0" smtClean="0"/>
              <a:t>Review of Spontaneous/</a:t>
            </a:r>
            <a:r>
              <a:rPr lang="en-US" sz="1600" dirty="0" err="1" smtClean="0"/>
              <a:t>Nonspont</a:t>
            </a:r>
            <a:r>
              <a:rPr lang="en-US" sz="1600" dirty="0" smtClean="0"/>
              <a:t>.</a:t>
            </a:r>
          </a:p>
          <a:p>
            <a:pPr marL="257175" indent="-257175">
              <a:buAutoNum type="arabicPeriod"/>
            </a:pPr>
            <a:r>
              <a:rPr lang="en-US" sz="1600" dirty="0" smtClean="0"/>
              <a:t>Review of Gibbs Free Energy</a:t>
            </a:r>
          </a:p>
          <a:p>
            <a:pPr marL="257175" indent="-257175">
              <a:buAutoNum type="arabicPeriod"/>
            </a:pPr>
            <a:r>
              <a:rPr lang="en-US" sz="1600" dirty="0" smtClean="0"/>
              <a:t>Linking Gibbs Free Energy and Equilibrium</a:t>
            </a:r>
          </a:p>
          <a:p>
            <a:pPr marL="257175" indent="-257175">
              <a:buAutoNum type="arabicPeriod"/>
            </a:pPr>
            <a:r>
              <a:rPr lang="en-US" sz="1600" dirty="0" smtClean="0"/>
              <a:t>Problems!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693841" y="1490890"/>
            <a:ext cx="4294772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Skills to Master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HW </a:t>
            </a:r>
            <a:r>
              <a:rPr lang="en-US" dirty="0" smtClean="0"/>
              <a:t>13d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7056" y="6032613"/>
            <a:ext cx="4294772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Read</a:t>
            </a:r>
          </a:p>
          <a:p>
            <a:r>
              <a:rPr lang="en-US" dirty="0" smtClean="0"/>
              <a:t>OER </a:t>
            </a:r>
            <a:r>
              <a:rPr lang="en-US" dirty="0" smtClean="0"/>
              <a:t>13.4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91579" y="206597"/>
            <a:ext cx="827463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CHE 112 Spring 2021</a:t>
            </a:r>
          </a:p>
          <a:p>
            <a:pPr algn="ctr"/>
            <a:r>
              <a:rPr lang="en-US" sz="3200" dirty="0" smtClean="0"/>
              <a:t>Lecture </a:t>
            </a:r>
            <a:r>
              <a:rPr lang="en-US" sz="3200" dirty="0" smtClean="0"/>
              <a:t>13d </a:t>
            </a:r>
            <a:r>
              <a:rPr lang="en-US" sz="3200" dirty="0" smtClean="0"/>
              <a:t>– </a:t>
            </a:r>
            <a:r>
              <a:rPr lang="en-US" sz="3200" dirty="0" smtClean="0"/>
              <a:t>Gibbs Free Energy and Equilibrium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90606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2274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075" y="228600"/>
            <a:ext cx="4276725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Relationship Between Free Energy (</a:t>
            </a:r>
            <a:r>
              <a:rPr lang="el-GR" sz="2400" dirty="0" smtClean="0"/>
              <a:t>Δ</a:t>
            </a:r>
            <a:r>
              <a:rPr lang="en-US" sz="2400" dirty="0" smtClean="0"/>
              <a:t>G) and Equilibrium (K</a:t>
            </a:r>
            <a:r>
              <a:rPr lang="en-US" sz="2400" baseline="-25000" dirty="0" smtClean="0"/>
              <a:t>c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495800" y="228600"/>
            <a:ext cx="4867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Gibbs Free Energy – measure of driving force behind a reaction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Relationship between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086867"/>
              </p:ext>
            </p:extLst>
          </p:nvPr>
        </p:nvGraphicFramePr>
        <p:xfrm>
          <a:off x="247650" y="1262723"/>
          <a:ext cx="8610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046">
                  <a:extLst>
                    <a:ext uri="{9D8B030D-6E8A-4147-A177-3AD203B41FA5}">
                      <a16:colId xmlns:a16="http://schemas.microsoft.com/office/drawing/2014/main" val="3718001069"/>
                    </a:ext>
                  </a:extLst>
                </a:gridCol>
                <a:gridCol w="2605503">
                  <a:extLst>
                    <a:ext uri="{9D8B030D-6E8A-4147-A177-3AD203B41FA5}">
                      <a16:colId xmlns:a16="http://schemas.microsoft.com/office/drawing/2014/main" val="2245841987"/>
                    </a:ext>
                  </a:extLst>
                </a:gridCol>
                <a:gridCol w="2805607">
                  <a:extLst>
                    <a:ext uri="{9D8B030D-6E8A-4147-A177-3AD203B41FA5}">
                      <a16:colId xmlns:a16="http://schemas.microsoft.com/office/drawing/2014/main" val="4226617248"/>
                    </a:ext>
                  </a:extLst>
                </a:gridCol>
                <a:gridCol w="2300444">
                  <a:extLst>
                    <a:ext uri="{9D8B030D-6E8A-4147-A177-3AD203B41FA5}">
                      <a16:colId xmlns:a16="http://schemas.microsoft.com/office/drawing/2014/main" val="6345784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Δ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Spont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/Non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Equilibrium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Value K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031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Spontaneous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Forward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Reaction (Qc &lt; Kc)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&gt; 1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  (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Favors P)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0690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Equilibrium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Equilibrium (Qc = Kc)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= 1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   (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= P)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689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Nonspontaneous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Reverse Reaction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(Qc &gt; Kc)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 1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  (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Favors 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573709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351884" y="6438900"/>
            <a:ext cx="1723549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Similar Fig 13.10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476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0857" y="1454155"/>
            <a:ext cx="2584554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400" dirty="0" smtClean="0"/>
              <a:t>Δ</a:t>
            </a:r>
            <a:r>
              <a:rPr lang="en-US" sz="2400" dirty="0" smtClean="0"/>
              <a:t>G = </a:t>
            </a:r>
            <a:r>
              <a:rPr lang="el-GR" sz="2400" dirty="0" smtClean="0"/>
              <a:t>Δ</a:t>
            </a:r>
            <a:r>
              <a:rPr lang="en-US" sz="2400" dirty="0" smtClean="0"/>
              <a:t>G° + RT ln Q</a:t>
            </a:r>
            <a:r>
              <a:rPr lang="en-US" sz="2400" baseline="-25000" dirty="0" smtClean="0"/>
              <a:t>c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90525" y="2200275"/>
            <a:ext cx="30290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° = STP (from tables)</a:t>
            </a:r>
          </a:p>
          <a:p>
            <a:r>
              <a:rPr lang="en-US" dirty="0" smtClean="0"/>
              <a:t>R = gas constant 8.314 J/</a:t>
            </a:r>
            <a:r>
              <a:rPr lang="en-US" dirty="0" err="1" smtClean="0"/>
              <a:t>mol·K</a:t>
            </a:r>
            <a:endParaRPr lang="en-US" dirty="0" smtClean="0"/>
          </a:p>
          <a:p>
            <a:r>
              <a:rPr lang="en-US" dirty="0" smtClean="0"/>
              <a:t>T = Temp (K)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9075" y="228600"/>
            <a:ext cx="4772025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Free Energy (</a:t>
            </a:r>
            <a:r>
              <a:rPr lang="el-GR" sz="2400" dirty="0" smtClean="0"/>
              <a:t>Δ</a:t>
            </a:r>
            <a:r>
              <a:rPr lang="en-US" sz="2400" dirty="0" smtClean="0"/>
              <a:t>G) and Equilibrium (K</a:t>
            </a:r>
            <a:r>
              <a:rPr lang="en-US" sz="2400" baseline="-25000" dirty="0" smtClean="0"/>
              <a:t>c</a:t>
            </a:r>
            <a:r>
              <a:rPr lang="en-US" sz="2400" dirty="0" smtClean="0"/>
              <a:t>) under Nonstandard Conditions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995832" y="1269489"/>
            <a:ext cx="18825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 Equilibrium:</a:t>
            </a:r>
          </a:p>
          <a:p>
            <a:r>
              <a:rPr lang="en-US" dirty="0" smtClean="0"/>
              <a:t>Q</a:t>
            </a:r>
            <a:r>
              <a:rPr lang="en-US" baseline="-25000" dirty="0" smtClean="0"/>
              <a:t>c</a:t>
            </a:r>
            <a:r>
              <a:rPr lang="en-US" dirty="0" smtClean="0"/>
              <a:t> = K</a:t>
            </a:r>
            <a:r>
              <a:rPr lang="en-US" baseline="-25000" dirty="0" smtClean="0"/>
              <a:t>c</a:t>
            </a:r>
            <a:r>
              <a:rPr lang="en-US" dirty="0" smtClean="0"/>
              <a:t> and </a:t>
            </a:r>
            <a:r>
              <a:rPr lang="el-GR" dirty="0" smtClean="0"/>
              <a:t>Δ</a:t>
            </a:r>
            <a:r>
              <a:rPr lang="en-US" dirty="0" smtClean="0"/>
              <a:t>G = 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43425" y="2300931"/>
            <a:ext cx="1967783" cy="461665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l-GR" sz="2400" dirty="0"/>
              <a:t>Δ</a:t>
            </a:r>
            <a:r>
              <a:rPr lang="en-US" sz="2400" dirty="0"/>
              <a:t>G</a:t>
            </a:r>
            <a:r>
              <a:rPr lang="en-US" sz="2400" dirty="0" smtClean="0"/>
              <a:t>° = -RT ln K</a:t>
            </a:r>
            <a:r>
              <a:rPr lang="en-US" sz="2400" baseline="-25000" dirty="0" smtClean="0"/>
              <a:t>c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7058025" y="2162175"/>
                <a:ext cx="1506631" cy="600421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K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</m:sub>
                      </m:sSub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b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b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G</m:t>
                                  </m:r>
                                </m:e>
                                <m:sup>
                                  <m:r>
                                    <a:rPr lang="en-US" sz="24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°</m:t>
                                  </m:r>
                                </m:sup>
                              </m:sSup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RT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8025" y="2162175"/>
                <a:ext cx="1506631" cy="60042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8167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075" y="228600"/>
            <a:ext cx="103970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593669" y="228600"/>
            <a:ext cx="3773405" cy="461665"/>
            <a:chOff x="3174694" y="3244334"/>
            <a:chExt cx="3773405" cy="461665"/>
          </a:xfrm>
        </p:grpSpPr>
        <p:sp>
          <p:nvSpPr>
            <p:cNvPr id="4" name="Rectangle 3"/>
            <p:cNvSpPr/>
            <p:nvPr/>
          </p:nvSpPr>
          <p:spPr>
            <a:xfrm>
              <a:off x="3174694" y="3244334"/>
              <a:ext cx="377340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/>
                <a:t>N</a:t>
              </a:r>
              <a:r>
                <a:rPr lang="en-US" sz="2400" baseline="-25000" dirty="0"/>
                <a:t>2</a:t>
              </a:r>
              <a:r>
                <a:rPr lang="en-US" sz="2400" dirty="0"/>
                <a:t> (g) + 3 H</a:t>
              </a:r>
              <a:r>
                <a:rPr lang="en-US" sz="2400" baseline="-25000" dirty="0"/>
                <a:t>2</a:t>
              </a:r>
              <a:r>
                <a:rPr lang="en-US" sz="2400" dirty="0"/>
                <a:t> (g) </a:t>
              </a:r>
              <a:r>
                <a:rPr lang="en-US" sz="2400" dirty="0" smtClean="0"/>
                <a:t>       2 </a:t>
              </a:r>
              <a:r>
                <a:rPr lang="en-US" sz="2400" dirty="0"/>
                <a:t>NH</a:t>
              </a:r>
              <a:r>
                <a:rPr lang="en-US" sz="2400" baseline="-25000" dirty="0"/>
                <a:t>3</a:t>
              </a:r>
              <a:r>
                <a:rPr lang="en-US" sz="2400" dirty="0"/>
                <a:t> (g)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5197447" y="3436646"/>
              <a:ext cx="466342" cy="77040"/>
              <a:chOff x="4161256" y="1040457"/>
              <a:chExt cx="466342" cy="77040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>
                <a:off x="4170398" y="1040457"/>
                <a:ext cx="457200" cy="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 rot="10800000">
                <a:off x="4161256" y="1117497"/>
                <a:ext cx="457200" cy="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TextBox 8"/>
          <p:cNvSpPr txBox="1"/>
          <p:nvPr/>
        </p:nvSpPr>
        <p:spPr>
          <a:xfrm>
            <a:off x="308123" y="985450"/>
            <a:ext cx="36257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Given the following non-equilibrium conditions:</a:t>
            </a:r>
          </a:p>
          <a:p>
            <a:r>
              <a:rPr lang="en-US" dirty="0" smtClean="0"/>
              <a:t>[N</a:t>
            </a:r>
            <a:r>
              <a:rPr lang="en-US" baseline="-25000" dirty="0" smtClean="0"/>
              <a:t>2</a:t>
            </a:r>
            <a:r>
              <a:rPr lang="en-US" dirty="0" smtClean="0"/>
              <a:t>] = 1.0 M</a:t>
            </a:r>
          </a:p>
          <a:p>
            <a:r>
              <a:rPr lang="en-US" dirty="0" smtClean="0"/>
              <a:t>[H</a:t>
            </a:r>
            <a:r>
              <a:rPr lang="en-US" baseline="-25000" dirty="0" smtClean="0"/>
              <a:t>2</a:t>
            </a:r>
            <a:r>
              <a:rPr lang="en-US" dirty="0" smtClean="0"/>
              <a:t>] = 3.0 M</a:t>
            </a:r>
          </a:p>
          <a:p>
            <a:r>
              <a:rPr lang="en-US" dirty="0" smtClean="0"/>
              <a:t>[NH</a:t>
            </a:r>
            <a:r>
              <a:rPr lang="en-US" baseline="-25000" dirty="0" smtClean="0"/>
              <a:t>3</a:t>
            </a:r>
            <a:r>
              <a:rPr lang="en-US" dirty="0" smtClean="0"/>
              <a:t>] = 0.5 M</a:t>
            </a:r>
          </a:p>
          <a:p>
            <a:r>
              <a:rPr lang="en-US" dirty="0" smtClean="0"/>
              <a:t>ΔG° = 33.1 kJ/</a:t>
            </a:r>
            <a:r>
              <a:rPr lang="en-US" dirty="0" err="1" smtClean="0"/>
              <a:t>mol</a:t>
            </a:r>
            <a:r>
              <a:rPr lang="en-US" dirty="0" smtClean="0"/>
              <a:t> (from tables)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357652" y="1262449"/>
            <a:ext cx="47541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Both"/>
            </a:pPr>
            <a:r>
              <a:rPr lang="en-US" dirty="0" smtClean="0"/>
              <a:t>Calculate </a:t>
            </a:r>
            <a:r>
              <a:rPr lang="el-GR" dirty="0" smtClean="0"/>
              <a:t>Δ</a:t>
            </a:r>
            <a:r>
              <a:rPr lang="en-US" dirty="0" smtClean="0"/>
              <a:t>G at 298 K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Is the reaction spontaneous or </a:t>
            </a:r>
            <a:r>
              <a:rPr lang="en-US" dirty="0" err="1" smtClean="0"/>
              <a:t>nonspont</a:t>
            </a:r>
            <a:r>
              <a:rPr lang="en-US" dirty="0" smtClean="0"/>
              <a:t>.?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In what direction does the reaction proceed?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23825" y="2800350"/>
            <a:ext cx="8734425" cy="28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195732" y="2185779"/>
            <a:ext cx="2584554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400" dirty="0" smtClean="0"/>
              <a:t>Δ</a:t>
            </a:r>
            <a:r>
              <a:rPr lang="en-US" sz="2400" dirty="0" smtClean="0"/>
              <a:t>G = </a:t>
            </a:r>
            <a:r>
              <a:rPr lang="el-GR" sz="2400" dirty="0" smtClean="0"/>
              <a:t>Δ</a:t>
            </a:r>
            <a:r>
              <a:rPr lang="en-US" sz="2400" dirty="0" smtClean="0"/>
              <a:t>G° + RT ln Q</a:t>
            </a:r>
            <a:r>
              <a:rPr lang="en-US" sz="2400" baseline="-25000" dirty="0" smtClean="0"/>
              <a:t>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6994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6610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075" y="228600"/>
            <a:ext cx="103970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971550"/>
            <a:ext cx="5115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Calculate K</a:t>
            </a:r>
            <a:r>
              <a:rPr lang="en-US" baseline="-25000" dirty="0" smtClean="0"/>
              <a:t>c</a:t>
            </a:r>
            <a:r>
              <a:rPr lang="en-US" dirty="0" smtClean="0"/>
              <a:t> for the reaction given </a:t>
            </a:r>
            <a:r>
              <a:rPr lang="en-US" dirty="0"/>
              <a:t>ΔG° = 33.1 kJ/</a:t>
            </a:r>
            <a:r>
              <a:rPr lang="en-US" dirty="0" err="1"/>
              <a:t>mol</a:t>
            </a:r>
            <a:r>
              <a:rPr lang="en-US" dirty="0"/>
              <a:t>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603194" y="367099"/>
            <a:ext cx="3773405" cy="461665"/>
            <a:chOff x="3174694" y="3244334"/>
            <a:chExt cx="3773405" cy="461665"/>
          </a:xfrm>
        </p:grpSpPr>
        <p:sp>
          <p:nvSpPr>
            <p:cNvPr id="5" name="Rectangle 4"/>
            <p:cNvSpPr/>
            <p:nvPr/>
          </p:nvSpPr>
          <p:spPr>
            <a:xfrm>
              <a:off x="3174694" y="3244334"/>
              <a:ext cx="377340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/>
                <a:t>N</a:t>
              </a:r>
              <a:r>
                <a:rPr lang="en-US" sz="2400" baseline="-25000" dirty="0"/>
                <a:t>2</a:t>
              </a:r>
              <a:r>
                <a:rPr lang="en-US" sz="2400" dirty="0"/>
                <a:t> (g) + 3 H</a:t>
              </a:r>
              <a:r>
                <a:rPr lang="en-US" sz="2400" baseline="-25000" dirty="0"/>
                <a:t>2</a:t>
              </a:r>
              <a:r>
                <a:rPr lang="en-US" sz="2400" dirty="0"/>
                <a:t> (g) </a:t>
              </a:r>
              <a:r>
                <a:rPr lang="en-US" sz="2400" dirty="0" smtClean="0"/>
                <a:t>       2 </a:t>
              </a:r>
              <a:r>
                <a:rPr lang="en-US" sz="2400" dirty="0"/>
                <a:t>NH</a:t>
              </a:r>
              <a:r>
                <a:rPr lang="en-US" sz="2400" baseline="-25000" dirty="0"/>
                <a:t>3</a:t>
              </a:r>
              <a:r>
                <a:rPr lang="en-US" sz="2400" dirty="0"/>
                <a:t> (g)</a:t>
              </a: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5197447" y="3436646"/>
              <a:ext cx="466342" cy="77040"/>
              <a:chOff x="4161256" y="1040457"/>
              <a:chExt cx="466342" cy="77040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>
                <a:off x="4170398" y="1040457"/>
                <a:ext cx="457200" cy="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 rot="10800000">
                <a:off x="4161256" y="1117497"/>
                <a:ext cx="457200" cy="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0" name="Straight Connector 9"/>
          <p:cNvCxnSpPr/>
          <p:nvPr/>
        </p:nvCxnSpPr>
        <p:spPr>
          <a:xfrm flipV="1">
            <a:off x="219075" y="1685925"/>
            <a:ext cx="8639175" cy="19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96871" y="238729"/>
            <a:ext cx="1967783" cy="461665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l-GR" sz="2400" dirty="0"/>
              <a:t>Δ</a:t>
            </a:r>
            <a:r>
              <a:rPr lang="en-US" sz="2400" dirty="0"/>
              <a:t>G</a:t>
            </a:r>
            <a:r>
              <a:rPr lang="en-US" sz="2400" dirty="0" smtClean="0"/>
              <a:t>° = -RT ln K</a:t>
            </a:r>
            <a:r>
              <a:rPr lang="en-US" sz="2400" baseline="-25000" dirty="0" smtClean="0"/>
              <a:t>c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6827446" y="912982"/>
                <a:ext cx="1506631" cy="600421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K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</m:sub>
                      </m:sSub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b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b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G</m:t>
                                  </m:r>
                                </m:e>
                                <m:sup>
                                  <m:r>
                                    <a:rPr lang="en-US" sz="24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°</m:t>
                                  </m:r>
                                </m:sup>
                              </m:sSup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RT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7446" y="912982"/>
                <a:ext cx="1506631" cy="60042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6705601" y="5038725"/>
            <a:ext cx="2366574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Aside:</a:t>
            </a:r>
          </a:p>
          <a:p>
            <a:r>
              <a:rPr lang="en-US" dirty="0" smtClean="0"/>
              <a:t>K</a:t>
            </a:r>
            <a:r>
              <a:rPr lang="en-US" baseline="-25000" dirty="0" smtClean="0"/>
              <a:t>c</a:t>
            </a:r>
            <a:r>
              <a:rPr lang="en-US" dirty="0" smtClean="0"/>
              <a:t> (300 °C) = 4.31x10</a:t>
            </a:r>
            <a:r>
              <a:rPr lang="en-US" baseline="30000" dirty="0" smtClean="0"/>
              <a:t>-3</a:t>
            </a:r>
          </a:p>
          <a:p>
            <a:r>
              <a:rPr lang="en-US" dirty="0"/>
              <a:t>K</a:t>
            </a:r>
            <a:r>
              <a:rPr lang="en-US" baseline="-25000" dirty="0"/>
              <a:t>c</a:t>
            </a:r>
            <a:r>
              <a:rPr lang="en-US" dirty="0"/>
              <a:t> </a:t>
            </a:r>
            <a:r>
              <a:rPr lang="en-US" dirty="0" smtClean="0"/>
              <a:t>(600 </a:t>
            </a:r>
            <a:r>
              <a:rPr lang="en-US" dirty="0"/>
              <a:t>°C) = </a:t>
            </a:r>
            <a:r>
              <a:rPr lang="en-US" dirty="0" smtClean="0"/>
              <a:t>2.25x10</a:t>
            </a:r>
            <a:r>
              <a:rPr lang="en-US" baseline="30000" dirty="0" smtClean="0"/>
              <a:t>-3</a:t>
            </a:r>
            <a:endParaRPr lang="en-US" dirty="0"/>
          </a:p>
          <a:p>
            <a:r>
              <a:rPr lang="en-US" dirty="0" smtClean="0"/>
              <a:t>Strongly Favors R, but much </a:t>
            </a:r>
            <a:r>
              <a:rPr lang="en-US" dirty="0" err="1" smtClean="0"/>
              <a:t>much</a:t>
            </a:r>
            <a:r>
              <a:rPr lang="en-US" dirty="0" smtClean="0"/>
              <a:t> faster at higher temperatures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042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8125" y="333375"/>
            <a:ext cx="3898055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Temperature and Spontaneity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51719"/>
            <a:ext cx="5267325" cy="24205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1871" y="1791268"/>
            <a:ext cx="3342857" cy="454285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2" y="6467524"/>
            <a:ext cx="7142857" cy="39047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235392" y="76200"/>
            <a:ext cx="178933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Review – Ch. 12b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11" y="1552711"/>
            <a:ext cx="5674060" cy="1662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149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075" y="333375"/>
            <a:ext cx="2222981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Summary…</a:t>
            </a:r>
            <a:r>
              <a:rPr lang="en-US" sz="2400" dirty="0" err="1" smtClean="0"/>
              <a:t>sorta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010233" y="1311443"/>
            <a:ext cx="12568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Equilibrium</a:t>
            </a:r>
          </a:p>
          <a:p>
            <a:pPr algn="ctr"/>
            <a:r>
              <a:rPr lang="en-US" dirty="0" smtClean="0"/>
              <a:t>(K</a:t>
            </a:r>
            <a:r>
              <a:rPr lang="en-US" baseline="-25000" dirty="0" smtClean="0"/>
              <a:t>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81877" y="4915583"/>
            <a:ext cx="18565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Thermodynamics </a:t>
            </a:r>
          </a:p>
          <a:p>
            <a:pPr algn="ctr"/>
            <a:r>
              <a:rPr lang="en-US" dirty="0" smtClean="0"/>
              <a:t>(</a:t>
            </a:r>
            <a:r>
              <a:rPr lang="el-GR" dirty="0" smtClean="0"/>
              <a:t>Δ</a:t>
            </a:r>
            <a:r>
              <a:rPr lang="en-US" dirty="0" smtClean="0"/>
              <a:t>G)</a:t>
            </a:r>
            <a:endParaRPr lang="en-US" dirty="0"/>
          </a:p>
        </p:txBody>
      </p:sp>
      <p:sp>
        <p:nvSpPr>
          <p:cNvPr id="5" name="Isosceles Triangle 4"/>
          <p:cNvSpPr/>
          <p:nvPr/>
        </p:nvSpPr>
        <p:spPr>
          <a:xfrm>
            <a:off x="3038475" y="2038349"/>
            <a:ext cx="3200400" cy="3200400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38875" y="4777083"/>
            <a:ext cx="911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Kinetics</a:t>
            </a:r>
          </a:p>
          <a:p>
            <a:pPr algn="ctr"/>
            <a:r>
              <a:rPr lang="en-US" dirty="0" smtClean="0"/>
              <a:t>Rates</a:t>
            </a:r>
          </a:p>
          <a:p>
            <a:pPr algn="ctr"/>
            <a:r>
              <a:rPr lang="en-US" dirty="0" smtClean="0"/>
              <a:t>Ch. 17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03021" y="2645841"/>
            <a:ext cx="1967783" cy="461665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l-GR" sz="2400" dirty="0"/>
              <a:t>Δ</a:t>
            </a:r>
            <a:r>
              <a:rPr lang="en-US" sz="2400" dirty="0"/>
              <a:t>G</a:t>
            </a:r>
            <a:r>
              <a:rPr lang="en-US" sz="2400" dirty="0" smtClean="0"/>
              <a:t>° = -RT ln K</a:t>
            </a:r>
            <a:r>
              <a:rPr lang="en-US" sz="2400" baseline="-25000" dirty="0" smtClean="0"/>
              <a:t>c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017321" y="3272496"/>
                <a:ext cx="1506631" cy="600421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K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</m:sub>
                      </m:sSub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b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b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G</m:t>
                                  </m:r>
                                </m:e>
                                <m:sup>
                                  <m:r>
                                    <a:rPr lang="en-US" sz="24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°</m:t>
                                  </m:r>
                                </m:sup>
                              </m:sSup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RT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7321" y="3272496"/>
                <a:ext cx="1506631" cy="60042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1270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0841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946</TotalTime>
  <Words>420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McLaughlin, Jay</dc:creator>
  <cp:lastModifiedBy>McLaughlin, Jay</cp:lastModifiedBy>
  <cp:revision>116</cp:revision>
  <cp:lastPrinted>2020-11-29T22:57:26Z</cp:lastPrinted>
  <dcterms:created xsi:type="dcterms:W3CDTF">2020-03-25T15:59:49Z</dcterms:created>
  <dcterms:modified xsi:type="dcterms:W3CDTF">2021-02-13T23:42:32Z</dcterms:modified>
</cp:coreProperties>
</file>