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4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dirty="0" smtClean="0"/>
              <a:t>3 Types of Problems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Extent of the Reaction (Favor R/P/Both)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Direction of Reaction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[ ] of R and P at equilibrium (2 versions)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13b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13.4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71810" y="206597"/>
            <a:ext cx="6314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13b </a:t>
            </a:r>
            <a:r>
              <a:rPr lang="en-US" sz="3200" dirty="0" smtClean="0"/>
              <a:t>– </a:t>
            </a:r>
            <a:r>
              <a:rPr lang="en-US" sz="3200" dirty="0" smtClean="0"/>
              <a:t>Equilibrium Problems I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01" y="24765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7599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1992" y="261239"/>
            <a:ext cx="3047373" cy="46166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Reaction Quotient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5963" y="1085850"/>
            <a:ext cx="3753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Reaction Quotient (</a:t>
            </a:r>
            <a:r>
              <a:rPr lang="en-US" u="sng" dirty="0" smtClean="0"/>
              <a:t>any</a:t>
            </a:r>
            <a:r>
              <a:rPr lang="en-US" dirty="0" smtClean="0"/>
              <a:t> value)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Calculated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u="sng" dirty="0" smtClean="0"/>
              <a:t>Current state </a:t>
            </a:r>
            <a:r>
              <a:rPr lang="en-US" dirty="0" smtClean="0"/>
              <a:t>of the </a:t>
            </a:r>
            <a:r>
              <a:rPr lang="en-US" dirty="0" smtClean="0"/>
              <a:t>reaction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Allows determination of </a:t>
            </a:r>
            <a:r>
              <a:rPr lang="en-US" dirty="0" err="1" smtClean="0"/>
              <a:t>Direaction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695825" y="473021"/>
            <a:ext cx="4067175" cy="1600200"/>
            <a:chOff x="1200150" y="1809750"/>
            <a:chExt cx="4067175" cy="1600200"/>
          </a:xfrm>
        </p:grpSpPr>
        <p:sp>
          <p:nvSpPr>
            <p:cNvPr id="10" name="Rectangle 9"/>
            <p:cNvSpPr/>
            <p:nvPr/>
          </p:nvSpPr>
          <p:spPr>
            <a:xfrm>
              <a:off x="1200150" y="1809750"/>
              <a:ext cx="16002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67125" y="1809750"/>
              <a:ext cx="1600200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00350" y="2409825"/>
              <a:ext cx="866775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847" y="3124200"/>
            <a:ext cx="3458278" cy="3363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6871" y="2442463"/>
            <a:ext cx="102823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= 50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5" y="2639600"/>
            <a:ext cx="2658805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&lt; 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: R → P</a:t>
            </a:r>
          </a:p>
          <a:p>
            <a:r>
              <a:rPr lang="en-US" sz="2400" dirty="0"/>
              <a:t>Q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K</a:t>
            </a:r>
            <a:r>
              <a:rPr lang="en-US" sz="2400" baseline="-25000" dirty="0"/>
              <a:t>c</a:t>
            </a:r>
            <a:r>
              <a:rPr lang="en-US" sz="2400" dirty="0"/>
              <a:t> : </a:t>
            </a:r>
            <a:r>
              <a:rPr lang="en-US" sz="2400" dirty="0" smtClean="0"/>
              <a:t>Equilibrium</a:t>
            </a:r>
          </a:p>
          <a:p>
            <a:r>
              <a:rPr lang="en-US" sz="2400" dirty="0"/>
              <a:t>Q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  <a:r>
              <a:rPr lang="en-US" sz="2400" dirty="0" smtClean="0"/>
              <a:t>&gt; </a:t>
            </a:r>
            <a:r>
              <a:rPr lang="en-US" sz="2400" dirty="0"/>
              <a:t>K</a:t>
            </a:r>
            <a:r>
              <a:rPr lang="en-US" sz="2400" baseline="-25000" dirty="0"/>
              <a:t>c</a:t>
            </a:r>
            <a:r>
              <a:rPr lang="en-US" sz="2400" dirty="0"/>
              <a:t> : R </a:t>
            </a:r>
            <a:r>
              <a:rPr lang="en-US" sz="2400" dirty="0" smtClean="0"/>
              <a:t>← P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4048125"/>
            <a:ext cx="3479799" cy="26098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420" y="2300184"/>
            <a:ext cx="223811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 1 - Memorize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29527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90725" y="809624"/>
            <a:ext cx="4114912" cy="461666"/>
            <a:chOff x="495300" y="1104899"/>
            <a:chExt cx="4114912" cy="461666"/>
          </a:xfrm>
        </p:grpSpPr>
        <p:sp>
          <p:nvSpPr>
            <p:cNvPr id="5" name="TextBox 4"/>
            <p:cNvSpPr txBox="1"/>
            <p:nvPr/>
          </p:nvSpPr>
          <p:spPr>
            <a:xfrm>
              <a:off x="495300" y="1104900"/>
              <a:ext cx="2170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 + 3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 (g) </a:t>
              </a:r>
              <a:endParaRPr lang="en-US" sz="24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65831" y="1335732"/>
              <a:ext cx="466342" cy="77040"/>
              <a:chOff x="2004600" y="2323498"/>
              <a:chExt cx="466342" cy="7704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013742" y="2323498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2004600" y="2400538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3305175" y="1104899"/>
              <a:ext cx="1305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 NH</a:t>
              </a:r>
              <a:r>
                <a:rPr lang="en-US" sz="2400" baseline="-25000" dirty="0" smtClean="0"/>
                <a:t>3</a:t>
              </a:r>
              <a:r>
                <a:rPr lang="en-US" sz="2400" dirty="0" smtClean="0"/>
                <a:t> (g)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44981" y="325129"/>
            <a:ext cx="15728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Given 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c</a:t>
            </a:r>
            <a:r>
              <a:rPr lang="en-US" dirty="0" smtClean="0"/>
              <a:t> = 2.79x10</a:t>
            </a:r>
            <a:r>
              <a:rPr lang="en-US" baseline="30000" dirty="0" smtClean="0"/>
              <a:t>-5</a:t>
            </a:r>
            <a:endParaRPr lang="en-US" dirty="0" smtClean="0"/>
          </a:p>
          <a:p>
            <a:r>
              <a:rPr lang="en-US" dirty="0" smtClean="0"/>
              <a:t>[N</a:t>
            </a:r>
            <a:r>
              <a:rPr lang="en-US" baseline="-25000" dirty="0" smtClean="0"/>
              <a:t>2</a:t>
            </a:r>
            <a:r>
              <a:rPr lang="en-US" dirty="0" smtClean="0"/>
              <a:t>] = 61.2 M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2</a:t>
            </a:r>
            <a:r>
              <a:rPr lang="en-US" dirty="0" smtClean="0"/>
              <a:t>] = 122 M</a:t>
            </a:r>
          </a:p>
          <a:p>
            <a:r>
              <a:rPr lang="en-US" dirty="0" smtClean="0"/>
              <a:t>[NH</a:t>
            </a:r>
            <a:r>
              <a:rPr lang="en-US" baseline="-25000" dirty="0" smtClean="0"/>
              <a:t>3</a:t>
            </a:r>
            <a:r>
              <a:rPr lang="en-US" dirty="0" smtClean="0"/>
              <a:t>]  = 130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075" y="1495425"/>
            <a:ext cx="471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Does the reaction favor the R/P/Both?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In which direction will the reaction proceed?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9075" y="2333625"/>
            <a:ext cx="8754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018" y="423759"/>
            <a:ext cx="5686345" cy="2814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223" y="334343"/>
            <a:ext cx="2084481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 2 – “Visual”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450" y="3613911"/>
            <a:ext cx="1834028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Method 3 – Math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63778" y="4477217"/>
            <a:ext cx="1256249" cy="813996"/>
            <a:chOff x="4263853" y="4106991"/>
            <a:chExt cx="1256249" cy="813996"/>
          </a:xfrm>
        </p:grpSpPr>
        <p:sp>
          <p:nvSpPr>
            <p:cNvPr id="5" name="TextBox 4"/>
            <p:cNvSpPr txBox="1"/>
            <p:nvPr/>
          </p:nvSpPr>
          <p:spPr>
            <a:xfrm>
              <a:off x="4263853" y="4283156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r>
                <a:rPr lang="en-US" sz="2400" baseline="-25000" dirty="0" smtClean="0"/>
                <a:t>c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1711" y="4106991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P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41711" y="4459322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R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957290" y="4531447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07003" y="4459759"/>
            <a:ext cx="1256249" cy="813996"/>
            <a:chOff x="4263853" y="4106991"/>
            <a:chExt cx="1256249" cy="813996"/>
          </a:xfrm>
        </p:grpSpPr>
        <p:sp>
          <p:nvSpPr>
            <p:cNvPr id="13" name="TextBox 12"/>
            <p:cNvSpPr txBox="1"/>
            <p:nvPr/>
          </p:nvSpPr>
          <p:spPr>
            <a:xfrm>
              <a:off x="4263853" y="4283156"/>
              <a:ext cx="7697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Q</a:t>
              </a:r>
              <a:r>
                <a:rPr lang="en-US" sz="2400" baseline="-25000" dirty="0" smtClean="0"/>
                <a:t>c</a:t>
              </a:r>
              <a:r>
                <a:rPr lang="en-US" sz="2400" dirty="0" smtClean="0"/>
                <a:t> = </a:t>
              </a:r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1711" y="4106991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P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41711" y="4459322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[ </a:t>
              </a:r>
              <a:r>
                <a:rPr lang="en-US" sz="2400" dirty="0" smtClean="0"/>
                <a:t>R </a:t>
              </a:r>
              <a:r>
                <a:rPr lang="en-US" sz="2400" dirty="0" smtClean="0"/>
                <a:t>]</a:t>
              </a:r>
              <a:endParaRPr lang="en-US" sz="24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957290" y="4531447"/>
              <a:ext cx="4572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952961" y="5513089"/>
            <a:ext cx="107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c</a:t>
            </a:r>
            <a:r>
              <a:rPr lang="en-US" sz="2400" dirty="0"/>
              <a:t> &lt; K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6186" y="5605422"/>
            <a:ext cx="1079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Q</a:t>
            </a:r>
            <a:r>
              <a:rPr lang="en-US" sz="2400" baseline="-25000" dirty="0"/>
              <a:t>c</a:t>
            </a:r>
            <a:r>
              <a:rPr lang="en-US" sz="2400" dirty="0"/>
              <a:t> &gt; K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039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47650"/>
            <a:ext cx="328051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Solving for Missing Value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3276" y="774262"/>
            <a:ext cx="160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variables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K</a:t>
            </a:r>
            <a:r>
              <a:rPr lang="en-US" baseline="-25000" dirty="0" smtClean="0"/>
              <a:t>c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 ] /Molarity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276" y="209550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775" y="2631907"/>
            <a:ext cx="2212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NO (g) +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3111472" y="2862739"/>
            <a:ext cx="466342" cy="77040"/>
            <a:chOff x="4161256" y="1040457"/>
            <a:chExt cx="466342" cy="7704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4170398" y="104045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0800000">
              <a:off x="4161256" y="1117497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619444" y="2631906"/>
            <a:ext cx="1316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2631906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c</a:t>
            </a:r>
            <a:r>
              <a:rPr lang="en-US" dirty="0" smtClean="0"/>
              <a:t> = 6.44x10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smtClean="0"/>
              <a:t>[O</a:t>
            </a:r>
            <a:r>
              <a:rPr lang="en-US" baseline="-25000" dirty="0" smtClean="0"/>
              <a:t>2</a:t>
            </a:r>
            <a:r>
              <a:rPr lang="en-US" dirty="0" smtClean="0"/>
              <a:t>] = 0.127 M</a:t>
            </a:r>
          </a:p>
          <a:p>
            <a:r>
              <a:rPr lang="en-US" dirty="0" smtClean="0"/>
              <a:t>[NO</a:t>
            </a:r>
            <a:r>
              <a:rPr lang="en-US" baseline="-25000" dirty="0" smtClean="0"/>
              <a:t>2</a:t>
            </a:r>
            <a:r>
              <a:rPr lang="en-US" dirty="0" smtClean="0"/>
              <a:t>] = 15.5 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6885" y="3306723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Does the reaction favor the R/P/Both?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[NO] at equilibrium?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43276" y="4248150"/>
            <a:ext cx="8662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5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551" y="1162050"/>
            <a:ext cx="3402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Write a balanced equation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Create an “ICE” chart</a:t>
            </a:r>
          </a:p>
          <a:p>
            <a:pPr marL="342900" indent="-342900">
              <a:buAutoNum type="arabicPeriod"/>
            </a:pPr>
            <a:r>
              <a:rPr lang="en-US" dirty="0" smtClean="0"/>
              <a:t>Let x = change in one [ ]</a:t>
            </a:r>
          </a:p>
          <a:p>
            <a:pPr marL="342900" indent="-342900">
              <a:buAutoNum type="arabicPeriod"/>
            </a:pPr>
            <a:r>
              <a:rPr lang="en-US" dirty="0" smtClean="0"/>
              <a:t>Substitute into the K</a:t>
            </a:r>
            <a:r>
              <a:rPr lang="en-US" baseline="-25000" dirty="0" smtClean="0"/>
              <a:t>c</a:t>
            </a:r>
            <a:r>
              <a:rPr lang="en-US" dirty="0" smtClean="0"/>
              <a:t> equation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Solve for X</a:t>
            </a:r>
          </a:p>
          <a:p>
            <a:pPr marL="342900" indent="-342900">
              <a:buAutoNum type="arabicPeriod"/>
            </a:pPr>
            <a:r>
              <a:rPr lang="en-US" dirty="0" smtClean="0"/>
              <a:t>Double check answer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455807"/>
            <a:ext cx="386157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Google: equilibrium ice chart = lots of good results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904"/>
          <a:stretch/>
        </p:blipFill>
        <p:spPr>
          <a:xfrm>
            <a:off x="5105400" y="561975"/>
            <a:ext cx="3797719" cy="2514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6554" y="1162050"/>
            <a:ext cx="952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nitial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hange</a:t>
            </a:r>
          </a:p>
          <a:p>
            <a:r>
              <a:rPr lang="en-US" sz="2800" b="1" dirty="0" smtClean="0">
                <a:solidFill>
                  <a:srgbClr val="00B0F0"/>
                </a:solidFill>
              </a:rPr>
              <a:t>F</a:t>
            </a:r>
            <a:r>
              <a:rPr lang="en-US" dirty="0" smtClean="0"/>
              <a:t>inal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600325" y="1609725"/>
            <a:ext cx="1181100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076" y="247054"/>
            <a:ext cx="400513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Problem Type – Given Initial [ ]</a:t>
            </a:r>
          </a:p>
          <a:p>
            <a:r>
              <a:rPr lang="en-US" sz="2400" dirty="0" smtClean="0"/>
              <a:t>And K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 calculate Final [ 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857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01" y="257175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22384" y="723872"/>
            <a:ext cx="1319478" cy="461666"/>
            <a:chOff x="1514475" y="3962399"/>
            <a:chExt cx="1319478" cy="461666"/>
          </a:xfrm>
        </p:grpSpPr>
        <p:sp>
          <p:nvSpPr>
            <p:cNvPr id="4" name="TextBox 3"/>
            <p:cNvSpPr txBox="1"/>
            <p:nvPr/>
          </p:nvSpPr>
          <p:spPr>
            <a:xfrm>
              <a:off x="1514475" y="396240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936472" y="4154712"/>
              <a:ext cx="466342" cy="77040"/>
              <a:chOff x="4161256" y="1040457"/>
              <a:chExt cx="466342" cy="7704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170398" y="104045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10800000">
                <a:off x="4161256" y="1117497"/>
                <a:ext cx="457200" cy="0"/>
              </a:xfrm>
              <a:prstGeom prst="straightConnector1">
                <a:avLst/>
              </a:prstGeom>
              <a:ln w="127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2471353" y="3962399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02660" y="354539"/>
            <a:ext cx="180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</a:t>
            </a:r>
          </a:p>
          <a:p>
            <a:r>
              <a:rPr lang="en-US" dirty="0" smtClean="0"/>
              <a:t>[A]</a:t>
            </a:r>
            <a:r>
              <a:rPr lang="en-US" baseline="-25000" dirty="0" smtClean="0"/>
              <a:t>o</a:t>
            </a:r>
            <a:r>
              <a:rPr lang="en-US" dirty="0" smtClean="0"/>
              <a:t> = 0.850 M</a:t>
            </a:r>
          </a:p>
          <a:p>
            <a:r>
              <a:rPr lang="en-US" dirty="0" smtClean="0"/>
              <a:t>[B]</a:t>
            </a:r>
            <a:r>
              <a:rPr lang="en-US" baseline="-25000" dirty="0" smtClean="0"/>
              <a:t>o</a:t>
            </a:r>
            <a:r>
              <a:rPr lang="en-US" dirty="0" smtClean="0"/>
              <a:t> = 0 M</a:t>
            </a:r>
          </a:p>
          <a:p>
            <a:r>
              <a:rPr lang="en-US" dirty="0" smtClean="0"/>
              <a:t>Kc = 24.0 at 25 °C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701" y="1744569"/>
            <a:ext cx="6296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Does the reaction favor the R/P or both?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Does the reaction proceed in the forward or reverse direction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final [ ] of all R and P?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Double Check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81125" y="268105"/>
            <a:ext cx="79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“easy”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59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01" y="247650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6375" y="247650"/>
            <a:ext cx="80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“hard”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185" y="895350"/>
            <a:ext cx="1824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+ 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210906" y="1126182"/>
            <a:ext cx="466342" cy="77040"/>
            <a:chOff x="3344381" y="916185"/>
            <a:chExt cx="466342" cy="7704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3353523" y="916185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10800000">
              <a:off x="3344381" y="993225"/>
              <a:ext cx="45720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790825" y="89535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HI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440111" y="432316"/>
            <a:ext cx="1723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c</a:t>
            </a:r>
            <a:r>
              <a:rPr lang="en-US" dirty="0" smtClean="0"/>
              <a:t> = 54.3 at 25°C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2</a:t>
            </a:r>
            <a:r>
              <a:rPr lang="en-US" dirty="0" smtClean="0"/>
              <a:t>] = 0.50 M</a:t>
            </a:r>
          </a:p>
          <a:p>
            <a:r>
              <a:rPr lang="en-US" dirty="0" smtClean="0"/>
              <a:t>[I</a:t>
            </a:r>
            <a:r>
              <a:rPr lang="en-US" baseline="-25000" dirty="0" smtClean="0"/>
              <a:t>2</a:t>
            </a:r>
            <a:r>
              <a:rPr lang="en-US" dirty="0" smtClean="0"/>
              <a:t>] = 0.50 M</a:t>
            </a:r>
          </a:p>
          <a:p>
            <a:r>
              <a:rPr lang="en-US" dirty="0" smtClean="0"/>
              <a:t>[HI]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6374" y="1612446"/>
            <a:ext cx="6296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Does the reaction favor the R/P or both?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Does the reaction proceed in the forward or reverse direction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What is the final [ ] of all R and P?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Double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5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07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425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117</cp:revision>
  <cp:lastPrinted>2020-11-29T22:57:26Z</cp:lastPrinted>
  <dcterms:created xsi:type="dcterms:W3CDTF">2020-03-25T15:59:49Z</dcterms:created>
  <dcterms:modified xsi:type="dcterms:W3CDTF">2021-02-10T00:14:46Z</dcterms:modified>
</cp:coreProperties>
</file>