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A9FC2-075E-4059-B15B-C91667C93666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BCB2-ECC0-4BBA-916A-2E97918BA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8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3077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Definition of Equilibrium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Examples of Equilibrium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Link between </a:t>
            </a:r>
            <a:r>
              <a:rPr lang="en-US" sz="1600" dirty="0" err="1" smtClean="0"/>
              <a:t>Eq</a:t>
            </a:r>
            <a:r>
              <a:rPr lang="en-US" sz="1600" dirty="0" smtClean="0"/>
              <a:t> and </a:t>
            </a:r>
            <a:r>
              <a:rPr lang="en-US" sz="1600" dirty="0" err="1" smtClean="0"/>
              <a:t>Thermo</a:t>
            </a:r>
            <a:endParaRPr lang="en-US" sz="1600" dirty="0" smtClean="0"/>
          </a:p>
          <a:p>
            <a:pPr marL="257175" indent="-257175">
              <a:buAutoNum type="arabicPeriod"/>
            </a:pPr>
            <a:r>
              <a:rPr lang="en-US" sz="1600" dirty="0" smtClean="0"/>
              <a:t>Equilibrium Constant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Examples of Important Equilibrium Phenomena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Equilibrium Math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Constant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Homo vs Heterogeneous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K</a:t>
            </a:r>
            <a:r>
              <a:rPr lang="en-US" sz="1600" baseline="-25000" dirty="0" smtClean="0"/>
              <a:t>c</a:t>
            </a:r>
            <a:r>
              <a:rPr lang="en-US" sz="1600" dirty="0" smtClean="0"/>
              <a:t> vs </a:t>
            </a:r>
            <a:r>
              <a:rPr lang="en-US" sz="1600" dirty="0" err="1" smtClean="0"/>
              <a:t>K</a:t>
            </a:r>
            <a:r>
              <a:rPr lang="en-US" sz="1600" baseline="-25000" dirty="0" err="1" smtClean="0"/>
              <a:t>p</a:t>
            </a:r>
            <a:endParaRPr lang="en-US" sz="1600" dirty="0" smtClean="0"/>
          </a:p>
          <a:p>
            <a:pPr marL="800100" lvl="1" indent="-342900">
              <a:buFont typeface="+mj-lt"/>
              <a:buAutoNum type="alphaLcPeriod"/>
            </a:pP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13a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OER </a:t>
            </a:r>
            <a:r>
              <a:rPr lang="en-US" dirty="0" smtClean="0"/>
              <a:t>13.1-13.2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010272" y="206597"/>
            <a:ext cx="44372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112 Spring 2021</a:t>
            </a:r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13a </a:t>
            </a:r>
            <a:r>
              <a:rPr lang="en-US" sz="3200" dirty="0" smtClean="0"/>
              <a:t>– </a:t>
            </a:r>
            <a:r>
              <a:rPr lang="en-US" sz="3200" dirty="0" smtClean="0"/>
              <a:t>Equilibrium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434" y="466285"/>
            <a:ext cx="643310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Multiplication</a:t>
            </a:r>
            <a:r>
              <a:rPr lang="en-US" sz="2400" dirty="0" smtClean="0"/>
              <a:t> of a Reaction is the </a:t>
            </a:r>
            <a:r>
              <a:rPr lang="en-US" sz="2400" u="sng" dirty="0" smtClean="0"/>
              <a:t>Square</a:t>
            </a:r>
            <a:r>
              <a:rPr lang="en-US" sz="2400" dirty="0" smtClean="0"/>
              <a:t> of the K</a:t>
            </a:r>
            <a:r>
              <a:rPr lang="en-US" sz="2400" baseline="-25000" dirty="0" smtClean="0"/>
              <a:t>c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10005" y="1570617"/>
            <a:ext cx="117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(g)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029432" y="1724409"/>
            <a:ext cx="466342" cy="77040"/>
            <a:chOff x="2004600" y="2323498"/>
            <a:chExt cx="466342" cy="7704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013742" y="232349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2004600" y="240053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812891" y="1570616"/>
            <a:ext cx="1316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827036" y="1440930"/>
            <a:ext cx="1599942" cy="721036"/>
            <a:chOff x="3069824" y="2708051"/>
            <a:chExt cx="1599942" cy="721036"/>
          </a:xfrm>
        </p:grpSpPr>
        <p:sp>
          <p:nvSpPr>
            <p:cNvPr id="13" name="TextBox 12"/>
            <p:cNvSpPr txBox="1"/>
            <p:nvPr/>
          </p:nvSpPr>
          <p:spPr>
            <a:xfrm>
              <a:off x="3069824" y="2834461"/>
              <a:ext cx="717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 smtClean="0"/>
                <a:t>c</a:t>
              </a:r>
              <a:r>
                <a:rPr lang="en-US" sz="2400" dirty="0" smtClean="0"/>
                <a:t> </a:t>
              </a:r>
              <a:r>
                <a:rPr lang="en-US" sz="2400" dirty="0"/>
                <a:t>=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743864" y="2708051"/>
              <a:ext cx="925902" cy="721036"/>
              <a:chOff x="3743864" y="2708051"/>
              <a:chExt cx="925902" cy="721036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3743864" y="3073905"/>
                <a:ext cx="925902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3744514" y="2708051"/>
                <a:ext cx="889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 NO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]</a:t>
                </a:r>
                <a:r>
                  <a:rPr lang="en-US" baseline="30000" dirty="0"/>
                  <a:t>2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43864" y="3059755"/>
                <a:ext cx="8899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 N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 ]</a:t>
                </a:r>
                <a:endParaRPr lang="en-US" dirty="0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837339" y="2656897"/>
            <a:ext cx="1780433" cy="721036"/>
            <a:chOff x="3069824" y="2708051"/>
            <a:chExt cx="1780433" cy="721036"/>
          </a:xfrm>
        </p:grpSpPr>
        <p:sp>
          <p:nvSpPr>
            <p:cNvPr id="19" name="TextBox 18"/>
            <p:cNvSpPr txBox="1"/>
            <p:nvPr/>
          </p:nvSpPr>
          <p:spPr>
            <a:xfrm>
              <a:off x="3069824" y="2834461"/>
              <a:ext cx="7621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 smtClean="0"/>
                <a:t>c’</a:t>
              </a:r>
              <a:r>
                <a:rPr lang="en-US" sz="2400" dirty="0" smtClean="0"/>
                <a:t> </a:t>
              </a:r>
              <a:r>
                <a:rPr lang="en-US" sz="2400" dirty="0"/>
                <a:t>=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743864" y="2708051"/>
              <a:ext cx="1106393" cy="721036"/>
              <a:chOff x="3743864" y="2708051"/>
              <a:chExt cx="1106393" cy="721036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3743864" y="3073905"/>
                <a:ext cx="925902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3744514" y="2708051"/>
                <a:ext cx="811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 NO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]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743864" y="3059755"/>
                <a:ext cx="1106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 N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 ]</a:t>
                </a:r>
                <a:r>
                  <a:rPr lang="en-US" baseline="30000" dirty="0" smtClean="0"/>
                  <a:t>1/2</a:t>
                </a:r>
                <a:endParaRPr lang="en-US" dirty="0"/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6578699" y="1625596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4.63x10</a:t>
            </a:r>
            <a:r>
              <a:rPr lang="en-US" baseline="30000" dirty="0" smtClean="0"/>
              <a:t>-3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1598" y="2696364"/>
            <a:ext cx="144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½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(g)</a:t>
            </a: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141921" y="2868551"/>
            <a:ext cx="466342" cy="77040"/>
            <a:chOff x="2004600" y="2323498"/>
            <a:chExt cx="466342" cy="77040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013742" y="232349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2004600" y="240053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2925380" y="2714758"/>
            <a:ext cx="1316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667957" y="2841563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0.0680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72188" y="4017487"/>
            <a:ext cx="3004284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= (K</a:t>
            </a:r>
            <a:r>
              <a:rPr lang="en-US" sz="2400" baseline="-25000" dirty="0" smtClean="0"/>
              <a:t>c’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or (K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1/2</a:t>
            </a:r>
            <a:r>
              <a:rPr lang="en-US" sz="2400" dirty="0" smtClean="0"/>
              <a:t> = K</a:t>
            </a:r>
            <a:r>
              <a:rPr lang="en-US" sz="2400" baseline="-25000" dirty="0" smtClean="0"/>
              <a:t>c’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51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266700"/>
            <a:ext cx="446942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Writing Equilibrium Equations (</a:t>
            </a:r>
            <a:r>
              <a:rPr lang="en-US" sz="2400" dirty="0" err="1" smtClean="0"/>
              <a:t>aq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2425" y="819150"/>
            <a:ext cx="3405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Standard State for (</a:t>
            </a:r>
            <a:r>
              <a:rPr lang="en-US" dirty="0" err="1" smtClean="0"/>
              <a:t>aq</a:t>
            </a:r>
            <a:r>
              <a:rPr lang="en-US" dirty="0" smtClean="0"/>
              <a:t>) = 1 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Ignore pure Solids and Liquids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2425" y="2028825"/>
            <a:ext cx="10669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52425" y="2800350"/>
            <a:ext cx="3934065" cy="461665"/>
            <a:chOff x="1676400" y="3429000"/>
            <a:chExt cx="3934065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1676400" y="3429000"/>
              <a:ext cx="21466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  <a:r>
                <a:rPr lang="en-US" sz="2400" dirty="0" smtClean="0"/>
                <a:t> (s) + 6 Cl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(g) </a:t>
              </a:r>
              <a:endParaRPr lang="en-US" sz="2400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757909" y="3659832"/>
              <a:ext cx="466342" cy="77040"/>
              <a:chOff x="2004600" y="2323498"/>
              <a:chExt cx="466342" cy="7704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2013742" y="2323498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0800000">
                <a:off x="2004600" y="2400538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4305300" y="3429000"/>
              <a:ext cx="13051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4 PCl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(</a:t>
              </a:r>
              <a:r>
                <a:rPr lang="en-US" sz="2400" dirty="0" smtClean="0">
                  <a:latin typeface="Yellowtail" panose="02000503000000000000" pitchFamily="2" charset="0"/>
                </a:rPr>
                <a:t>l 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2425" y="4701658"/>
            <a:ext cx="5380860" cy="461666"/>
            <a:chOff x="1219200" y="4596883"/>
            <a:chExt cx="5380860" cy="461666"/>
          </a:xfrm>
        </p:grpSpPr>
        <p:sp>
          <p:nvSpPr>
            <p:cNvPr id="11" name="TextBox 10"/>
            <p:cNvSpPr txBox="1"/>
            <p:nvPr/>
          </p:nvSpPr>
          <p:spPr>
            <a:xfrm>
              <a:off x="1219200" y="4596884"/>
              <a:ext cx="21996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HF (</a:t>
              </a:r>
              <a:r>
                <a:rPr lang="en-US" sz="2400" dirty="0" err="1" smtClean="0"/>
                <a:t>aq</a:t>
              </a:r>
              <a:r>
                <a:rPr lang="en-US" sz="2400" dirty="0" smtClean="0"/>
                <a:t>) + 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 (l)</a:t>
              </a:r>
              <a:endParaRPr lang="en-US" sz="24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524738" y="4827716"/>
              <a:ext cx="466342" cy="77040"/>
              <a:chOff x="3529309" y="4750676"/>
              <a:chExt cx="466342" cy="7704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3538451" y="4750676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10800000">
                <a:off x="3529309" y="4827716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4087834" y="4596883"/>
              <a:ext cx="25122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O</a:t>
              </a:r>
              <a:r>
                <a:rPr lang="en-US" sz="2400" baseline="30000" dirty="0" smtClean="0"/>
                <a:t>+</a:t>
              </a:r>
              <a:r>
                <a:rPr lang="en-US" sz="2400" dirty="0" smtClean="0"/>
                <a:t> (</a:t>
              </a:r>
              <a:r>
                <a:rPr lang="en-US" sz="2400" dirty="0" err="1" smtClean="0"/>
                <a:t>aq</a:t>
              </a:r>
              <a:r>
                <a:rPr lang="en-US" sz="2400" dirty="0" smtClean="0"/>
                <a:t>) + F</a:t>
              </a:r>
              <a:r>
                <a:rPr lang="en-US" sz="2400" baseline="30000" dirty="0" smtClean="0"/>
                <a:t>-</a:t>
              </a:r>
              <a:r>
                <a:rPr lang="en-US" sz="2400" dirty="0" smtClean="0"/>
                <a:t> (</a:t>
              </a:r>
              <a:r>
                <a:rPr lang="en-US" sz="2400" dirty="0" err="1" smtClean="0"/>
                <a:t>aq</a:t>
              </a:r>
              <a:r>
                <a:rPr lang="en-US" sz="2400" dirty="0" smtClean="0"/>
                <a:t>) 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57802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266700"/>
            <a:ext cx="36298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– Gas Phase Equilibriums</a:t>
            </a:r>
            <a:endParaRPr lang="en-US" sz="24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219075" y="8821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Same as K</a:t>
            </a:r>
            <a:r>
              <a:rPr lang="en-US" baseline="-25000" dirty="0" smtClean="0"/>
              <a:t>c</a:t>
            </a:r>
            <a:r>
              <a:rPr lang="en-US" dirty="0" smtClean="0"/>
              <a:t> except uses Pressure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Only use if </a:t>
            </a:r>
            <a:r>
              <a:rPr lang="en-US" u="sng" dirty="0" smtClean="0"/>
              <a:t>all</a:t>
            </a:r>
            <a:r>
              <a:rPr lang="en-US" dirty="0" smtClean="0"/>
              <a:t> R and P are gasses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2930" y="4832835"/>
            <a:ext cx="177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K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(RT)</a:t>
            </a:r>
            <a:r>
              <a:rPr lang="el-GR" sz="2400" baseline="30000" dirty="0" smtClean="0"/>
              <a:t>Δ</a:t>
            </a:r>
            <a:r>
              <a:rPr lang="en-US" sz="2400" baseline="30000" dirty="0" smtClean="0"/>
              <a:t>n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477698" y="4387240"/>
            <a:ext cx="1796239" cy="627222"/>
            <a:chOff x="3324225" y="5022559"/>
            <a:chExt cx="1796239" cy="627222"/>
          </a:xfrm>
        </p:grpSpPr>
        <p:sp>
          <p:nvSpPr>
            <p:cNvPr id="6" name="TextBox 5"/>
            <p:cNvSpPr txBox="1"/>
            <p:nvPr/>
          </p:nvSpPr>
          <p:spPr>
            <a:xfrm>
              <a:off x="3324225" y="5133975"/>
              <a:ext cx="11737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 = 0.0821</a:t>
              </a:r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398792" y="5022559"/>
              <a:ext cx="721672" cy="627222"/>
              <a:chOff x="4781310" y="3464244"/>
              <a:chExt cx="721672" cy="62722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793044" y="3464244"/>
                <a:ext cx="7099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L·atm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81310" y="3722134"/>
                <a:ext cx="721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mol·K</a:t>
                </a:r>
                <a:endParaRPr lang="en-US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4793044" y="3782185"/>
                <a:ext cx="709938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TextBox 10"/>
          <p:cNvSpPr txBox="1"/>
          <p:nvPr/>
        </p:nvSpPr>
        <p:spPr>
          <a:xfrm>
            <a:off x="2501014" y="5218895"/>
            <a:ext cx="2419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Temp (K)</a:t>
            </a:r>
          </a:p>
          <a:p>
            <a:r>
              <a:rPr lang="en-US" dirty="0" err="1" smtClean="0"/>
              <a:t>Δn</a:t>
            </a:r>
            <a:r>
              <a:rPr lang="en-US" dirty="0" smtClean="0"/>
              <a:t> = change in </a:t>
            </a:r>
            <a:r>
              <a:rPr lang="en-US" dirty="0" err="1" smtClean="0"/>
              <a:t>mols</a:t>
            </a:r>
            <a:r>
              <a:rPr lang="en-US" dirty="0" smtClean="0"/>
              <a:t> gas</a:t>
            </a:r>
          </a:p>
          <a:p>
            <a:r>
              <a:rPr lang="en-US" dirty="0" smtClean="0"/>
              <a:t>	P-R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22012" y="2008581"/>
            <a:ext cx="2351558" cy="808420"/>
            <a:chOff x="1989050" y="3225731"/>
            <a:chExt cx="2351558" cy="808420"/>
          </a:xfrm>
        </p:grpSpPr>
        <p:sp>
          <p:nvSpPr>
            <p:cNvPr id="14" name="TextBox 13"/>
            <p:cNvSpPr txBox="1"/>
            <p:nvPr/>
          </p:nvSpPr>
          <p:spPr>
            <a:xfrm>
              <a:off x="1989050" y="3422172"/>
              <a:ext cx="7393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K</a:t>
              </a:r>
              <a:r>
                <a:rPr lang="en-US" sz="2400" baseline="-25000" dirty="0" err="1" smtClean="0"/>
                <a:t>p</a:t>
              </a:r>
              <a:r>
                <a:rPr lang="en-US" sz="2400" dirty="0" smtClean="0"/>
                <a:t> </a:t>
              </a:r>
              <a:r>
                <a:rPr lang="en-US" sz="2400" dirty="0"/>
                <a:t>=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0348" y="3225731"/>
              <a:ext cx="1611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[ Products ]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08274" y="3572486"/>
              <a:ext cx="173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[ Reactants ]</a:t>
              </a:r>
              <a:endParaRPr lang="en-US" sz="24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2627185" y="3653005"/>
              <a:ext cx="1713423" cy="172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375818" y="2075151"/>
            <a:ext cx="1373635" cy="721405"/>
            <a:chOff x="2320462" y="4206910"/>
            <a:chExt cx="1373635" cy="721405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2320462" y="4558983"/>
              <a:ext cx="1258379" cy="861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03359" y="4206910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 smtClean="0"/>
                <a:t> P</a:t>
              </a:r>
              <a:r>
                <a:rPr lang="en-US" baseline="-25000" dirty="0"/>
                <a:t>C</a:t>
              </a:r>
              <a:r>
                <a:rPr lang="en-US" dirty="0" smtClean="0"/>
                <a:t> )</a:t>
              </a:r>
              <a:r>
                <a:rPr lang="en-US" baseline="30000" dirty="0" smtClean="0"/>
                <a:t>c</a:t>
              </a:r>
              <a:r>
                <a:rPr lang="en-US" dirty="0" smtClean="0"/>
                <a:t> </a:t>
              </a:r>
              <a:r>
                <a:rPr lang="en-US" dirty="0"/>
                <a:t>(</a:t>
              </a:r>
              <a:r>
                <a:rPr lang="en-US" dirty="0" smtClean="0"/>
                <a:t> P</a:t>
              </a:r>
              <a:r>
                <a:rPr lang="en-US" baseline="-25000" dirty="0" smtClean="0"/>
                <a:t>D</a:t>
              </a:r>
              <a:r>
                <a:rPr lang="en-US" dirty="0" smtClean="0"/>
                <a:t> </a:t>
              </a:r>
              <a:r>
                <a:rPr lang="en-US" dirty="0"/>
                <a:t>)</a:t>
              </a:r>
              <a:r>
                <a:rPr lang="en-US" baseline="30000" dirty="0" smtClean="0"/>
                <a:t>d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03359" y="4558983"/>
              <a:ext cx="127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 P</a:t>
              </a:r>
              <a:r>
                <a:rPr lang="en-US" baseline="-25000" dirty="0" smtClean="0"/>
                <a:t>A</a:t>
              </a:r>
              <a:r>
                <a:rPr lang="en-US" dirty="0" smtClean="0"/>
                <a:t> </a:t>
              </a:r>
              <a:r>
                <a:rPr lang="en-US" dirty="0"/>
                <a:t>)</a:t>
              </a:r>
              <a:r>
                <a:rPr lang="en-US" baseline="30000" dirty="0" smtClean="0"/>
                <a:t>a</a:t>
              </a:r>
              <a:r>
                <a:rPr lang="en-US" dirty="0" smtClean="0"/>
                <a:t> </a:t>
              </a:r>
              <a:r>
                <a:rPr lang="en-US" dirty="0"/>
                <a:t>(</a:t>
              </a:r>
              <a:r>
                <a:rPr lang="en-US" dirty="0" smtClean="0"/>
                <a:t> P</a:t>
              </a:r>
              <a:r>
                <a:rPr lang="en-US" baseline="-25000" dirty="0"/>
                <a:t>B</a:t>
              </a:r>
              <a:r>
                <a:rPr lang="en-US" dirty="0" smtClean="0"/>
                <a:t> )</a:t>
              </a:r>
              <a:r>
                <a:rPr lang="en-US" baseline="30000" dirty="0" smtClean="0"/>
                <a:t>b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873494" y="219639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5750" y="3371288"/>
            <a:ext cx="408054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Relationship between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and K</a:t>
            </a:r>
            <a:r>
              <a:rPr lang="en-US" sz="2400" baseline="-25000" dirty="0" smtClean="0"/>
              <a:t>c</a:t>
            </a:r>
            <a:endParaRPr lang="en-US" sz="2400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6614730" y="3180543"/>
            <a:ext cx="1364412" cy="1391363"/>
            <a:chOff x="5360238" y="3476625"/>
            <a:chExt cx="1364412" cy="1391363"/>
          </a:xfrm>
        </p:grpSpPr>
        <p:sp>
          <p:nvSpPr>
            <p:cNvPr id="33" name="Rectangle 32"/>
            <p:cNvSpPr/>
            <p:nvPr/>
          </p:nvSpPr>
          <p:spPr>
            <a:xfrm>
              <a:off x="5360238" y="3476625"/>
              <a:ext cx="1364412" cy="139136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24500" y="3565446"/>
              <a:ext cx="11703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Review:  </a:t>
              </a:r>
            </a:p>
            <a:p>
              <a:r>
                <a:rPr lang="en-US" dirty="0" smtClean="0"/>
                <a:t>PV = </a:t>
              </a:r>
              <a:r>
                <a:rPr lang="en-US" dirty="0" err="1" smtClean="0"/>
                <a:t>nRT</a:t>
              </a:r>
              <a:r>
                <a:rPr lang="en-US" dirty="0" smtClean="0"/>
                <a:t>   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524500" y="4243113"/>
              <a:ext cx="1082669" cy="474425"/>
              <a:chOff x="6257925" y="1600726"/>
              <a:chExt cx="1082669" cy="47442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257925" y="1628775"/>
                <a:ext cx="471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 =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20927" y="1628775"/>
                <a:ext cx="4196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RT</a:t>
                </a:r>
                <a:endParaRPr lang="en-US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6609817" y="1600726"/>
                    <a:ext cx="430823" cy="474425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b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/>
                                  </m:ctrlPr>
                                </m:fPr>
                                <m:num>
                                  <m:r>
                                    <a:rPr lang="en-US" b="0" i="1" smtClean="0"/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/>
                                    <m:t>𝑉</m:t>
                                  </m:r>
                                </m:den>
                              </m:f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09817" y="1600726"/>
                    <a:ext cx="430823" cy="47442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35" name="Curved Left Arrow 34"/>
          <p:cNvSpPr/>
          <p:nvPr/>
        </p:nvSpPr>
        <p:spPr>
          <a:xfrm>
            <a:off x="4749453" y="2355336"/>
            <a:ext cx="1603722" cy="34263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87305" y="2450940"/>
            <a:ext cx="221926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Ugly Derivation/Math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29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" y="238125"/>
            <a:ext cx="106695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09775" y="771525"/>
            <a:ext cx="2350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NO (g) +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4359842" y="963837"/>
            <a:ext cx="466342" cy="77040"/>
            <a:chOff x="2004600" y="2323498"/>
            <a:chExt cx="466342" cy="7704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013742" y="232349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>
              <a:off x="2004600" y="240053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951192" y="771524"/>
            <a:ext cx="1316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7597" y="1400175"/>
            <a:ext cx="4703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Write K</a:t>
            </a:r>
            <a:r>
              <a:rPr lang="en-US" baseline="-25000" dirty="0" smtClean="0"/>
              <a:t>c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Write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p</a:t>
            </a:r>
            <a:endParaRPr lang="en-US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Given that K</a:t>
            </a:r>
            <a:r>
              <a:rPr lang="en-US" baseline="-25000" dirty="0" smtClean="0"/>
              <a:t>c</a:t>
            </a:r>
            <a:r>
              <a:rPr lang="en-US" dirty="0" smtClean="0"/>
              <a:t> = 2.4x10</a:t>
            </a:r>
            <a:r>
              <a:rPr lang="en-US" baseline="30000" dirty="0" smtClean="0"/>
              <a:t>3</a:t>
            </a:r>
            <a:r>
              <a:rPr lang="en-US" dirty="0" smtClean="0"/>
              <a:t> at 400.K, Calculate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p</a:t>
            </a:r>
            <a:endParaRPr lang="en-US" baseline="-25000" dirty="0" smtClean="0"/>
          </a:p>
          <a:p>
            <a:pPr marL="342900" indent="-342900">
              <a:buAutoNum type="alphaLcParenBoth"/>
            </a:pPr>
            <a:r>
              <a:rPr lang="en-US" dirty="0" smtClean="0"/>
              <a:t>Does the reaction favor: P/R/Both?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04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457200"/>
            <a:ext cx="137396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Summary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162050"/>
            <a:ext cx="421846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[ ] = concentration (</a:t>
            </a:r>
            <a:r>
              <a:rPr lang="en-US" dirty="0" err="1" smtClean="0"/>
              <a:t>mol</a:t>
            </a:r>
            <a:r>
              <a:rPr lang="en-US" dirty="0" smtClean="0"/>
              <a:t>/L) or </a:t>
            </a:r>
            <a:r>
              <a:rPr lang="en-US" dirty="0" err="1" smtClean="0"/>
              <a:t>atm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K</a:t>
            </a:r>
            <a:r>
              <a:rPr lang="en-US" baseline="-25000" dirty="0" err="1" smtClean="0"/>
              <a:t>p</a:t>
            </a:r>
            <a:r>
              <a:rPr lang="en-US" dirty="0" smtClean="0"/>
              <a:t> =K</a:t>
            </a:r>
            <a:r>
              <a:rPr lang="en-US" baseline="-25000" dirty="0" smtClean="0"/>
              <a:t>c</a:t>
            </a:r>
            <a:r>
              <a:rPr lang="en-US" dirty="0" smtClean="0"/>
              <a:t>(RT)</a:t>
            </a:r>
            <a:r>
              <a:rPr lang="el-GR" baseline="30000" dirty="0" smtClean="0"/>
              <a:t>Δ</a:t>
            </a:r>
            <a:r>
              <a:rPr lang="en-US" baseline="30000" dirty="0" smtClean="0"/>
              <a:t>n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Ignore pure solids and liquids</a:t>
            </a:r>
          </a:p>
          <a:p>
            <a:pPr marL="342900" indent="-342900">
              <a:buAutoNum type="arabicPeriod"/>
            </a:pPr>
            <a:r>
              <a:rPr lang="en-US" dirty="0" smtClean="0"/>
              <a:t>K</a:t>
            </a:r>
            <a:r>
              <a:rPr lang="en-US" baseline="-25000" dirty="0" smtClean="0"/>
              <a:t>c</a:t>
            </a:r>
            <a:r>
              <a:rPr lang="en-US" dirty="0" smtClean="0"/>
              <a:t> value are Temperature Dependent</a:t>
            </a:r>
          </a:p>
          <a:p>
            <a:pPr marL="342900" indent="-342900">
              <a:buAutoNum type="arabicPeriod"/>
            </a:pPr>
            <a:r>
              <a:rPr lang="en-US" dirty="0" smtClean="0"/>
              <a:t>K</a:t>
            </a:r>
            <a:r>
              <a:rPr lang="en-US" baseline="-25000" dirty="0" smtClean="0"/>
              <a:t>c</a:t>
            </a:r>
            <a:r>
              <a:rPr lang="en-US" dirty="0" smtClean="0"/>
              <a:t> values are reaction/equation specific</a:t>
            </a:r>
          </a:p>
          <a:p>
            <a:pPr marL="342900" indent="-342900">
              <a:buAutoNum type="arabicPeriod"/>
            </a:pPr>
            <a:r>
              <a:rPr lang="en-US" u="sng" dirty="0" smtClean="0"/>
              <a:t>Sum</a:t>
            </a:r>
            <a:r>
              <a:rPr lang="en-US" dirty="0" smtClean="0"/>
              <a:t> of reactions = </a:t>
            </a:r>
            <a:r>
              <a:rPr lang="en-US" u="sng" dirty="0" smtClean="0"/>
              <a:t>product</a:t>
            </a:r>
            <a:r>
              <a:rPr lang="en-US" dirty="0" smtClean="0"/>
              <a:t> of K</a:t>
            </a:r>
            <a:r>
              <a:rPr lang="en-US" baseline="-25000" dirty="0" smtClean="0"/>
              <a:t>c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dirty="0" smtClean="0"/>
              <a:t> = 1/</a:t>
            </a:r>
            <a:r>
              <a:rPr lang="en-US" dirty="0" err="1" smtClean="0"/>
              <a:t>K</a:t>
            </a:r>
            <a:r>
              <a:rPr lang="en-US" baseline="-25000" dirty="0" err="1" smtClean="0"/>
              <a:t>f</a:t>
            </a:r>
            <a:r>
              <a:rPr lang="en-US" dirty="0" smtClean="0"/>
              <a:t> (reverse reaction, inverse K</a:t>
            </a:r>
            <a:r>
              <a:rPr lang="en-US" baseline="-25000" dirty="0" smtClean="0"/>
              <a:t>c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K &gt; 1 Favors Products</a:t>
            </a:r>
          </a:p>
          <a:p>
            <a:pPr marL="342900" indent="-342900">
              <a:buAutoNum type="arabicPeriod"/>
            </a:pPr>
            <a:r>
              <a:rPr lang="en-US" dirty="0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&lt; 1 Favors Reactants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Reactants 10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  <a:r>
              <a:rPr lang="en-US" dirty="0"/>
              <a:t>&lt; K </a:t>
            </a:r>
            <a:r>
              <a:rPr lang="en-US" dirty="0" smtClean="0"/>
              <a:t>(both)&lt; 10</a:t>
            </a:r>
            <a:r>
              <a:rPr lang="en-US" baseline="30000" dirty="0" smtClean="0"/>
              <a:t>3</a:t>
            </a:r>
            <a:r>
              <a:rPr lang="en-US" dirty="0" smtClean="0"/>
              <a:t> Products</a:t>
            </a:r>
          </a:p>
        </p:txBody>
      </p:sp>
    </p:spTree>
    <p:extLst>
      <p:ext uri="{BB962C8B-B14F-4D97-AF65-F5344CB8AC3E}">
        <p14:creationId xmlns:p14="http://schemas.microsoft.com/office/powerpoint/2010/main" val="246202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95990" y="2070712"/>
            <a:ext cx="2549275" cy="461666"/>
            <a:chOff x="982793" y="2022216"/>
            <a:chExt cx="2549275" cy="461666"/>
          </a:xfrm>
        </p:grpSpPr>
        <p:sp>
          <p:nvSpPr>
            <p:cNvPr id="11" name="TextBox 10"/>
            <p:cNvSpPr txBox="1"/>
            <p:nvPr/>
          </p:nvSpPr>
          <p:spPr>
            <a:xfrm>
              <a:off x="982793" y="2022217"/>
              <a:ext cx="7906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Solid</a:t>
              </a:r>
              <a:endParaRPr lang="en-US" sz="2400" dirty="0"/>
            </a:p>
          </p:txBody>
        </p:sp>
        <p:sp>
          <p:nvSpPr>
            <p:cNvPr id="12" name="Left-Right Arrow 11"/>
            <p:cNvSpPr/>
            <p:nvPr/>
          </p:nvSpPr>
          <p:spPr>
            <a:xfrm>
              <a:off x="1773394" y="2065853"/>
              <a:ext cx="741205" cy="41802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0785" y="2022216"/>
              <a:ext cx="9412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Liquid</a:t>
              </a:r>
              <a:endParaRPr lang="en-US" sz="2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72523" y="4318805"/>
            <a:ext cx="1583575" cy="1792686"/>
            <a:chOff x="5795946" y="1024571"/>
            <a:chExt cx="1583575" cy="1792686"/>
          </a:xfrm>
        </p:grpSpPr>
        <p:sp>
          <p:nvSpPr>
            <p:cNvPr id="14" name="TextBox 13"/>
            <p:cNvSpPr txBox="1"/>
            <p:nvPr/>
          </p:nvSpPr>
          <p:spPr>
            <a:xfrm>
              <a:off x="6050090" y="2355592"/>
              <a:ext cx="9412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Liquid</a:t>
              </a:r>
              <a:endParaRPr lang="en-US" sz="2400" dirty="0"/>
            </a:p>
          </p:txBody>
        </p:sp>
        <p:sp>
          <p:nvSpPr>
            <p:cNvPr id="15" name="Left-Right Arrow 14"/>
            <p:cNvSpPr/>
            <p:nvPr/>
          </p:nvSpPr>
          <p:spPr>
            <a:xfrm rot="16200000">
              <a:off x="6150128" y="1673431"/>
              <a:ext cx="741205" cy="41802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95946" y="1024571"/>
              <a:ext cx="15835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Vapor (gas)</a:t>
              </a:r>
              <a:endParaRPr lang="en-US" sz="24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64316" y="989772"/>
            <a:ext cx="308353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Phase Changes (Ch. 10)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86439" y="252932"/>
            <a:ext cx="194995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Past Examples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4457700" y="483764"/>
            <a:ext cx="4314825" cy="3573116"/>
            <a:chOff x="117694" y="597529"/>
            <a:chExt cx="8856799" cy="584847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/>
            <a:srcRect l="1322" t="926" r="2929" b="2546"/>
            <a:stretch/>
          </p:blipFill>
          <p:spPr>
            <a:xfrm>
              <a:off x="117694" y="597529"/>
              <a:ext cx="8856799" cy="5848477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1321806" y="778598"/>
              <a:ext cx="3757188" cy="869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l="68983"/>
          <a:stretch/>
        </p:blipFill>
        <p:spPr>
          <a:xfrm>
            <a:off x="5423780" y="4318805"/>
            <a:ext cx="1355395" cy="24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8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068" y="244443"/>
            <a:ext cx="276582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Dynamic Equilibrium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3660" y="5328956"/>
            <a:ext cx="267893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Evaporation: liquid → gas</a:t>
            </a:r>
          </a:p>
          <a:p>
            <a:r>
              <a:rPr lang="en-US" dirty="0" smtClean="0"/>
              <a:t>Condensation gas → liquid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9178" y="1231767"/>
            <a:ext cx="21241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Dynamic Equilibrium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94860" y="2871474"/>
            <a:ext cx="4020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of Evaporation = Rate Condensation</a:t>
            </a:r>
          </a:p>
          <a:p>
            <a:r>
              <a:rPr lang="en-US" dirty="0" smtClean="0"/>
              <a:t>Amount of Liquid ≠ Amount of Vapor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5149" t="29043" r="10395" b="4950"/>
          <a:stretch/>
        </p:blipFill>
        <p:spPr>
          <a:xfrm>
            <a:off x="181068" y="1851728"/>
            <a:ext cx="2969436" cy="330672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97236" y="1322981"/>
            <a:ext cx="1268296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2400" dirty="0"/>
              <a:t>Dynamic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5532" y="1322982"/>
            <a:ext cx="1613262" cy="46166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2400" dirty="0"/>
              <a:t>Equilibrium</a:t>
            </a:r>
          </a:p>
        </p:txBody>
      </p:sp>
      <p:sp>
        <p:nvSpPr>
          <p:cNvPr id="9" name="Rectangle 8"/>
          <p:cNvSpPr/>
          <p:nvPr/>
        </p:nvSpPr>
        <p:spPr>
          <a:xfrm>
            <a:off x="3013286" y="1983654"/>
            <a:ext cx="3836196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constantly </a:t>
            </a:r>
            <a:r>
              <a:rPr lang="en-US" dirty="0"/>
              <a:t>evaporating and condensing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49482" y="1983654"/>
            <a:ext cx="1329467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dirty="0"/>
              <a:t>rate is equal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7619" y="6354590"/>
            <a:ext cx="299319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We see this again in Ch. 13-15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8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862" y="150603"/>
            <a:ext cx="5710464" cy="20972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4513" y="351753"/>
            <a:ext cx="237276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Solubility (Ch. 11)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5836"/>
          <a:stretch/>
        </p:blipFill>
        <p:spPr>
          <a:xfrm>
            <a:off x="3409950" y="2362200"/>
            <a:ext cx="559117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2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7195" y="220686"/>
            <a:ext cx="4844916" cy="630096"/>
            <a:chOff x="219075" y="333375"/>
            <a:chExt cx="4844916" cy="595016"/>
          </a:xfrm>
        </p:grpSpPr>
        <p:grpSp>
          <p:nvGrpSpPr>
            <p:cNvPr id="3" name="Group 2"/>
            <p:cNvGrpSpPr/>
            <p:nvPr/>
          </p:nvGrpSpPr>
          <p:grpSpPr>
            <a:xfrm>
              <a:off x="219075" y="409576"/>
              <a:ext cx="4844916" cy="518814"/>
              <a:chOff x="504825" y="685800"/>
              <a:chExt cx="4844916" cy="518814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04825" y="685800"/>
                <a:ext cx="4844916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Thermodynamics        		Equilibrium</a:t>
                </a:r>
                <a:endParaRPr lang="en-US" sz="2400" dirty="0"/>
              </a:p>
            </p:txBody>
          </p:sp>
          <p:sp>
            <p:nvSpPr>
              <p:cNvPr id="6" name="Right Arrow 5"/>
              <p:cNvSpPr/>
              <p:nvPr/>
            </p:nvSpPr>
            <p:spPr>
              <a:xfrm>
                <a:off x="2800349" y="685800"/>
                <a:ext cx="942975" cy="518814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219075" y="333375"/>
              <a:ext cx="4844916" cy="5950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6065" y="3133725"/>
            <a:ext cx="4067175" cy="1600200"/>
            <a:chOff x="1200150" y="1809750"/>
            <a:chExt cx="4067175" cy="1600200"/>
          </a:xfrm>
        </p:grpSpPr>
        <p:sp>
          <p:nvSpPr>
            <p:cNvPr id="7" name="Rectangle 6"/>
            <p:cNvSpPr/>
            <p:nvPr/>
          </p:nvSpPr>
          <p:spPr>
            <a:xfrm>
              <a:off x="1200150" y="1809750"/>
              <a:ext cx="1600200" cy="16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667125" y="1809750"/>
              <a:ext cx="1600200" cy="160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00350" y="2409825"/>
              <a:ext cx="866775" cy="3905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2900" y="995958"/>
            <a:ext cx="6508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happens when you open the connection between  boxes?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happens if you add more in the Right?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happens if you add more in the Left?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722" y="2333625"/>
            <a:ext cx="3458278" cy="33639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54810" y="5680172"/>
            <a:ext cx="1028230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= 50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338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" y="266700"/>
            <a:ext cx="464139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Equilibrium and Chemical Reactions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60418" y="1276637"/>
            <a:ext cx="37760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16" y="3286258"/>
            <a:ext cx="8089211" cy="33431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4099" y="5600700"/>
            <a:ext cx="82105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+ B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02830" y="5369867"/>
            <a:ext cx="82105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+ B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04077" y="3750982"/>
            <a:ext cx="3481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039273" y="3714616"/>
            <a:ext cx="3481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66785" y="224290"/>
            <a:ext cx="3913828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Rate </a:t>
            </a:r>
            <a:r>
              <a:rPr lang="en-US" dirty="0" smtClean="0"/>
              <a:t>Forward </a:t>
            </a:r>
            <a:r>
              <a:rPr lang="en-US" dirty="0" err="1" smtClean="0"/>
              <a:t>Rxn</a:t>
            </a:r>
            <a:r>
              <a:rPr lang="en-US" dirty="0" smtClean="0"/>
              <a:t> = </a:t>
            </a:r>
            <a:r>
              <a:rPr lang="en-US" dirty="0" smtClean="0"/>
              <a:t>Rate </a:t>
            </a:r>
            <a:r>
              <a:rPr lang="en-US" dirty="0" smtClean="0"/>
              <a:t>of Reverse </a:t>
            </a:r>
            <a:r>
              <a:rPr lang="en-US" dirty="0" err="1" smtClean="0"/>
              <a:t>Rxn</a:t>
            </a:r>
            <a:endParaRPr lang="en-US" dirty="0" smtClean="0"/>
          </a:p>
          <a:p>
            <a:r>
              <a:rPr lang="en-US" dirty="0" smtClean="0"/>
              <a:t>Amount of </a:t>
            </a:r>
            <a:r>
              <a:rPr lang="en-US" dirty="0" smtClean="0"/>
              <a:t>R </a:t>
            </a:r>
            <a:r>
              <a:rPr lang="en-US" dirty="0" smtClean="0"/>
              <a:t>≠ Amount of </a:t>
            </a:r>
            <a:r>
              <a:rPr lang="en-US" dirty="0"/>
              <a:t>P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828043" y="1230471"/>
            <a:ext cx="1949573" cy="461665"/>
            <a:chOff x="5828043" y="1230471"/>
            <a:chExt cx="1949573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828043" y="1230471"/>
              <a:ext cx="19495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B              C</a:t>
              </a:r>
              <a:endParaRPr lang="en-US" sz="24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616079" y="1431954"/>
              <a:ext cx="771366" cy="70919"/>
              <a:chOff x="2411890" y="5170633"/>
              <a:chExt cx="771366" cy="70919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>
                <a:off x="2411891" y="5170633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10800000">
                <a:off x="2411890" y="5241552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5"/>
          <p:cNvGrpSpPr/>
          <p:nvPr/>
        </p:nvGrpSpPr>
        <p:grpSpPr>
          <a:xfrm>
            <a:off x="1130442" y="1230470"/>
            <a:ext cx="1939955" cy="461665"/>
            <a:chOff x="987667" y="1103850"/>
            <a:chExt cx="1939955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987667" y="1103850"/>
              <a:ext cx="1939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B 		   C</a:t>
              </a:r>
              <a:endParaRPr lang="en-US" sz="24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816034" y="1334682"/>
              <a:ext cx="771365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327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23850" y="2199081"/>
            <a:ext cx="4486275" cy="8771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3850" y="361950"/>
            <a:ext cx="364651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Mathematics of Equilibrium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61168" y="1279353"/>
            <a:ext cx="1612942" cy="461665"/>
            <a:chOff x="1200150" y="1304925"/>
            <a:chExt cx="1612942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1200150" y="1304925"/>
              <a:ext cx="16129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a  </a:t>
              </a:r>
              <a:r>
                <a:rPr lang="en-US" sz="2400" dirty="0" err="1" smtClean="0"/>
                <a:t>A</a:t>
              </a:r>
              <a:r>
                <a:rPr lang="en-US" sz="2400" dirty="0" smtClean="0"/>
                <a:t> +  b  </a:t>
              </a:r>
              <a:r>
                <a:rPr lang="en-US" sz="2400" dirty="0" err="1" smtClean="0"/>
                <a:t>B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294427" y="1690962"/>
              <a:ext cx="270732" cy="1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17610" y="1690962"/>
              <a:ext cx="270732" cy="1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404393" y="1279353"/>
            <a:ext cx="1603324" cy="461665"/>
            <a:chOff x="4276725" y="1171575"/>
            <a:chExt cx="1603324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4276725" y="1171575"/>
              <a:ext cx="16033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  </a:t>
              </a:r>
              <a:r>
                <a:rPr lang="en-US" sz="2400" dirty="0" err="1" smtClean="0"/>
                <a:t>C</a:t>
              </a:r>
              <a:r>
                <a:rPr lang="en-US" sz="2400" dirty="0" smtClean="0"/>
                <a:t>  +  d  </a:t>
              </a:r>
              <a:r>
                <a:rPr lang="en-US" sz="2400" dirty="0" err="1" smtClean="0"/>
                <a:t>D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312393" y="1535757"/>
              <a:ext cx="270732" cy="1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78959" y="1534745"/>
              <a:ext cx="270732" cy="101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315260" y="1509173"/>
            <a:ext cx="771366" cy="70919"/>
            <a:chOff x="2411890" y="5170633"/>
            <a:chExt cx="771366" cy="70919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411891" y="5170633"/>
              <a:ext cx="771365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>
              <a:off x="2411890" y="5241552"/>
              <a:ext cx="771365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50587" y="2199081"/>
            <a:ext cx="2351558" cy="808420"/>
            <a:chOff x="1989050" y="3225731"/>
            <a:chExt cx="2351558" cy="808420"/>
          </a:xfrm>
        </p:grpSpPr>
        <p:sp>
          <p:nvSpPr>
            <p:cNvPr id="19" name="TextBox 18"/>
            <p:cNvSpPr txBox="1"/>
            <p:nvPr/>
          </p:nvSpPr>
          <p:spPr>
            <a:xfrm>
              <a:off x="1989050" y="3422172"/>
              <a:ext cx="717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 smtClean="0"/>
                <a:t>c</a:t>
              </a:r>
              <a:r>
                <a:rPr lang="en-US" sz="2400" dirty="0" smtClean="0"/>
                <a:t> </a:t>
              </a:r>
              <a:r>
                <a:rPr lang="en-US" sz="2400" dirty="0"/>
                <a:t>=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60348" y="3225731"/>
              <a:ext cx="1611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[ Products ]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08274" y="3572486"/>
              <a:ext cx="173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[ Reactants ]</a:t>
              </a:r>
              <a:endParaRPr lang="en-US" sz="24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2627185" y="3653005"/>
              <a:ext cx="1713423" cy="172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404393" y="2265651"/>
            <a:ext cx="1258379" cy="721405"/>
            <a:chOff x="2320462" y="4206910"/>
            <a:chExt cx="1258379" cy="72140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320462" y="4558983"/>
              <a:ext cx="1258379" cy="861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403359" y="4206910"/>
              <a:ext cx="1143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C ]</a:t>
              </a:r>
              <a:r>
                <a:rPr lang="en-US" baseline="30000" dirty="0" smtClean="0"/>
                <a:t>c</a:t>
              </a:r>
              <a:r>
                <a:rPr lang="en-US" dirty="0" smtClean="0"/>
                <a:t> [ D ]</a:t>
              </a:r>
              <a:r>
                <a:rPr lang="en-US" baseline="30000" dirty="0" smtClean="0"/>
                <a:t>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03359" y="4558983"/>
              <a:ext cx="1143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 A ]</a:t>
              </a:r>
              <a:r>
                <a:rPr lang="en-US" baseline="30000" dirty="0"/>
                <a:t>a</a:t>
              </a:r>
              <a:r>
                <a:rPr lang="en-US" dirty="0" smtClean="0"/>
                <a:t> [ B ]</a:t>
              </a:r>
              <a:r>
                <a:rPr lang="en-US" baseline="30000" dirty="0"/>
                <a:t>b</a:t>
              </a:r>
              <a:endParaRPr lang="en-US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2960151" y="242382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61912" y="1321918"/>
            <a:ext cx="32542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 = </a:t>
            </a:r>
            <a:r>
              <a:rPr lang="en-US" sz="2000" dirty="0" smtClean="0"/>
              <a:t>Equilibrium Constant</a:t>
            </a:r>
          </a:p>
          <a:p>
            <a:r>
              <a:rPr lang="en-US" sz="2000" dirty="0" smtClean="0"/>
              <a:t>Temperature Dependent</a:t>
            </a:r>
          </a:p>
          <a:p>
            <a:r>
              <a:rPr lang="en-US" sz="2000" dirty="0" smtClean="0"/>
              <a:t>Unit less</a:t>
            </a:r>
          </a:p>
          <a:p>
            <a:r>
              <a:rPr lang="en-US" sz="2000" dirty="0" smtClean="0"/>
              <a:t>Include State = (</a:t>
            </a:r>
            <a:r>
              <a:rPr lang="en-US" sz="2000" dirty="0" err="1" smtClean="0"/>
              <a:t>aq</a:t>
            </a:r>
            <a:r>
              <a:rPr lang="en-US" sz="2000" dirty="0" smtClean="0"/>
              <a:t>) or (g)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		   ignore s, and l 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31860" y="3786893"/>
            <a:ext cx="53095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K – favors the Products (K &gt; 10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smtClean="0"/>
              <a:t>Small K – favors the Reactants (K &lt; 10</a:t>
            </a:r>
            <a:r>
              <a:rPr lang="en-US" baseline="30000" dirty="0" smtClean="0"/>
              <a:t>-3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Medium K – both R and P exist in appreciable amounts</a:t>
            </a:r>
          </a:p>
          <a:p>
            <a:r>
              <a:rPr lang="en-US" dirty="0"/>
              <a:t>	</a:t>
            </a:r>
            <a:r>
              <a:rPr lang="en-US" dirty="0" smtClean="0"/>
              <a:t>	     (10</a:t>
            </a:r>
            <a:r>
              <a:rPr lang="en-US" baseline="30000" dirty="0" smtClean="0"/>
              <a:t>-3</a:t>
            </a:r>
            <a:r>
              <a:rPr lang="en-US" dirty="0" smtClean="0"/>
              <a:t> &lt; K &lt; 10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89391" y="5888628"/>
            <a:ext cx="332674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c</a:t>
            </a:r>
            <a:r>
              <a:rPr lang="en-US" sz="2400" dirty="0"/>
              <a:t> = Equilibrium </a:t>
            </a:r>
            <a:r>
              <a:rPr lang="en-US" sz="2400" dirty="0" smtClean="0"/>
              <a:t>Constant</a:t>
            </a:r>
          </a:p>
          <a:p>
            <a:r>
              <a:rPr lang="en-US" sz="2400" dirty="0" smtClean="0"/>
              <a:t>Q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= Reaction Quotient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6013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4042" y="318389"/>
            <a:ext cx="304737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Q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= Reaction Quotient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33716" y="322453"/>
            <a:ext cx="3326745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/>
              <a:t>K</a:t>
            </a:r>
            <a:r>
              <a:rPr lang="en-US" sz="2400" baseline="-25000" dirty="0"/>
              <a:t>c</a:t>
            </a:r>
            <a:r>
              <a:rPr lang="en-US" sz="2400" dirty="0"/>
              <a:t> = Equilibrium Constant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2925" y="1143000"/>
            <a:ext cx="3299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Equilibrium </a:t>
            </a:r>
            <a:r>
              <a:rPr lang="en-US" u="sng" dirty="0" smtClean="0"/>
              <a:t>Constant</a:t>
            </a:r>
            <a:r>
              <a:rPr lang="en-US" dirty="0" smtClean="0"/>
              <a:t> (1 value)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Given (or calculated)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Occurs at </a:t>
            </a:r>
            <a:r>
              <a:rPr lang="en-US" u="sng" dirty="0" smtClean="0"/>
              <a:t>Equilibrium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148013" y="1143000"/>
            <a:ext cx="32662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Reaction Quotient (</a:t>
            </a:r>
            <a:r>
              <a:rPr lang="en-US" u="sng" dirty="0" smtClean="0"/>
              <a:t>any</a:t>
            </a:r>
            <a:r>
              <a:rPr lang="en-US" dirty="0" smtClean="0"/>
              <a:t> value)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Calculated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u="sng" dirty="0" smtClean="0"/>
              <a:t>Current state </a:t>
            </a:r>
            <a:r>
              <a:rPr lang="en-US" dirty="0" smtClean="0"/>
              <a:t>of the reaction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3716" y="3418078"/>
            <a:ext cx="3879395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Gas Equilibrium </a:t>
            </a:r>
            <a:r>
              <a:rPr lang="en-US" sz="2400" dirty="0"/>
              <a:t>Constant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711" y="40539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Same as K</a:t>
            </a:r>
            <a:r>
              <a:rPr lang="en-US" baseline="-25000" dirty="0" smtClean="0"/>
              <a:t>c</a:t>
            </a:r>
            <a:r>
              <a:rPr lang="en-US" dirty="0" smtClean="0"/>
              <a:t> except uses Pressure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Only use if </a:t>
            </a:r>
            <a:r>
              <a:rPr lang="en-US" u="sng" dirty="0" smtClean="0"/>
              <a:t>all</a:t>
            </a:r>
            <a:r>
              <a:rPr lang="en-US" dirty="0" smtClean="0"/>
              <a:t> R and P are gasses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9466" y="5385376"/>
            <a:ext cx="177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K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(RT)</a:t>
            </a:r>
            <a:r>
              <a:rPr lang="el-GR" sz="2400" baseline="30000" dirty="0" smtClean="0"/>
              <a:t>Δ</a:t>
            </a:r>
            <a:r>
              <a:rPr lang="en-US" sz="2400" baseline="30000" dirty="0" smtClean="0"/>
              <a:t>n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944234" y="4939781"/>
            <a:ext cx="1796239" cy="627222"/>
            <a:chOff x="3324225" y="5022559"/>
            <a:chExt cx="1796239" cy="627222"/>
          </a:xfrm>
        </p:grpSpPr>
        <p:sp>
          <p:nvSpPr>
            <p:cNvPr id="9" name="TextBox 8"/>
            <p:cNvSpPr txBox="1"/>
            <p:nvPr/>
          </p:nvSpPr>
          <p:spPr>
            <a:xfrm>
              <a:off x="3324225" y="5133975"/>
              <a:ext cx="11737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 = 0.0821</a:t>
              </a:r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398792" y="5022559"/>
              <a:ext cx="721672" cy="627222"/>
              <a:chOff x="4781310" y="3464244"/>
              <a:chExt cx="721672" cy="62722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793044" y="3464244"/>
                <a:ext cx="7099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L·atm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781310" y="3722134"/>
                <a:ext cx="721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mol·K</a:t>
                </a:r>
                <a:endParaRPr lang="en-US" dirty="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4793044" y="3782185"/>
                <a:ext cx="709938" cy="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/>
          <p:cNvSpPr txBox="1"/>
          <p:nvPr/>
        </p:nvSpPr>
        <p:spPr>
          <a:xfrm>
            <a:off x="2967550" y="5771436"/>
            <a:ext cx="2419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Temp (K)</a:t>
            </a:r>
          </a:p>
          <a:p>
            <a:r>
              <a:rPr lang="en-US" dirty="0" err="1" smtClean="0"/>
              <a:t>Δn</a:t>
            </a:r>
            <a:r>
              <a:rPr lang="en-US" dirty="0" smtClean="0"/>
              <a:t> = change in </a:t>
            </a:r>
            <a:r>
              <a:rPr lang="en-US" dirty="0" err="1" smtClean="0"/>
              <a:t>mols</a:t>
            </a:r>
            <a:r>
              <a:rPr lang="en-US" dirty="0" smtClean="0"/>
              <a:t> gas</a:t>
            </a:r>
          </a:p>
          <a:p>
            <a:r>
              <a:rPr lang="en-US" dirty="0" smtClean="0"/>
              <a:t>	P-R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81120" y="3407156"/>
            <a:ext cx="1115434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/>
              <a:t>K</a:t>
            </a:r>
            <a:r>
              <a:rPr lang="en-US" sz="2400" baseline="-25000" dirty="0" err="1" smtClean="0"/>
              <a:t>whatever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473296" y="4201117"/>
            <a:ext cx="17776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Lots of others K’s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c</a:t>
            </a:r>
            <a:r>
              <a:rPr lang="en-US" dirty="0" smtClean="0"/>
              <a:t> , K</a:t>
            </a:r>
            <a:r>
              <a:rPr lang="en-US" baseline="-25000" dirty="0" smtClean="0"/>
              <a:t>c’</a:t>
            </a:r>
            <a:r>
              <a:rPr lang="en-US" dirty="0" smtClean="0"/>
              <a:t> K</a:t>
            </a:r>
            <a:r>
              <a:rPr lang="en-US" baseline="-25000" dirty="0" smtClean="0"/>
              <a:t>c’’</a:t>
            </a:r>
          </a:p>
          <a:p>
            <a:r>
              <a:rPr lang="en-US" dirty="0" smtClean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51550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857" y="455527"/>
            <a:ext cx="5703934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Reverse</a:t>
            </a:r>
            <a:r>
              <a:rPr lang="en-US" sz="2400" dirty="0" smtClean="0"/>
              <a:t> of a Reaction is the </a:t>
            </a:r>
            <a:r>
              <a:rPr lang="en-US" sz="2400" u="sng" dirty="0" smtClean="0"/>
              <a:t>Inverse</a:t>
            </a:r>
            <a:r>
              <a:rPr lang="en-US" sz="2400" dirty="0" smtClean="0"/>
              <a:t> of the K</a:t>
            </a:r>
            <a:r>
              <a:rPr lang="en-US" sz="2400" baseline="-25000" dirty="0" smtClean="0"/>
              <a:t>c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1479" y="1185110"/>
            <a:ext cx="1604927" cy="461665"/>
            <a:chOff x="1214060" y="1620625"/>
            <a:chExt cx="1604927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1214060" y="1620625"/>
              <a:ext cx="16049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B         C</a:t>
              </a:r>
              <a:endParaRPr lang="en-US" sz="24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37152" y="1812937"/>
              <a:ext cx="466342" cy="77040"/>
              <a:chOff x="2004600" y="2323498"/>
              <a:chExt cx="466342" cy="7704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2013742" y="2323498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0800000">
                <a:off x="2004600" y="2400538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611400" y="2151728"/>
            <a:ext cx="1711277" cy="461666"/>
            <a:chOff x="1872208" y="2536053"/>
            <a:chExt cx="1711277" cy="461666"/>
          </a:xfrm>
        </p:grpSpPr>
        <p:grpSp>
          <p:nvGrpSpPr>
            <p:cNvPr id="10" name="Group 9"/>
            <p:cNvGrpSpPr/>
            <p:nvPr/>
          </p:nvGrpSpPr>
          <p:grpSpPr>
            <a:xfrm>
              <a:off x="2296084" y="2714021"/>
              <a:ext cx="466342" cy="77040"/>
              <a:chOff x="2004600" y="2323498"/>
              <a:chExt cx="466342" cy="7704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2013742" y="2323498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10800000">
                <a:off x="2004600" y="2400538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872208" y="2536054"/>
              <a:ext cx="348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62426" y="2536053"/>
              <a:ext cx="8210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+ B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0091" y="1012395"/>
            <a:ext cx="1711647" cy="730053"/>
            <a:chOff x="3069824" y="2704573"/>
            <a:chExt cx="1711647" cy="730053"/>
          </a:xfrm>
        </p:grpSpPr>
        <p:sp>
          <p:nvSpPr>
            <p:cNvPr id="18" name="TextBox 17"/>
            <p:cNvSpPr txBox="1"/>
            <p:nvPr/>
          </p:nvSpPr>
          <p:spPr>
            <a:xfrm>
              <a:off x="3069824" y="2834461"/>
              <a:ext cx="717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 smtClean="0"/>
                <a:t>c</a:t>
              </a:r>
              <a:r>
                <a:rPr lang="en-US" sz="2400" dirty="0" smtClean="0"/>
                <a:t> </a:t>
              </a:r>
              <a:r>
                <a:rPr lang="en-US" sz="2400" dirty="0"/>
                <a:t>=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638209" y="2704573"/>
              <a:ext cx="1143262" cy="730053"/>
              <a:chOff x="3638209" y="2704573"/>
              <a:chExt cx="1143262" cy="730053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3743864" y="3073905"/>
                <a:ext cx="925902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3898777" y="2704573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 C ]</a:t>
                </a:r>
                <a:r>
                  <a:rPr lang="en-US" baseline="30000" dirty="0" smtClean="0"/>
                  <a:t>c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638209" y="3065294"/>
                <a:ext cx="1143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 A ]</a:t>
                </a:r>
                <a:r>
                  <a:rPr lang="en-US" baseline="30000" dirty="0"/>
                  <a:t>a</a:t>
                </a:r>
                <a:r>
                  <a:rPr lang="en-US" dirty="0" smtClean="0"/>
                  <a:t> [ B ]</a:t>
                </a:r>
                <a:r>
                  <a:rPr lang="en-US" baseline="30000" dirty="0"/>
                  <a:t>b</a:t>
                </a:r>
                <a:endParaRPr lang="en-US" dirty="0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3270091" y="1964669"/>
            <a:ext cx="1731439" cy="762244"/>
            <a:chOff x="3069824" y="2704573"/>
            <a:chExt cx="1731439" cy="762244"/>
          </a:xfrm>
        </p:grpSpPr>
        <p:sp>
          <p:nvSpPr>
            <p:cNvPr id="31" name="TextBox 30"/>
            <p:cNvSpPr txBox="1"/>
            <p:nvPr/>
          </p:nvSpPr>
          <p:spPr>
            <a:xfrm>
              <a:off x="3069824" y="2834461"/>
              <a:ext cx="7621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 smtClean="0"/>
                <a:t>c’</a:t>
              </a:r>
              <a:r>
                <a:rPr lang="en-US" sz="2400" dirty="0" smtClean="0"/>
                <a:t> </a:t>
              </a:r>
              <a:r>
                <a:rPr lang="en-US" sz="2400" dirty="0"/>
                <a:t>=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658001" y="2704573"/>
              <a:ext cx="1143262" cy="762244"/>
              <a:chOff x="3658001" y="2704573"/>
              <a:chExt cx="1143262" cy="76224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3743864" y="3073905"/>
                <a:ext cx="925902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3896473" y="3097485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 C ]</a:t>
                </a:r>
                <a:r>
                  <a:rPr lang="en-US" baseline="30000" dirty="0" smtClean="0"/>
                  <a:t>c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658001" y="2704573"/>
                <a:ext cx="1143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 A ]</a:t>
                </a:r>
                <a:r>
                  <a:rPr lang="en-US" baseline="30000" dirty="0"/>
                  <a:t>a</a:t>
                </a:r>
                <a:r>
                  <a:rPr lang="en-US" dirty="0" smtClean="0"/>
                  <a:t> [ B ]</a:t>
                </a:r>
                <a:r>
                  <a:rPr lang="en-US" baseline="30000" dirty="0"/>
                  <a:t>b</a:t>
                </a:r>
                <a:endParaRPr lang="en-US" dirty="0"/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5849157" y="1557491"/>
            <a:ext cx="987169" cy="719642"/>
            <a:chOff x="6297964" y="2427395"/>
            <a:chExt cx="987169" cy="719642"/>
          </a:xfrm>
        </p:grpSpPr>
        <p:sp>
          <p:nvSpPr>
            <p:cNvPr id="37" name="Rectangle 36"/>
            <p:cNvSpPr/>
            <p:nvPr/>
          </p:nvSpPr>
          <p:spPr>
            <a:xfrm>
              <a:off x="6297964" y="2510217"/>
              <a:ext cx="6948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 smtClean="0"/>
                <a:t>c </a:t>
              </a:r>
              <a:r>
                <a:rPr lang="en-US" sz="2400" dirty="0" smtClean="0"/>
                <a:t>= </a:t>
              </a:r>
              <a:endParaRPr lang="en-US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08336" y="2685372"/>
              <a:ext cx="4767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K</a:t>
              </a:r>
              <a:r>
                <a:rPr lang="en-US" sz="2400" baseline="-25000" dirty="0"/>
                <a:t>c’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45868" y="242739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6901275" y="2763597"/>
              <a:ext cx="182991" cy="7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37857" y="3200062"/>
            <a:ext cx="592033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Sum</a:t>
            </a:r>
            <a:r>
              <a:rPr lang="en-US" sz="2400" dirty="0" smtClean="0"/>
              <a:t> of the Reactions is the </a:t>
            </a:r>
            <a:r>
              <a:rPr lang="en-US" sz="2400" u="sng" dirty="0" smtClean="0"/>
              <a:t>Product</a:t>
            </a:r>
            <a:r>
              <a:rPr lang="en-US" sz="2400" dirty="0" smtClean="0"/>
              <a:t> of the K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’s</a:t>
            </a:r>
            <a:endParaRPr lang="en-US" sz="24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2803749" y="5827916"/>
            <a:ext cx="466342" cy="77040"/>
            <a:chOff x="2004600" y="2323498"/>
            <a:chExt cx="466342" cy="7704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2013742" y="232349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10800000">
              <a:off x="2004600" y="240053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830100" y="4110539"/>
            <a:ext cx="4798542" cy="461665"/>
            <a:chOff x="830100" y="4110539"/>
            <a:chExt cx="4798542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830100" y="4110539"/>
              <a:ext cx="1555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 </a:t>
              </a:r>
              <a:r>
                <a:rPr lang="en-US" sz="2400" dirty="0" err="1" smtClean="0"/>
                <a:t>NOBr</a:t>
              </a:r>
              <a:r>
                <a:rPr lang="en-US" sz="2400" dirty="0" smtClean="0"/>
                <a:t> (g) </a:t>
              </a:r>
              <a:endParaRPr lang="en-US" sz="2400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686193" y="4302980"/>
              <a:ext cx="466342" cy="77040"/>
              <a:chOff x="2004600" y="2323498"/>
              <a:chExt cx="466342" cy="77040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>
                <a:off x="2013742" y="2323498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10800000">
                <a:off x="2004600" y="2400538"/>
                <a:ext cx="4572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3299415" y="4110539"/>
              <a:ext cx="2329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 NO (g) + Br</a:t>
              </a:r>
              <a:r>
                <a:rPr lang="en-US" sz="2400" baseline="-25000" dirty="0" smtClean="0"/>
                <a:t>2 </a:t>
              </a:r>
              <a:r>
                <a:rPr lang="en-US" sz="2400" dirty="0" smtClean="0"/>
                <a:t>(g) </a:t>
              </a:r>
              <a:endParaRPr lang="en-US" sz="2400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03941" y="4796176"/>
            <a:ext cx="210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+ 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</a:t>
            </a:r>
            <a:endParaRPr lang="en-US" sz="24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2726913" y="4988617"/>
            <a:ext cx="466342" cy="77040"/>
            <a:chOff x="2004600" y="2323498"/>
            <a:chExt cx="466342" cy="77040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2013742" y="232349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10800000">
              <a:off x="2004600" y="2400538"/>
              <a:ext cx="4572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3340135" y="4796176"/>
            <a:ext cx="131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BrCl</a:t>
            </a:r>
            <a:r>
              <a:rPr lang="en-US" sz="2400" dirty="0" smtClean="0"/>
              <a:t>(g) </a:t>
            </a:r>
            <a:endParaRPr lang="en-US" sz="2400" dirty="0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337857" y="5357308"/>
            <a:ext cx="84834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477702" y="4092323"/>
            <a:ext cx="135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0.42 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6516435" y="4796175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7.2 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228546" y="5635604"/>
            <a:ext cx="2654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NOBr</a:t>
            </a:r>
            <a:r>
              <a:rPr lang="en-US" sz="2400" dirty="0" smtClean="0"/>
              <a:t> (g) </a:t>
            </a:r>
            <a:r>
              <a:rPr lang="en-US" sz="2400" dirty="0"/>
              <a:t>+ Cl</a:t>
            </a:r>
            <a:r>
              <a:rPr lang="en-US" sz="2400" baseline="-25000" dirty="0"/>
              <a:t>2</a:t>
            </a:r>
            <a:r>
              <a:rPr lang="en-US" sz="2400" dirty="0"/>
              <a:t> (g)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3377915" y="5599496"/>
            <a:ext cx="2637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 NO (g) + </a:t>
            </a:r>
            <a:r>
              <a:rPr lang="en-US" sz="2400" dirty="0" smtClean="0"/>
              <a:t>2 </a:t>
            </a:r>
            <a:r>
              <a:rPr lang="en-US" sz="2400" dirty="0" err="1" smtClean="0"/>
              <a:t>BrCl</a:t>
            </a:r>
            <a:r>
              <a:rPr lang="en-US" sz="2400" dirty="0" smtClean="0"/>
              <a:t>(g) 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6477702" y="5581279"/>
            <a:ext cx="1539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·K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3.0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4880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2302</TotalTime>
  <Words>831</Words>
  <Application>Microsoft Office PowerPoint</Application>
  <PresentationFormat>On-screen Show (4:3)</PresentationFormat>
  <Paragraphs>179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Courier New</vt:lpstr>
      <vt:lpstr>Yellowtail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126</cp:revision>
  <cp:lastPrinted>2020-11-29T22:57:26Z</cp:lastPrinted>
  <dcterms:created xsi:type="dcterms:W3CDTF">2020-03-25T15:59:49Z</dcterms:created>
  <dcterms:modified xsi:type="dcterms:W3CDTF">2021-02-09T18:29:30Z</dcterms:modified>
</cp:coreProperties>
</file>