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73" r:id="rId13"/>
    <p:sldId id="274" r:id="rId14"/>
    <p:sldId id="267" r:id="rId15"/>
    <p:sldId id="268" r:id="rId16"/>
    <p:sldId id="270" r:id="rId17"/>
    <p:sldId id="271" r:id="rId18"/>
    <p:sldId id="269" r:id="rId19"/>
    <p:sldId id="272" r:id="rId2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Law of Thermodynamics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Law of Thermodynamic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Gibbs Free Energy (</a:t>
            </a:r>
            <a:r>
              <a:rPr lang="el-GR" sz="1600" dirty="0" smtClean="0"/>
              <a:t>Δ</a:t>
            </a:r>
            <a:r>
              <a:rPr lang="en-US" sz="1600" dirty="0" smtClean="0"/>
              <a:t>G)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Spontaneous vs Non-spontaneous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12b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12.3-12.4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7831" y="206597"/>
            <a:ext cx="56421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12b – Gibbs Free Energy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660" y="2721282"/>
            <a:ext cx="4046689" cy="39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411982"/>
            <a:ext cx="303467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Gibbs Free Energy - </a:t>
            </a:r>
            <a:r>
              <a:rPr lang="el-GR" sz="2400" dirty="0" smtClean="0"/>
              <a:t>Δ</a:t>
            </a:r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1644" y="1145512"/>
            <a:ext cx="5465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J. </a:t>
            </a:r>
            <a:r>
              <a:rPr lang="en-US" dirty="0" err="1" smtClean="0"/>
              <a:t>Willerd</a:t>
            </a:r>
            <a:r>
              <a:rPr lang="en-US" dirty="0" smtClean="0"/>
              <a:t> Gibbs (1839-1903) – first U.S. PhD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Difficult to calculate </a:t>
            </a:r>
            <a:r>
              <a:rPr lang="el-GR" dirty="0" smtClean="0"/>
              <a:t>Δ</a:t>
            </a:r>
            <a:r>
              <a:rPr lang="en-US" dirty="0" err="1"/>
              <a:t>S</a:t>
            </a:r>
            <a:r>
              <a:rPr lang="en-US" baseline="-25000" dirty="0" err="1" smtClean="0"/>
              <a:t>univ</a:t>
            </a:r>
            <a:endParaRPr lang="en-US" baseline="-25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Reformulation of 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Relies on system information only (“ignore” universe)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7784" y="2456766"/>
            <a:ext cx="190629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G = </a:t>
            </a:r>
            <a:r>
              <a:rPr lang="el-GR" sz="2400" dirty="0" smtClean="0"/>
              <a:t>Δ</a:t>
            </a:r>
            <a:r>
              <a:rPr lang="en-US" sz="2400" dirty="0" smtClean="0"/>
              <a:t>H - T</a:t>
            </a:r>
            <a:r>
              <a:rPr lang="el-GR" sz="2400" dirty="0" smtClean="0"/>
              <a:t>Δ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0375" y="3159593"/>
            <a:ext cx="3571555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G &lt; 0 (-) spontaneous</a:t>
            </a:r>
          </a:p>
          <a:p>
            <a:r>
              <a:rPr lang="el-GR" sz="2400" dirty="0"/>
              <a:t>Δ</a:t>
            </a:r>
            <a:r>
              <a:rPr lang="en-US" sz="2400" dirty="0"/>
              <a:t>G </a:t>
            </a:r>
            <a:r>
              <a:rPr lang="en-US" sz="2400" dirty="0" smtClean="0"/>
              <a:t>= </a:t>
            </a:r>
            <a:r>
              <a:rPr lang="en-US" sz="2400" dirty="0"/>
              <a:t>0 </a:t>
            </a:r>
            <a:r>
              <a:rPr lang="en-US" sz="2400" dirty="0" smtClean="0"/>
              <a:t>equilibrium</a:t>
            </a:r>
            <a:endParaRPr lang="en-US" sz="2400" dirty="0"/>
          </a:p>
          <a:p>
            <a:r>
              <a:rPr lang="el-GR" sz="2400" dirty="0"/>
              <a:t>Δ</a:t>
            </a:r>
            <a:r>
              <a:rPr lang="en-US" sz="2400" dirty="0"/>
              <a:t>G </a:t>
            </a:r>
            <a:r>
              <a:rPr lang="en-US" sz="2400" dirty="0" smtClean="0"/>
              <a:t>&gt; </a:t>
            </a:r>
            <a:r>
              <a:rPr lang="en-US" sz="2400" dirty="0"/>
              <a:t>0 </a:t>
            </a:r>
            <a:r>
              <a:rPr lang="en-US" sz="2400" dirty="0" smtClean="0"/>
              <a:t>(+) nonspontaneous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20487" y="610106"/>
            <a:ext cx="273331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H &lt; 0 (-) spontaneous</a:t>
            </a:r>
          </a:p>
          <a:p>
            <a:r>
              <a:rPr lang="el-GR" dirty="0" smtClean="0"/>
              <a:t>Δ</a:t>
            </a:r>
            <a:r>
              <a:rPr lang="en-US" dirty="0" smtClean="0"/>
              <a:t>H = </a:t>
            </a:r>
            <a:r>
              <a:rPr lang="en-US" dirty="0"/>
              <a:t>0 </a:t>
            </a:r>
            <a:r>
              <a:rPr lang="en-US" dirty="0" smtClean="0"/>
              <a:t>equilibrium</a:t>
            </a:r>
            <a:endParaRPr lang="en-US" dirty="0"/>
          </a:p>
          <a:p>
            <a:r>
              <a:rPr lang="el-GR" dirty="0" smtClean="0"/>
              <a:t>Δ</a:t>
            </a:r>
            <a:r>
              <a:rPr lang="en-US" dirty="0" smtClean="0"/>
              <a:t>H &gt; </a:t>
            </a:r>
            <a:r>
              <a:rPr lang="en-US" dirty="0"/>
              <a:t>0 </a:t>
            </a:r>
            <a:r>
              <a:rPr lang="en-US" dirty="0" smtClean="0"/>
              <a:t>(+) nonspontaneous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0487" y="1533436"/>
            <a:ext cx="27333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/>
              <a:t>S</a:t>
            </a:r>
            <a:r>
              <a:rPr lang="en-US" dirty="0" smtClean="0"/>
              <a:t> &lt; 0 (-) nonspontaneous</a:t>
            </a:r>
          </a:p>
          <a:p>
            <a:r>
              <a:rPr lang="el-GR" dirty="0" smtClean="0"/>
              <a:t>Δ</a:t>
            </a:r>
            <a:r>
              <a:rPr lang="en-US" dirty="0"/>
              <a:t>S</a:t>
            </a:r>
            <a:r>
              <a:rPr lang="en-US" dirty="0" smtClean="0"/>
              <a:t> = </a:t>
            </a:r>
            <a:r>
              <a:rPr lang="en-US" dirty="0"/>
              <a:t>0 </a:t>
            </a:r>
            <a:r>
              <a:rPr lang="en-US" dirty="0" smtClean="0"/>
              <a:t>equilibrium</a:t>
            </a:r>
            <a:endParaRPr lang="en-US" dirty="0"/>
          </a:p>
          <a:p>
            <a:r>
              <a:rPr lang="el-GR" dirty="0" smtClean="0"/>
              <a:t>Δ</a:t>
            </a:r>
            <a:r>
              <a:rPr lang="en-US" dirty="0"/>
              <a:t>S</a:t>
            </a:r>
            <a:r>
              <a:rPr lang="en-US" dirty="0" smtClean="0"/>
              <a:t> &gt; </a:t>
            </a:r>
            <a:r>
              <a:rPr lang="en-US" dirty="0"/>
              <a:t>0 </a:t>
            </a:r>
            <a:r>
              <a:rPr lang="en-US" dirty="0" smtClean="0"/>
              <a:t>(+) spontaneous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24764" y="189135"/>
            <a:ext cx="8563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24075" y="458148"/>
            <a:ext cx="82747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KJ/</a:t>
            </a:r>
            <a:r>
              <a:rPr lang="en-US" dirty="0" err="1" smtClean="0"/>
              <a:t>mol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5" y="2692488"/>
            <a:ext cx="4167542" cy="40538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59" y="4913644"/>
            <a:ext cx="404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any spontaneous process (at constant T,P) the free energy of the system always decreases (b/c </a:t>
            </a:r>
            <a:r>
              <a:rPr lang="el-GR" dirty="0" smtClean="0"/>
              <a:t>Δ</a:t>
            </a:r>
            <a:r>
              <a:rPr lang="en-US" dirty="0" err="1"/>
              <a:t>S</a:t>
            </a:r>
            <a:r>
              <a:rPr lang="en-US" baseline="-25000" dirty="0" err="1" smtClean="0"/>
              <a:t>univ</a:t>
            </a:r>
            <a:r>
              <a:rPr lang="en-US" dirty="0" smtClean="0"/>
              <a:t> ↑)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5" y="2942493"/>
            <a:ext cx="5046963" cy="3753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5" y="961293"/>
            <a:ext cx="676275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292" y="276329"/>
            <a:ext cx="2267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Four Possibilities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89359" y="276329"/>
            <a:ext cx="190629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G = </a:t>
            </a:r>
            <a:r>
              <a:rPr lang="el-GR" sz="2400" dirty="0" smtClean="0"/>
              <a:t>Δ</a:t>
            </a:r>
            <a:r>
              <a:rPr lang="en-US" sz="2400" dirty="0" smtClean="0"/>
              <a:t>H - T</a:t>
            </a:r>
            <a:r>
              <a:rPr lang="el-GR" sz="2400" dirty="0" smtClean="0"/>
              <a:t>Δ</a:t>
            </a:r>
            <a:r>
              <a:rPr lang="en-US" sz="2400" dirty="0" smtClean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23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" y="361950"/>
            <a:ext cx="16132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Equilibrium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23695" y="361950"/>
            <a:ext cx="190629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G = </a:t>
            </a:r>
            <a:r>
              <a:rPr lang="el-GR" sz="2400" dirty="0" smtClean="0"/>
              <a:t>Δ</a:t>
            </a:r>
            <a:r>
              <a:rPr lang="en-US" sz="2400" dirty="0" smtClean="0"/>
              <a:t>H - T</a:t>
            </a:r>
            <a:r>
              <a:rPr lang="el-GR" sz="2400" dirty="0" smtClean="0"/>
              <a:t>Δ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625" y="1285875"/>
            <a:ext cx="386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 equilibrium </a:t>
            </a:r>
            <a:r>
              <a:rPr lang="el-GR" dirty="0" smtClean="0"/>
              <a:t>Δ</a:t>
            </a:r>
            <a:r>
              <a:rPr lang="en-US" dirty="0" smtClean="0"/>
              <a:t>G = 0, which implies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58247" y="1866900"/>
            <a:ext cx="1409700" cy="933450"/>
            <a:chOff x="1657350" y="1781175"/>
            <a:chExt cx="1409700" cy="933450"/>
          </a:xfrm>
        </p:grpSpPr>
        <p:sp>
          <p:nvSpPr>
            <p:cNvPr id="14" name="Rectangle 13"/>
            <p:cNvSpPr/>
            <p:nvPr/>
          </p:nvSpPr>
          <p:spPr>
            <a:xfrm>
              <a:off x="1657350" y="1781175"/>
              <a:ext cx="1409700" cy="9334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740129" y="1879163"/>
              <a:ext cx="1245935" cy="755958"/>
              <a:chOff x="2229631" y="3717488"/>
              <a:chExt cx="1245935" cy="75595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856486" y="3717488"/>
                <a:ext cx="6190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dirty="0"/>
                  <a:t>Δ</a:t>
                </a:r>
                <a:r>
                  <a:rPr lang="en-US" sz="2400" dirty="0"/>
                  <a:t>H 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84647" y="4011781"/>
                <a:ext cx="498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dirty="0"/>
                  <a:t>Δ</a:t>
                </a:r>
                <a:r>
                  <a:rPr lang="en-US" sz="2400" dirty="0"/>
                  <a:t>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29631" y="3844409"/>
                <a:ext cx="740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 smtClean="0"/>
                  <a:t>T</a:t>
                </a:r>
                <a:r>
                  <a:rPr lang="en-US" sz="2400" baseline="-25000" dirty="0" err="1" smtClean="0"/>
                  <a:t>eq</a:t>
                </a:r>
                <a:r>
                  <a:rPr lang="en-US" sz="2400" dirty="0" smtClean="0"/>
                  <a:t> =</a:t>
                </a:r>
                <a:endParaRPr lang="en-US" sz="2400" dirty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884647" y="4096955"/>
                <a:ext cx="498855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461570" y="3025259"/>
            <a:ext cx="3561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Lots of equilibrium studied so far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Phase changes (</a:t>
            </a:r>
            <a:r>
              <a:rPr lang="en-US" dirty="0" err="1" smtClean="0"/>
              <a:t>Mp</a:t>
            </a:r>
            <a:r>
              <a:rPr lang="en-US" dirty="0" smtClean="0"/>
              <a:t>,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Vapor Pressure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Solubility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More in Ch. 13-15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977" y="537718"/>
            <a:ext cx="4144544" cy="40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70" y="195836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870" y="723900"/>
            <a:ext cx="573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Boiling Point of water given:  H</a:t>
            </a:r>
            <a:r>
              <a:rPr lang="en-US" baseline="-25000" dirty="0" smtClean="0"/>
              <a:t>2</a:t>
            </a:r>
            <a:r>
              <a:rPr lang="en-US" dirty="0" smtClean="0"/>
              <a:t>O (s) ↔ H</a:t>
            </a:r>
            <a:r>
              <a:rPr lang="en-US" baseline="-25000" dirty="0" smtClean="0"/>
              <a:t>2</a:t>
            </a:r>
            <a:r>
              <a:rPr lang="en-US" dirty="0" smtClean="0"/>
              <a:t>O (l)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29110" y="1251964"/>
            <a:ext cx="5990479" cy="1204832"/>
            <a:chOff x="1586285" y="2552739"/>
            <a:chExt cx="5990479" cy="12048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6285" y="3100428"/>
              <a:ext cx="5971429" cy="6571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5335" y="2552739"/>
              <a:ext cx="5971429" cy="628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9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70" y="195836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870" y="665431"/>
            <a:ext cx="6210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reaction: N</a:t>
            </a:r>
            <a:r>
              <a:rPr lang="en-US" baseline="-25000" dirty="0" smtClean="0"/>
              <a:t>2</a:t>
            </a:r>
            <a:r>
              <a:rPr lang="en-US" dirty="0" smtClean="0"/>
              <a:t> (g) + 3 H</a:t>
            </a:r>
            <a:r>
              <a:rPr lang="en-US" baseline="-25000" dirty="0" smtClean="0"/>
              <a:t>2</a:t>
            </a:r>
            <a:r>
              <a:rPr lang="en-US" dirty="0" smtClean="0"/>
              <a:t> (g) → 2 NH</a:t>
            </a:r>
            <a:r>
              <a:rPr lang="en-US" baseline="-25000" dirty="0" smtClean="0"/>
              <a:t>3</a:t>
            </a:r>
            <a:r>
              <a:rPr lang="en-US" dirty="0" smtClean="0"/>
              <a:t> (g)</a:t>
            </a:r>
          </a:p>
          <a:p>
            <a:endParaRPr lang="en-US" dirty="0"/>
          </a:p>
          <a:p>
            <a:r>
              <a:rPr lang="en-US" dirty="0" smtClean="0"/>
              <a:t>(a) </a:t>
            </a:r>
            <a:r>
              <a:rPr lang="en-US" dirty="0"/>
              <a:t>Calculate </a:t>
            </a:r>
            <a:r>
              <a:rPr lang="el-GR" dirty="0"/>
              <a:t>Δ</a:t>
            </a:r>
            <a:r>
              <a:rPr lang="en-US" dirty="0"/>
              <a:t>G</a:t>
            </a:r>
            <a:r>
              <a:rPr lang="el-GR" dirty="0"/>
              <a:t>°</a:t>
            </a:r>
            <a:r>
              <a:rPr lang="en-US" dirty="0"/>
              <a:t> at STP </a:t>
            </a:r>
          </a:p>
          <a:p>
            <a:r>
              <a:rPr lang="en-US" dirty="0" smtClean="0"/>
              <a:t>(b) </a:t>
            </a:r>
            <a:r>
              <a:rPr lang="en-US" dirty="0"/>
              <a:t>Calculate </a:t>
            </a:r>
            <a:r>
              <a:rPr lang="el-GR" dirty="0"/>
              <a:t>Δ</a:t>
            </a:r>
            <a:r>
              <a:rPr lang="en-US" dirty="0"/>
              <a:t>G</a:t>
            </a:r>
            <a:r>
              <a:rPr lang="el-GR" dirty="0"/>
              <a:t>°</a:t>
            </a:r>
            <a:r>
              <a:rPr lang="en-US" dirty="0"/>
              <a:t> at </a:t>
            </a:r>
            <a:r>
              <a:rPr lang="en-US" dirty="0" smtClean="0"/>
              <a:t>500. K </a:t>
            </a:r>
            <a:endParaRPr lang="en-US" dirty="0"/>
          </a:p>
          <a:p>
            <a:r>
              <a:rPr lang="en-US" dirty="0" smtClean="0"/>
              <a:t>(c) At what temperature does the reaction become spontaneous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4703" y="2243022"/>
            <a:ext cx="5991000" cy="1489706"/>
            <a:chOff x="1591047" y="2763865"/>
            <a:chExt cx="5991000" cy="14897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1047" y="3303574"/>
              <a:ext cx="5961905" cy="3714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1095" y="2763865"/>
              <a:ext cx="5980952" cy="60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1047" y="3593354"/>
              <a:ext cx="5980952" cy="3619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1096" y="3910714"/>
              <a:ext cx="5961905" cy="3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3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5" y="190919"/>
            <a:ext cx="248972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G and Hess’s Law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83905" y="5559196"/>
            <a:ext cx="146514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Review: </a:t>
            </a:r>
          </a:p>
          <a:p>
            <a:r>
              <a:rPr lang="en-US" dirty="0" smtClean="0"/>
              <a:t>Chapter 9.3 </a:t>
            </a:r>
          </a:p>
          <a:p>
            <a:r>
              <a:rPr lang="en-US" dirty="0" smtClean="0"/>
              <a:t>page 494-499</a:t>
            </a:r>
          </a:p>
          <a:p>
            <a:r>
              <a:rPr lang="en-US" dirty="0" smtClean="0"/>
              <a:t>Lecture 9b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068" y="771108"/>
            <a:ext cx="826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If a process can be written as the sum of several stepwise process the enthalpy change of the overall process is the sum of the enthalpy’s of the individual steps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Process = ∑ steps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Really just Conservation of Mass and Energy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Useful for difficult/impossible to perform reactions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4342" y="3032825"/>
            <a:ext cx="3381375" cy="1485900"/>
            <a:chOff x="495300" y="3000375"/>
            <a:chExt cx="3381375" cy="1485900"/>
          </a:xfrm>
          <a:noFill/>
        </p:grpSpPr>
        <p:sp>
          <p:nvSpPr>
            <p:cNvPr id="7" name="TextBox 6"/>
            <p:cNvSpPr txBox="1"/>
            <p:nvPr/>
          </p:nvSpPr>
          <p:spPr>
            <a:xfrm>
              <a:off x="504825" y="3000375"/>
              <a:ext cx="3362395" cy="1477328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 always appear on the LEFT</a:t>
              </a:r>
            </a:p>
            <a:p>
              <a:r>
                <a:rPr lang="en-US" dirty="0" smtClean="0"/>
                <a:t>P always appear on the RIGHT</a:t>
              </a:r>
            </a:p>
            <a:p>
              <a:r>
                <a:rPr lang="en-US" dirty="0" smtClean="0"/>
                <a:t>Intermediates = both sides</a:t>
              </a:r>
            </a:p>
            <a:p>
              <a:r>
                <a:rPr lang="en-US" dirty="0" smtClean="0"/>
                <a:t>Reverse Reaction = Reverse Sign</a:t>
              </a:r>
            </a:p>
            <a:p>
              <a:r>
                <a:rPr lang="en-US" dirty="0" smtClean="0"/>
                <a:t>Can M/D Reactions and </a:t>
              </a:r>
              <a:r>
                <a:rPr lang="el-GR" dirty="0" smtClean="0"/>
                <a:t>Δ</a:t>
              </a:r>
              <a:r>
                <a:rPr lang="en-US" dirty="0" smtClean="0"/>
                <a:t>H values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5300" y="3000375"/>
              <a:ext cx="3381375" cy="14859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4342" y="2506206"/>
            <a:ext cx="859531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70" y="195836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195" y="1269304"/>
            <a:ext cx="887740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C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3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H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8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g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) + 5 O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(g) → 3 CO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(g) + 4H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O (g)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 	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ΔG</a:t>
            </a:r>
            <a:r>
              <a:rPr lang="en-US" baseline="30000" dirty="0" err="1">
                <a:solidFill>
                  <a:srgbClr val="333333"/>
                </a:solidFill>
                <a:ea typeface="Times New Roman" panose="02020603050405020304" pitchFamily="18" charset="0"/>
                <a:cs typeface="Cambria Math" panose="02040503050406030204" pitchFamily="18" charset="0"/>
              </a:rPr>
              <a:t>∘</a:t>
            </a:r>
            <a:r>
              <a:rPr lang="en-US" baseline="-25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rxn</a:t>
            </a:r>
            <a:r>
              <a:rPr lang="en-US" baseline="-25000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= −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2074 kJ/</a:t>
            </a:r>
            <a:r>
              <a:rPr lang="en-US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mol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C(graphite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) + O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(g) → CO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(g)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en-US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ΔG</a:t>
            </a:r>
            <a:r>
              <a:rPr lang="en-US" baseline="30000" dirty="0" err="1">
                <a:solidFill>
                  <a:srgbClr val="333333"/>
                </a:solidFill>
                <a:ea typeface="Times New Roman" panose="02020603050405020304" pitchFamily="18" charset="0"/>
                <a:cs typeface="Cambria Math" panose="02040503050406030204" pitchFamily="18" charset="0"/>
              </a:rPr>
              <a:t>∘</a:t>
            </a:r>
            <a:r>
              <a:rPr lang="en-US" baseline="-25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rxn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= −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394.4 kJ/</a:t>
            </a:r>
            <a:r>
              <a:rPr lang="en-US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mol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375"/>
              </a:spcAft>
            </a:pP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 H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(g) + O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(g) → 2 H</a:t>
            </a:r>
            <a:r>
              <a:rPr lang="en-US" baseline="-25000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O (g)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ΔG</a:t>
            </a:r>
            <a:r>
              <a:rPr lang="en-US" baseline="30000" dirty="0" err="1">
                <a:solidFill>
                  <a:srgbClr val="333333"/>
                </a:solidFill>
                <a:ea typeface="Times New Roman" panose="02020603050405020304" pitchFamily="18" charset="0"/>
                <a:cs typeface="Cambria Math" panose="02040503050406030204" pitchFamily="18" charset="0"/>
              </a:rPr>
              <a:t>∘</a:t>
            </a:r>
            <a:r>
              <a:rPr lang="en-US" baseline="-25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rxn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= −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457.22 kJ/2 </a:t>
            </a:r>
            <a:r>
              <a:rPr lang="en-US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mol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H2O(g)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870" y="732570"/>
            <a:ext cx="645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</a:t>
            </a:r>
            <a:r>
              <a:rPr lang="en-US" dirty="0" err="1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ΔG</a:t>
            </a:r>
            <a:r>
              <a:rPr lang="en-US" baseline="30000" dirty="0" err="1">
                <a:solidFill>
                  <a:srgbClr val="333333"/>
                </a:solidFill>
                <a:ea typeface="Times New Roman" panose="02020603050405020304" pitchFamily="18" charset="0"/>
                <a:cs typeface="Cambria Math" panose="02040503050406030204" pitchFamily="18" charset="0"/>
              </a:rPr>
              <a:t>∘</a:t>
            </a:r>
            <a:r>
              <a:rPr lang="en-US" baseline="-25000" dirty="0" err="1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rxn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for the reaction:</a:t>
            </a:r>
            <a:r>
              <a:rPr lang="en-US" dirty="0" smtClean="0"/>
              <a:t> 3 C(graphite) + 4 H</a:t>
            </a:r>
            <a:r>
              <a:rPr lang="en-US" baseline="-25000" dirty="0" smtClean="0"/>
              <a:t>2 </a:t>
            </a:r>
            <a:r>
              <a:rPr lang="en-US" dirty="0" smtClean="0"/>
              <a:t>(g) → 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 </a:t>
            </a:r>
            <a:r>
              <a:rPr lang="en-US" dirty="0" smtClean="0"/>
              <a:t>(g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1" y="341644"/>
            <a:ext cx="34526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What does “Free” means?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1" y="1024932"/>
            <a:ext cx="692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Represents the amount of useful work (w) that a system can perform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5255" y="387810"/>
            <a:ext cx="11097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G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max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8755" y="1662054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G = </a:t>
            </a:r>
            <a:r>
              <a:rPr lang="el-GR" sz="2400" dirty="0" smtClean="0"/>
              <a:t>Δ</a:t>
            </a:r>
            <a:r>
              <a:rPr lang="en-US" sz="2400" dirty="0" smtClean="0"/>
              <a:t>H - T</a:t>
            </a:r>
            <a:r>
              <a:rPr lang="el-GR" sz="2400" dirty="0" smtClean="0"/>
              <a:t>Δ</a:t>
            </a:r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71403" y="2250197"/>
            <a:ext cx="108023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</a:t>
            </a:r>
          </a:p>
          <a:p>
            <a:r>
              <a:rPr lang="en-US" dirty="0" smtClean="0"/>
              <a:t>Produced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22980" y="2247978"/>
            <a:ext cx="1493573" cy="648549"/>
            <a:chOff x="2033392" y="2618281"/>
            <a:chExt cx="1397476" cy="648549"/>
          </a:xfrm>
        </p:grpSpPr>
        <p:sp>
          <p:nvSpPr>
            <p:cNvPr id="10" name="Rectangle 9"/>
            <p:cNvSpPr/>
            <p:nvPr/>
          </p:nvSpPr>
          <p:spPr>
            <a:xfrm>
              <a:off x="2066565" y="2620499"/>
              <a:ext cx="1172775" cy="64633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33392" y="2618281"/>
              <a:ext cx="13974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Amount of Useful Work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18241" y="2228836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27941" y="2250196"/>
            <a:ext cx="149474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lost to Surrounding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85455" y="2198057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285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85" y="191118"/>
            <a:ext cx="36706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 of Thermodynamics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885" y="841800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spontaneous process the entropy of the universe (system + surroundings) always increases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3470" y="317906"/>
            <a:ext cx="27133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univ</a:t>
            </a:r>
            <a:r>
              <a:rPr lang="en-US" sz="2400" dirty="0" smtClean="0"/>
              <a:t> =  </a:t>
            </a:r>
            <a:r>
              <a:rPr lang="el-GR" sz="2400" dirty="0" smtClean="0"/>
              <a:t>Δ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sys</a:t>
            </a:r>
            <a:r>
              <a:rPr lang="en-US" sz="2400" dirty="0" smtClean="0"/>
              <a:t> + </a:t>
            </a:r>
            <a:r>
              <a:rPr lang="el-GR" sz="2400" dirty="0" smtClean="0"/>
              <a:t>Δ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surr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280890" y="2298157"/>
            <a:ext cx="1390650" cy="877552"/>
            <a:chOff x="6134100" y="2878156"/>
            <a:chExt cx="1390650" cy="877552"/>
          </a:xfrm>
        </p:grpSpPr>
        <p:sp>
          <p:nvSpPr>
            <p:cNvPr id="18" name="Rectangle 17"/>
            <p:cNvSpPr/>
            <p:nvPr/>
          </p:nvSpPr>
          <p:spPr>
            <a:xfrm>
              <a:off x="6134100" y="2943225"/>
              <a:ext cx="1390650" cy="781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34100" y="2878156"/>
              <a:ext cx="1353554" cy="877552"/>
              <a:chOff x="6134100" y="2878156"/>
              <a:chExt cx="1353554" cy="87755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134100" y="3086100"/>
                <a:ext cx="790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/>
                  <a:t>Δ</a:t>
                </a:r>
                <a:r>
                  <a:rPr lang="en-US" sz="2400" dirty="0" smtClean="0"/>
                  <a:t>S = </a:t>
                </a:r>
                <a:endParaRPr lang="en-US" sz="2400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877102" y="2878156"/>
                <a:ext cx="610552" cy="877552"/>
                <a:chOff x="6305550" y="4343400"/>
                <a:chExt cx="610552" cy="87755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305550" y="4343400"/>
                  <a:ext cx="6105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 smtClean="0"/>
                    <a:t>q</a:t>
                  </a:r>
                  <a:r>
                    <a:rPr lang="en-US" sz="2400" baseline="-25000" dirty="0" err="1" smtClean="0"/>
                    <a:t>rev</a:t>
                  </a:r>
                  <a:endParaRPr lang="en-US" sz="2400" dirty="0"/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6305550" y="4759287"/>
                  <a:ext cx="610552" cy="461665"/>
                  <a:chOff x="6305550" y="4759287"/>
                  <a:chExt cx="610552" cy="461665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443152" y="4759287"/>
                    <a:ext cx="33534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T</a:t>
                    </a:r>
                    <a:endParaRPr lang="en-US" sz="2400" dirty="0"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6305550" y="4805065"/>
                    <a:ext cx="610552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5" y="1533189"/>
            <a:ext cx="6003150" cy="3251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2442" y="5044831"/>
                <a:ext cx="3725443" cy="120032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l-GR" sz="2400" dirty="0" smtClean="0"/>
                  <a:t>Δ</a:t>
                </a:r>
                <a:r>
                  <a:rPr lang="en-US" sz="2400" dirty="0" err="1" smtClean="0"/>
                  <a:t>s</a:t>
                </a:r>
                <a:r>
                  <a:rPr lang="en-US" sz="2400" baseline="-25000" dirty="0" err="1" smtClean="0"/>
                  <a:t>univ</a:t>
                </a:r>
                <a:r>
                  <a:rPr lang="en-US" sz="2400" dirty="0" smtClean="0"/>
                  <a:t> &gt; 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 smtClean="0"/>
                  <a:t> Spontaneous</a:t>
                </a:r>
              </a:p>
              <a:p>
                <a:r>
                  <a:rPr lang="el-GR" sz="2400" dirty="0"/>
                  <a:t>Δ</a:t>
                </a:r>
                <a:r>
                  <a:rPr lang="en-US" sz="2400" dirty="0" err="1"/>
                  <a:t>s</a:t>
                </a:r>
                <a:r>
                  <a:rPr lang="en-US" sz="2400" baseline="-25000" dirty="0" err="1"/>
                  <a:t>univ</a:t>
                </a:r>
                <a:r>
                  <a:rPr lang="en-US" sz="2400" dirty="0"/>
                  <a:t> =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Equilibrium</a:t>
                </a:r>
                <a:endParaRPr lang="en-US" sz="2400" dirty="0"/>
              </a:p>
              <a:p>
                <a:r>
                  <a:rPr lang="el-GR" sz="2400" dirty="0"/>
                  <a:t>Δ</a:t>
                </a:r>
                <a:r>
                  <a:rPr lang="en-US" sz="2400" dirty="0" err="1"/>
                  <a:t>s</a:t>
                </a:r>
                <a:r>
                  <a:rPr lang="en-US" sz="2400" baseline="-25000" dirty="0" err="1"/>
                  <a:t>univ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&lt; </a:t>
                </a:r>
                <a:r>
                  <a:rPr lang="en-US" sz="2400" dirty="0"/>
                  <a:t>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Nonspontaneous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442" y="5044831"/>
                <a:ext cx="3725443" cy="1200329"/>
              </a:xfrm>
              <a:prstGeom prst="rect">
                <a:avLst/>
              </a:prstGeom>
              <a:blipFill>
                <a:blip r:embed="rId3"/>
                <a:stretch>
                  <a:fillRect l="-2447" t="-3535" r="-1142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092192" y="1302641"/>
            <a:ext cx="1768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to Measure</a:t>
            </a:r>
          </a:p>
          <a:p>
            <a:pPr algn="ctr"/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7737582" y="851009"/>
            <a:ext cx="382069" cy="4340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0800000">
            <a:off x="7737581" y="1910508"/>
            <a:ext cx="382069" cy="4340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91" t="40286" r="3750" b="16857"/>
          <a:stretch/>
        </p:blipFill>
        <p:spPr>
          <a:xfrm>
            <a:off x="618071" y="709186"/>
            <a:ext cx="4022415" cy="137440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002234" y="320559"/>
            <a:ext cx="2788007" cy="1015663"/>
            <a:chOff x="5982470" y="2847796"/>
            <a:chExt cx="2788007" cy="1015663"/>
          </a:xfrm>
        </p:grpSpPr>
        <p:sp>
          <p:nvSpPr>
            <p:cNvPr id="34" name="TextBox 33"/>
            <p:cNvSpPr txBox="1"/>
            <p:nvPr/>
          </p:nvSpPr>
          <p:spPr>
            <a:xfrm>
              <a:off x="5982470" y="2847796"/>
              <a:ext cx="2788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System loses energy (-) and</a:t>
              </a:r>
            </a:p>
            <a:p>
              <a:r>
                <a:rPr lang="en-US" dirty="0" smtClean="0"/>
                <a:t>Surrounding gain energy (+)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45146" y="3494127"/>
              <a:ext cx="126265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r>
                <a:rPr lang="en-US" dirty="0" err="1" smtClean="0"/>
                <a:t>q</a:t>
              </a:r>
              <a:r>
                <a:rPr lang="en-US" baseline="-25000" dirty="0" err="1" smtClean="0"/>
                <a:t>rev</a:t>
              </a:r>
              <a:r>
                <a:rPr lang="en-US" dirty="0" smtClean="0"/>
                <a:t> = +</a:t>
              </a:r>
              <a:r>
                <a:rPr lang="en-US" baseline="-25000" dirty="0" smtClean="0"/>
                <a:t> </a:t>
              </a:r>
              <a:r>
                <a:rPr lang="en-US" dirty="0" err="1" smtClean="0"/>
                <a:t>q</a:t>
              </a:r>
              <a:r>
                <a:rPr lang="en-US" baseline="-25000" dirty="0" err="1" smtClean="0"/>
                <a:t>rev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653517" y="45905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642840" y="1432906"/>
            <a:ext cx="1558111" cy="369332"/>
            <a:chOff x="5569821" y="1669018"/>
            <a:chExt cx="1558111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6098676" y="1669018"/>
              <a:ext cx="1029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sys</a:t>
              </a:r>
              <a:r>
                <a:rPr lang="en-US" dirty="0" smtClean="0"/>
                <a:t> &gt; </a:t>
              </a:r>
              <a:r>
                <a:rPr lang="en-US" dirty="0" err="1" smtClean="0">
                  <a:solidFill>
                    <a:srgbClr val="00B0F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00B0F0"/>
                  </a:solidFill>
                </a:rPr>
                <a:t>surr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69821" y="166901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642840" y="1881298"/>
            <a:ext cx="1932696" cy="386956"/>
            <a:chOff x="5569821" y="2537636"/>
            <a:chExt cx="1932696" cy="386956"/>
          </a:xfrm>
        </p:grpSpPr>
        <p:sp>
          <p:nvSpPr>
            <p:cNvPr id="44" name="TextBox 43"/>
            <p:cNvSpPr txBox="1"/>
            <p:nvPr/>
          </p:nvSpPr>
          <p:spPr>
            <a:xfrm>
              <a:off x="5569821" y="255526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10786" y="2537636"/>
              <a:ext cx="828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 smtClean="0"/>
                <a:t>S</a:t>
              </a:r>
              <a:r>
                <a:rPr lang="en-US" baseline="-25000" dirty="0" err="1" smtClean="0"/>
                <a:t>sys</a:t>
              </a:r>
              <a:r>
                <a:rPr lang="en-US" dirty="0" smtClean="0"/>
                <a:t> &lt; 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82448" y="255526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 err="1"/>
                <a:t>S</a:t>
              </a:r>
              <a:r>
                <a:rPr lang="en-US" baseline="-25000" dirty="0" err="1"/>
                <a:t>surr</a:t>
              </a:r>
              <a:r>
                <a:rPr lang="en-US" dirty="0"/>
                <a:t> 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8149" y="76128"/>
            <a:ext cx="199561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Case I - Occurs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618071" y="2203664"/>
            <a:ext cx="109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System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7102" y="2188871"/>
            <a:ext cx="1756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Surrounding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741833" y="4001187"/>
            <a:ext cx="318625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univ</a:t>
            </a:r>
            <a:r>
              <a:rPr lang="en-US" sz="2400" dirty="0" smtClean="0"/>
              <a:t> =  </a:t>
            </a:r>
            <a:r>
              <a:rPr lang="el-GR" sz="2400" dirty="0" smtClean="0"/>
              <a:t>Δ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sys</a:t>
            </a:r>
            <a:r>
              <a:rPr lang="en-US" sz="2400" dirty="0" smtClean="0"/>
              <a:t> + </a:t>
            </a:r>
            <a:r>
              <a:rPr lang="el-GR" sz="2400" dirty="0" smtClean="0"/>
              <a:t>Δ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surr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&gt; 0</a:t>
            </a:r>
            <a:endParaRPr lang="en-US" sz="24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4821932" y="2506022"/>
            <a:ext cx="4156960" cy="870953"/>
            <a:chOff x="5150012" y="2510435"/>
            <a:chExt cx="4156960" cy="870953"/>
          </a:xfrm>
        </p:grpSpPr>
        <p:grpSp>
          <p:nvGrpSpPr>
            <p:cNvPr id="131" name="Group 130"/>
            <p:cNvGrpSpPr/>
            <p:nvPr/>
          </p:nvGrpSpPr>
          <p:grpSpPr>
            <a:xfrm>
              <a:off x="5458680" y="2510435"/>
              <a:ext cx="1448131" cy="860713"/>
              <a:chOff x="6134100" y="2878156"/>
              <a:chExt cx="1448131" cy="860713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6134100" y="3086100"/>
                <a:ext cx="25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6877102" y="2878156"/>
                <a:ext cx="705129" cy="860713"/>
                <a:chOff x="6305550" y="4343400"/>
                <a:chExt cx="705129" cy="860713"/>
              </a:xfrm>
            </p:grpSpPr>
            <p:sp>
              <p:nvSpPr>
                <p:cNvPr id="146" name="TextBox 145"/>
                <p:cNvSpPr txBox="1"/>
                <p:nvPr/>
              </p:nvSpPr>
              <p:spPr>
                <a:xfrm>
                  <a:off x="6305550" y="4343400"/>
                  <a:ext cx="705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</a:t>
                  </a:r>
                  <a:r>
                    <a:rPr lang="en-US" sz="2400" dirty="0" err="1" smtClean="0"/>
                    <a:t>q</a:t>
                  </a:r>
                  <a:r>
                    <a:rPr lang="en-US" sz="2400" baseline="-25000" dirty="0" err="1" smtClean="0"/>
                    <a:t>rev</a:t>
                  </a:r>
                  <a:endParaRPr lang="en-US" sz="2400" dirty="0"/>
                </a:p>
              </p:txBody>
            </p:sp>
            <p:grpSp>
              <p:nvGrpSpPr>
                <p:cNvPr id="147" name="Group 146"/>
                <p:cNvGrpSpPr/>
                <p:nvPr/>
              </p:nvGrpSpPr>
              <p:grpSpPr>
                <a:xfrm>
                  <a:off x="6352468" y="4742448"/>
                  <a:ext cx="563634" cy="461665"/>
                  <a:chOff x="6352468" y="4742448"/>
                  <a:chExt cx="563634" cy="461665"/>
                </a:xfrm>
              </p:grpSpPr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352468" y="4742448"/>
                    <a:ext cx="55996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err="1" smtClean="0"/>
                      <a:t>T</a:t>
                    </a:r>
                    <a:r>
                      <a:rPr lang="en-US" sz="2400" baseline="-25000" dirty="0" err="1" smtClean="0"/>
                      <a:t>sys</a:t>
                    </a:r>
                    <a:endParaRPr lang="en-US" sz="2400" dirty="0"/>
                  </a:p>
                </p:txBody>
              </p: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6423889" y="4800871"/>
                    <a:ext cx="492213" cy="419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32" name="TextBox 131"/>
            <p:cNvSpPr txBox="1"/>
            <p:nvPr/>
          </p:nvSpPr>
          <p:spPr>
            <a:xfrm rot="10800000">
              <a:off x="7015112" y="261396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&gt;</a:t>
              </a:r>
              <a:endParaRPr lang="en-US" sz="4000" b="1" dirty="0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769010" y="2520675"/>
              <a:ext cx="1507442" cy="860713"/>
              <a:chOff x="6134100" y="2878156"/>
              <a:chExt cx="1507442" cy="860713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6134100" y="3086100"/>
                <a:ext cx="25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grpSp>
            <p:nvGrpSpPr>
              <p:cNvPr id="139" name="Group 138"/>
              <p:cNvGrpSpPr/>
              <p:nvPr/>
            </p:nvGrpSpPr>
            <p:grpSpPr>
              <a:xfrm>
                <a:off x="6877102" y="2878156"/>
                <a:ext cx="764440" cy="860713"/>
                <a:chOff x="6305550" y="4343400"/>
                <a:chExt cx="764440" cy="860713"/>
              </a:xfrm>
            </p:grpSpPr>
            <p:sp>
              <p:nvSpPr>
                <p:cNvPr id="140" name="TextBox 139"/>
                <p:cNvSpPr txBox="1"/>
                <p:nvPr/>
              </p:nvSpPr>
              <p:spPr>
                <a:xfrm>
                  <a:off x="6305550" y="4343400"/>
                  <a:ext cx="7644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+</a:t>
                  </a:r>
                  <a:r>
                    <a:rPr lang="en-US" sz="2400" dirty="0" err="1" smtClean="0"/>
                    <a:t>q</a:t>
                  </a:r>
                  <a:r>
                    <a:rPr lang="en-US" sz="2400" baseline="-25000" dirty="0" err="1" smtClean="0"/>
                    <a:t>rev</a:t>
                  </a:r>
                  <a:endParaRPr lang="en-US" sz="2400" dirty="0"/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6352468" y="4742448"/>
                  <a:ext cx="644151" cy="461665"/>
                  <a:chOff x="6352468" y="4742448"/>
                  <a:chExt cx="644151" cy="461665"/>
                </a:xfrm>
              </p:grpSpPr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6352468" y="4742448"/>
                    <a:ext cx="64415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err="1" smtClean="0"/>
                      <a:t>T</a:t>
                    </a:r>
                    <a:r>
                      <a:rPr lang="en-US" sz="2400" baseline="-25000" dirty="0" err="1" smtClean="0"/>
                      <a:t>surr</a:t>
                    </a:r>
                    <a:endParaRPr lang="en-US" sz="2400" dirty="0"/>
                  </a:p>
                </p:txBody>
              </p: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6414453" y="4803348"/>
                    <a:ext cx="501649" cy="171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34" name="TextBox 133"/>
            <p:cNvSpPr txBox="1"/>
            <p:nvPr/>
          </p:nvSpPr>
          <p:spPr>
            <a:xfrm>
              <a:off x="6046071" y="2644545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|     |</a:t>
              </a:r>
              <a:endParaRPr lang="en-US" sz="32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75889" y="2651959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|     |</a:t>
              </a:r>
              <a:endParaRPr lang="en-US" sz="32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150012" y="2727919"/>
              <a:ext cx="10382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/>
                <a:t>S</a:t>
              </a:r>
              <a:r>
                <a:rPr lang="en-US" sz="2400" baseline="-25000" dirty="0" err="1" smtClean="0"/>
                <a:t>sys</a:t>
              </a:r>
              <a:r>
                <a:rPr lang="en-US" sz="2400" dirty="0" smtClean="0"/>
                <a:t> = </a:t>
              </a:r>
              <a:endParaRPr lang="en-US" sz="240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184549" y="2697911"/>
              <a:ext cx="1122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= </a:t>
              </a:r>
              <a:r>
                <a:rPr lang="el-GR" sz="2400" dirty="0" smtClean="0"/>
                <a:t>Δ</a:t>
              </a:r>
              <a:r>
                <a:rPr lang="en-US" sz="2400" dirty="0" err="1" smtClean="0"/>
                <a:t>S</a:t>
              </a:r>
              <a:r>
                <a:rPr lang="en-US" sz="2400" baseline="-25000" dirty="0" err="1" smtClean="0"/>
                <a:t>surr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3629631" y="4569464"/>
            <a:ext cx="8146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Small -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744277" y="4569464"/>
            <a:ext cx="6399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Big +</a:t>
            </a:r>
          </a:p>
        </p:txBody>
      </p:sp>
    </p:spTree>
    <p:extLst>
      <p:ext uri="{BB962C8B-B14F-4D97-AF65-F5344CB8AC3E}">
        <p14:creationId xmlns:p14="http://schemas.microsoft.com/office/powerpoint/2010/main" val="308697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0990" y="1051205"/>
            <a:ext cx="3665368" cy="1469470"/>
            <a:chOff x="975117" y="4858776"/>
            <a:chExt cx="2931524" cy="10016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791" t="40286" r="3750" b="16857"/>
            <a:stretch/>
          </p:blipFill>
          <p:spPr>
            <a:xfrm>
              <a:off x="975117" y="4858776"/>
              <a:ext cx="2931524" cy="1001660"/>
            </a:xfrm>
            <a:prstGeom prst="rect">
              <a:avLst/>
            </a:prstGeom>
          </p:spPr>
        </p:pic>
        <p:sp>
          <p:nvSpPr>
            <p:cNvPr id="4" name="Left Arrow 3"/>
            <p:cNvSpPr/>
            <p:nvPr/>
          </p:nvSpPr>
          <p:spPr>
            <a:xfrm>
              <a:off x="1823984" y="5169469"/>
              <a:ext cx="999309" cy="590550"/>
            </a:xfrm>
            <a:prstGeom prst="lef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Heat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53207" y="345488"/>
            <a:ext cx="2788007" cy="1015663"/>
            <a:chOff x="5982470" y="2847796"/>
            <a:chExt cx="2788007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5982470" y="2847796"/>
              <a:ext cx="2788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System gains energy (+) and</a:t>
              </a:r>
            </a:p>
            <a:p>
              <a:r>
                <a:rPr lang="en-US" dirty="0" smtClean="0"/>
                <a:t>Surrounding lose energy (-)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45146" y="3494127"/>
              <a:ext cx="126265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err="1" smtClean="0"/>
                <a:t>q</a:t>
              </a:r>
              <a:r>
                <a:rPr lang="en-US" baseline="-25000" dirty="0" err="1" smtClean="0"/>
                <a:t>rev</a:t>
              </a:r>
              <a:r>
                <a:rPr lang="en-US" dirty="0" smtClean="0"/>
                <a:t> = -</a:t>
              </a:r>
              <a:r>
                <a:rPr lang="en-US" baseline="-25000" dirty="0" smtClean="0"/>
                <a:t> </a:t>
              </a:r>
              <a:r>
                <a:rPr lang="en-US" dirty="0" err="1" smtClean="0"/>
                <a:t>q</a:t>
              </a:r>
              <a:r>
                <a:rPr lang="en-US" baseline="-25000" dirty="0" err="1" smtClean="0"/>
                <a:t>rev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904490" y="48398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93813" y="1457835"/>
            <a:ext cx="1558111" cy="369332"/>
            <a:chOff x="5569821" y="1669018"/>
            <a:chExt cx="1558111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6098676" y="1669018"/>
              <a:ext cx="1029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sys</a:t>
              </a:r>
              <a:r>
                <a:rPr lang="en-US" dirty="0" smtClean="0"/>
                <a:t> &gt; </a:t>
              </a:r>
              <a:r>
                <a:rPr lang="en-US" dirty="0" err="1" smtClean="0">
                  <a:solidFill>
                    <a:srgbClr val="00B0F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00B0F0"/>
                  </a:solidFill>
                </a:rPr>
                <a:t>surr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9821" y="166901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3813" y="1914824"/>
            <a:ext cx="1932696" cy="378359"/>
            <a:chOff x="5569821" y="2546233"/>
            <a:chExt cx="1932696" cy="378359"/>
          </a:xfrm>
        </p:grpSpPr>
        <p:sp>
          <p:nvSpPr>
            <p:cNvPr id="13" name="TextBox 12"/>
            <p:cNvSpPr txBox="1"/>
            <p:nvPr/>
          </p:nvSpPr>
          <p:spPr>
            <a:xfrm>
              <a:off x="5569821" y="255526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5696" y="2546233"/>
              <a:ext cx="7575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/>
                <a:t>S</a:t>
              </a:r>
              <a:r>
                <a:rPr lang="en-US" baseline="-25000" dirty="0" err="1" smtClean="0"/>
                <a:t>sys</a:t>
              </a:r>
              <a:r>
                <a:rPr lang="en-US" baseline="-25000" dirty="0" smtClean="0"/>
                <a:t> </a:t>
              </a:r>
              <a:r>
                <a:rPr lang="en-US" dirty="0" smtClean="0"/>
                <a:t>&lt;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2448" y="255526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 err="1"/>
                <a:t>S</a:t>
              </a:r>
              <a:r>
                <a:rPr lang="en-US" baseline="-25000" dirty="0" err="1"/>
                <a:t>surr</a:t>
              </a:r>
              <a:r>
                <a:rPr lang="en-US" dirty="0"/>
                <a:t>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3399" y="253155"/>
            <a:ext cx="304237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Case II – </a:t>
            </a:r>
            <a:r>
              <a:rPr lang="en-US" sz="2400" u="sng" dirty="0" smtClean="0"/>
              <a:t>NEVER</a:t>
            </a:r>
            <a:r>
              <a:rPr lang="en-US" sz="2400" dirty="0" smtClean="0"/>
              <a:t> Occurs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722" y="2688890"/>
            <a:ext cx="109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System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3839" y="2678701"/>
            <a:ext cx="1756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Surrounding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78049" y="4591737"/>
            <a:ext cx="318625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univ</a:t>
            </a:r>
            <a:r>
              <a:rPr lang="en-US" sz="2400" dirty="0" smtClean="0"/>
              <a:t> =  </a:t>
            </a:r>
            <a:r>
              <a:rPr lang="el-GR" sz="2400" dirty="0" smtClean="0"/>
              <a:t>Δ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sys</a:t>
            </a:r>
            <a:r>
              <a:rPr lang="en-US" sz="2400" dirty="0" smtClean="0"/>
              <a:t> + </a:t>
            </a:r>
            <a:r>
              <a:rPr lang="el-GR" sz="2400" dirty="0" smtClean="0"/>
              <a:t>Δ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surr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&lt; 0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4846994" y="2553882"/>
            <a:ext cx="4180603" cy="870953"/>
            <a:chOff x="5049651" y="2448045"/>
            <a:chExt cx="4180603" cy="870953"/>
          </a:xfrm>
        </p:grpSpPr>
        <p:grpSp>
          <p:nvGrpSpPr>
            <p:cNvPr id="42" name="Group 41"/>
            <p:cNvGrpSpPr/>
            <p:nvPr/>
          </p:nvGrpSpPr>
          <p:grpSpPr>
            <a:xfrm>
              <a:off x="5322464" y="2448045"/>
              <a:ext cx="1353554" cy="860713"/>
              <a:chOff x="6134100" y="2878156"/>
              <a:chExt cx="1353554" cy="86071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134100" y="3086100"/>
                <a:ext cx="25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6877102" y="2878156"/>
                <a:ext cx="610552" cy="860713"/>
                <a:chOff x="6305550" y="4343400"/>
                <a:chExt cx="610552" cy="860713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6305550" y="4343400"/>
                  <a:ext cx="6105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 smtClean="0"/>
                    <a:t>q</a:t>
                  </a:r>
                  <a:r>
                    <a:rPr lang="en-US" sz="2400" baseline="-25000" dirty="0" err="1" smtClean="0"/>
                    <a:t>rev</a:t>
                  </a:r>
                  <a:endParaRPr lang="en-US" sz="2400" dirty="0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6352468" y="4742448"/>
                  <a:ext cx="563634" cy="461665"/>
                  <a:chOff x="6352468" y="4742448"/>
                  <a:chExt cx="563634" cy="461665"/>
                </a:xfrm>
              </p:grpSpPr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6352468" y="4742448"/>
                    <a:ext cx="55996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err="1" smtClean="0"/>
                      <a:t>T</a:t>
                    </a:r>
                    <a:r>
                      <a:rPr lang="en-US" sz="2400" baseline="-25000" dirty="0" err="1" smtClean="0"/>
                      <a:t>sys</a:t>
                    </a:r>
                    <a:endParaRPr lang="en-US" sz="2400" dirty="0"/>
                  </a:p>
                </p:txBody>
              </p: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6423889" y="4800871"/>
                    <a:ext cx="492213" cy="419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3" name="TextBox 42"/>
            <p:cNvSpPr txBox="1"/>
            <p:nvPr/>
          </p:nvSpPr>
          <p:spPr>
            <a:xfrm rot="10800000">
              <a:off x="6878896" y="255157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&gt;</a:t>
              </a:r>
              <a:endParaRPr lang="en-US" sz="4000" b="1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632794" y="2458285"/>
              <a:ext cx="1448131" cy="860713"/>
              <a:chOff x="6134100" y="2878156"/>
              <a:chExt cx="1448131" cy="86071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134100" y="3086100"/>
                <a:ext cx="25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6877102" y="2878156"/>
                <a:ext cx="705129" cy="860713"/>
                <a:chOff x="6305550" y="4343400"/>
                <a:chExt cx="705129" cy="860713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6305550" y="4343400"/>
                  <a:ext cx="705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</a:t>
                  </a:r>
                  <a:r>
                    <a:rPr lang="en-US" sz="2400" dirty="0" err="1" smtClean="0"/>
                    <a:t>q</a:t>
                  </a:r>
                  <a:r>
                    <a:rPr lang="en-US" sz="2400" baseline="-25000" dirty="0" err="1" smtClean="0"/>
                    <a:t>rev</a:t>
                  </a:r>
                  <a:endParaRPr lang="en-US" sz="2400" dirty="0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6352468" y="4742448"/>
                  <a:ext cx="644151" cy="461665"/>
                  <a:chOff x="6352468" y="4742448"/>
                  <a:chExt cx="644151" cy="461665"/>
                </a:xfrm>
              </p:grpSpPr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6352468" y="4742448"/>
                    <a:ext cx="64415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err="1" smtClean="0"/>
                      <a:t>T</a:t>
                    </a:r>
                    <a:r>
                      <a:rPr lang="en-US" sz="2400" baseline="-25000" dirty="0" err="1" smtClean="0"/>
                      <a:t>surr</a:t>
                    </a:r>
                    <a:endParaRPr lang="en-US" sz="2400" dirty="0"/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6414453" y="4803348"/>
                    <a:ext cx="501649" cy="171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" name="TextBox 44"/>
            <p:cNvSpPr txBox="1"/>
            <p:nvPr/>
          </p:nvSpPr>
          <p:spPr>
            <a:xfrm>
              <a:off x="5928090" y="2609325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|     |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21600" y="2616311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|     |</a:t>
              </a:r>
              <a:endParaRPr lang="en-US" sz="32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49651" y="2655988"/>
              <a:ext cx="10382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/>
                <a:t>S</a:t>
              </a:r>
              <a:r>
                <a:rPr lang="en-US" sz="2400" baseline="-25000" dirty="0" err="1" smtClean="0"/>
                <a:t>sys</a:t>
              </a:r>
              <a:r>
                <a:rPr lang="en-US" sz="2400" dirty="0" smtClean="0"/>
                <a:t> = </a:t>
              </a:r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07831" y="2665329"/>
              <a:ext cx="1122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= </a:t>
              </a:r>
              <a:r>
                <a:rPr lang="el-GR" sz="2400" dirty="0" smtClean="0"/>
                <a:t>Δ</a:t>
              </a:r>
              <a:r>
                <a:rPr lang="en-US" sz="2400" dirty="0" err="1" smtClean="0"/>
                <a:t>S</a:t>
              </a:r>
              <a:r>
                <a:rPr lang="en-US" sz="2400" baseline="-25000" dirty="0" err="1" smtClean="0"/>
                <a:t>surr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846994" y="5224191"/>
            <a:ext cx="5950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Big -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00708" y="5224191"/>
            <a:ext cx="8595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Small +</a:t>
            </a:r>
          </a:p>
        </p:txBody>
      </p:sp>
    </p:spTree>
    <p:extLst>
      <p:ext uri="{BB962C8B-B14F-4D97-AF65-F5344CB8AC3E}">
        <p14:creationId xmlns:p14="http://schemas.microsoft.com/office/powerpoint/2010/main" val="169496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49" y="333375"/>
            <a:ext cx="273055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Case III - Equilibrium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253207" y="345488"/>
            <a:ext cx="2788007" cy="1015663"/>
            <a:chOff x="5982470" y="2847796"/>
            <a:chExt cx="2788007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5982470" y="2847796"/>
              <a:ext cx="2788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System gains energy (+) and</a:t>
              </a:r>
            </a:p>
            <a:p>
              <a:r>
                <a:rPr lang="en-US" dirty="0" smtClean="0"/>
                <a:t>Surrounding lose energy (-)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5146" y="3494127"/>
              <a:ext cx="126265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r>
                <a:rPr lang="en-US" dirty="0" err="1" smtClean="0"/>
                <a:t>q</a:t>
              </a:r>
              <a:r>
                <a:rPr lang="en-US" baseline="-25000" dirty="0" err="1" smtClean="0"/>
                <a:t>rev</a:t>
              </a:r>
              <a:r>
                <a:rPr lang="en-US" dirty="0" smtClean="0"/>
                <a:t> = -</a:t>
              </a:r>
              <a:r>
                <a:rPr lang="en-US" baseline="-25000" dirty="0" smtClean="0"/>
                <a:t> </a:t>
              </a:r>
              <a:r>
                <a:rPr lang="en-US" dirty="0" err="1" smtClean="0"/>
                <a:t>q</a:t>
              </a:r>
              <a:r>
                <a:rPr lang="en-US" baseline="-25000" dirty="0" err="1" smtClean="0"/>
                <a:t>rev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04490" y="48398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93813" y="1457835"/>
            <a:ext cx="1558111" cy="369332"/>
            <a:chOff x="5569821" y="1669018"/>
            <a:chExt cx="1558111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6098676" y="1669018"/>
              <a:ext cx="1029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sys</a:t>
              </a:r>
              <a:r>
                <a:rPr lang="en-US" dirty="0" smtClean="0"/>
                <a:t> = </a:t>
              </a:r>
              <a:r>
                <a:rPr lang="en-US" dirty="0" err="1" smtClean="0">
                  <a:solidFill>
                    <a:srgbClr val="00B0F0"/>
                  </a:solidFill>
                </a:rPr>
                <a:t>T</a:t>
              </a:r>
              <a:r>
                <a:rPr lang="en-US" baseline="-25000" dirty="0" err="1" smtClean="0">
                  <a:solidFill>
                    <a:srgbClr val="00B0F0"/>
                  </a:solidFill>
                </a:rPr>
                <a:t>surr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9821" y="166901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93813" y="1914824"/>
            <a:ext cx="1932696" cy="378359"/>
            <a:chOff x="5569821" y="2546233"/>
            <a:chExt cx="1932696" cy="378359"/>
          </a:xfrm>
        </p:grpSpPr>
        <p:sp>
          <p:nvSpPr>
            <p:cNvPr id="15" name="TextBox 14"/>
            <p:cNvSpPr txBox="1"/>
            <p:nvPr/>
          </p:nvSpPr>
          <p:spPr>
            <a:xfrm>
              <a:off x="5569821" y="255526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5696" y="2546233"/>
              <a:ext cx="7575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dirty="0" err="1"/>
                <a:t>S</a:t>
              </a:r>
              <a:r>
                <a:rPr lang="en-US" baseline="-25000" dirty="0" err="1" smtClean="0"/>
                <a:t>sys</a:t>
              </a:r>
              <a:r>
                <a:rPr lang="en-US" baseline="-25000" dirty="0" smtClean="0"/>
                <a:t>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82448" y="2555260"/>
              <a:ext cx="7200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Δ</a:t>
              </a:r>
              <a:r>
                <a:rPr lang="en-US" dirty="0" err="1"/>
                <a:t>S</a:t>
              </a:r>
              <a:r>
                <a:rPr lang="en-US" baseline="-25000" dirty="0" err="1"/>
                <a:t>surr</a:t>
              </a:r>
              <a:r>
                <a:rPr lang="en-US" dirty="0"/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8049" y="4591737"/>
            <a:ext cx="318625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univ</a:t>
            </a:r>
            <a:r>
              <a:rPr lang="en-US" sz="2400" dirty="0" smtClean="0"/>
              <a:t> =  </a:t>
            </a:r>
            <a:r>
              <a:rPr lang="el-GR" sz="2400" dirty="0" smtClean="0"/>
              <a:t>Δ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sys</a:t>
            </a:r>
            <a:r>
              <a:rPr lang="en-US" sz="2400" dirty="0" smtClean="0"/>
              <a:t> + </a:t>
            </a:r>
            <a:r>
              <a:rPr lang="el-GR" sz="2400" dirty="0" smtClean="0"/>
              <a:t>Δ</a:t>
            </a:r>
            <a:r>
              <a:rPr lang="en-US" sz="2400" dirty="0" err="1"/>
              <a:t>S</a:t>
            </a:r>
            <a:r>
              <a:rPr lang="en-US" sz="2400" baseline="-25000" dirty="0" err="1" smtClean="0"/>
              <a:t>surr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= 0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46994" y="2553882"/>
            <a:ext cx="4180603" cy="870953"/>
            <a:chOff x="5049651" y="2448045"/>
            <a:chExt cx="4180603" cy="870953"/>
          </a:xfrm>
        </p:grpSpPr>
        <p:grpSp>
          <p:nvGrpSpPr>
            <p:cNvPr id="20" name="Group 19"/>
            <p:cNvGrpSpPr/>
            <p:nvPr/>
          </p:nvGrpSpPr>
          <p:grpSpPr>
            <a:xfrm>
              <a:off x="5322464" y="2448045"/>
              <a:ext cx="1353554" cy="860713"/>
              <a:chOff x="6134100" y="2878156"/>
              <a:chExt cx="1353554" cy="860713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134100" y="3086100"/>
                <a:ext cx="25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6877102" y="2878156"/>
                <a:ext cx="610552" cy="860713"/>
                <a:chOff x="6305550" y="4343400"/>
                <a:chExt cx="610552" cy="860713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6305550" y="4343400"/>
                  <a:ext cx="6105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 smtClean="0"/>
                    <a:t>q</a:t>
                  </a:r>
                  <a:r>
                    <a:rPr lang="en-US" sz="2400" baseline="-25000" dirty="0" err="1" smtClean="0"/>
                    <a:t>rev</a:t>
                  </a:r>
                  <a:endParaRPr lang="en-US" sz="2400" dirty="0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6352468" y="4742448"/>
                  <a:ext cx="563634" cy="461665"/>
                  <a:chOff x="6352468" y="4742448"/>
                  <a:chExt cx="563634" cy="461665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352468" y="4742448"/>
                    <a:ext cx="55996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err="1" smtClean="0"/>
                      <a:t>T</a:t>
                    </a:r>
                    <a:r>
                      <a:rPr lang="en-US" sz="2400" baseline="-25000" dirty="0" err="1" smtClean="0"/>
                      <a:t>sys</a:t>
                    </a:r>
                    <a:endParaRPr lang="en-US" sz="2400" dirty="0"/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6423889" y="4800871"/>
                    <a:ext cx="492213" cy="419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" name="TextBox 20"/>
            <p:cNvSpPr txBox="1"/>
            <p:nvPr/>
          </p:nvSpPr>
          <p:spPr>
            <a:xfrm rot="10800000">
              <a:off x="6878896" y="255157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=</a:t>
              </a:r>
              <a:endParaRPr lang="en-US" sz="4000" b="1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632794" y="2458285"/>
              <a:ext cx="1448131" cy="860713"/>
              <a:chOff x="6134100" y="2878156"/>
              <a:chExt cx="1448131" cy="86071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134100" y="3086100"/>
                <a:ext cx="25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877102" y="2878156"/>
                <a:ext cx="705129" cy="860713"/>
                <a:chOff x="6305550" y="4343400"/>
                <a:chExt cx="705129" cy="860713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6305550" y="4343400"/>
                  <a:ext cx="705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</a:t>
                  </a:r>
                  <a:r>
                    <a:rPr lang="en-US" sz="2400" dirty="0" err="1" smtClean="0"/>
                    <a:t>q</a:t>
                  </a:r>
                  <a:r>
                    <a:rPr lang="en-US" sz="2400" baseline="-25000" dirty="0" err="1" smtClean="0"/>
                    <a:t>rev</a:t>
                  </a:r>
                  <a:endParaRPr lang="en-US" sz="2400" dirty="0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6352468" y="4742448"/>
                  <a:ext cx="644151" cy="461665"/>
                  <a:chOff x="6352468" y="4742448"/>
                  <a:chExt cx="644151" cy="461665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352468" y="4742448"/>
                    <a:ext cx="64415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err="1" smtClean="0"/>
                      <a:t>T</a:t>
                    </a:r>
                    <a:r>
                      <a:rPr lang="en-US" sz="2400" baseline="-25000" dirty="0" err="1" smtClean="0"/>
                      <a:t>surr</a:t>
                    </a:r>
                    <a:endParaRPr lang="en-US" sz="2400" dirty="0"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6414453" y="4803348"/>
                    <a:ext cx="501649" cy="1717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3" name="TextBox 22"/>
            <p:cNvSpPr txBox="1"/>
            <p:nvPr/>
          </p:nvSpPr>
          <p:spPr>
            <a:xfrm>
              <a:off x="5928090" y="2609325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|     |</a:t>
              </a:r>
              <a:endParaRPr lang="en-US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21600" y="2616311"/>
              <a:ext cx="1027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|     |</a:t>
              </a:r>
              <a:endParaRPr lang="en-US" sz="3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49651" y="2655988"/>
              <a:ext cx="10382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/>
                <a:t>S</a:t>
              </a:r>
              <a:r>
                <a:rPr lang="en-US" sz="2400" baseline="-25000" dirty="0" err="1" smtClean="0"/>
                <a:t>sys</a:t>
              </a:r>
              <a:r>
                <a:rPr lang="en-US" sz="2400" dirty="0" smtClean="0"/>
                <a:t> = </a:t>
              </a:r>
              <a:endParaRPr lang="en-US" sz="2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07831" y="2665329"/>
              <a:ext cx="1122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= </a:t>
              </a:r>
              <a:r>
                <a:rPr lang="el-GR" sz="2400" dirty="0" smtClean="0"/>
                <a:t>Δ</a:t>
              </a:r>
              <a:r>
                <a:rPr lang="en-US" sz="2400" dirty="0" err="1" smtClean="0"/>
                <a:t>S</a:t>
              </a:r>
              <a:r>
                <a:rPr lang="en-US" sz="2400" baseline="-25000" dirty="0" err="1" smtClean="0"/>
                <a:t>surr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818457" y="5204094"/>
            <a:ext cx="8691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+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8825" y="1356157"/>
            <a:ext cx="3229100" cy="927999"/>
            <a:chOff x="612949" y="3223490"/>
            <a:chExt cx="3229100" cy="927999"/>
          </a:xfrm>
        </p:grpSpPr>
        <p:sp>
          <p:nvSpPr>
            <p:cNvPr id="42" name="Rectangle 41"/>
            <p:cNvSpPr/>
            <p:nvPr/>
          </p:nvSpPr>
          <p:spPr>
            <a:xfrm>
              <a:off x="612949" y="3223490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27649" y="3237089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18569" y="3484190"/>
              <a:ext cx="1424436" cy="393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87207" y="2333289"/>
            <a:ext cx="109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System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96397" y="2333289"/>
            <a:ext cx="1756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Surrounding</a:t>
            </a:r>
          </a:p>
        </p:txBody>
      </p:sp>
      <p:sp>
        <p:nvSpPr>
          <p:cNvPr id="49" name="Left-Right Arrow 48"/>
          <p:cNvSpPr/>
          <p:nvPr/>
        </p:nvSpPr>
        <p:spPr>
          <a:xfrm>
            <a:off x="1493223" y="1479705"/>
            <a:ext cx="1580304" cy="62805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Equilibrium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12030" y="5204094"/>
            <a:ext cx="8242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-</a:t>
            </a:r>
          </a:p>
        </p:txBody>
      </p:sp>
    </p:spTree>
    <p:extLst>
      <p:ext uri="{BB962C8B-B14F-4D97-AF65-F5344CB8AC3E}">
        <p14:creationId xmlns:p14="http://schemas.microsoft.com/office/powerpoint/2010/main" val="120249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79" y="2877645"/>
            <a:ext cx="5133242" cy="385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90" y="158631"/>
            <a:ext cx="5975856" cy="27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5" y="281354"/>
            <a:ext cx="36325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Law of Thermodynamics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5" y="88650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67" y="261257"/>
            <a:ext cx="41384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Standard Values for Entropy - S°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7101" y="6406942"/>
            <a:ext cx="23310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° = STP - 1 bar/298.15K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967" y="914400"/>
            <a:ext cx="493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Tabulated in Table 12.2 page 670 or Appendix 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526" y="2198692"/>
            <a:ext cx="446186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S</a:t>
            </a:r>
            <a:r>
              <a:rPr lang="el-GR" sz="2400" dirty="0" smtClean="0"/>
              <a:t>°</a:t>
            </a:r>
            <a:r>
              <a:rPr lang="en-US" sz="2400" dirty="0" smtClean="0"/>
              <a:t> =</a:t>
            </a:r>
            <a:r>
              <a:rPr lang="en-US" sz="2400" dirty="0"/>
              <a:t> S</a:t>
            </a:r>
            <a:r>
              <a:rPr lang="el-GR" sz="2400" dirty="0" smtClean="0"/>
              <a:t>°</a:t>
            </a:r>
            <a:r>
              <a:rPr lang="en-US" sz="2400" dirty="0" smtClean="0"/>
              <a:t> (products) - </a:t>
            </a:r>
            <a:r>
              <a:rPr lang="en-US" sz="2400" dirty="0"/>
              <a:t>S</a:t>
            </a:r>
            <a:r>
              <a:rPr lang="el-GR" sz="2400" dirty="0" smtClean="0"/>
              <a:t>°</a:t>
            </a:r>
            <a:r>
              <a:rPr lang="en-US" sz="2400" dirty="0" smtClean="0"/>
              <a:t> (reactants)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0967" y="1283732"/>
            <a:ext cx="310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Same as </a:t>
            </a:r>
            <a:r>
              <a:rPr lang="el-GR" dirty="0" smtClean="0"/>
              <a:t>Δ</a:t>
            </a:r>
            <a:r>
              <a:rPr lang="en-US" dirty="0" smtClean="0"/>
              <a:t>H</a:t>
            </a:r>
            <a:r>
              <a:rPr lang="el-GR" dirty="0" smtClean="0"/>
              <a:t>°</a:t>
            </a:r>
            <a:r>
              <a:rPr lang="en-US" dirty="0" smtClean="0"/>
              <a:t> and Hess’s Law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Read 9.3 (page 493)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855" y="130908"/>
            <a:ext cx="2390145" cy="6564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87651" y="307423"/>
            <a:ext cx="88517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 err="1" smtClean="0"/>
              <a:t>mol·K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3859" y="2880025"/>
            <a:ext cx="3883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</a:t>
            </a:r>
            <a:r>
              <a:rPr lang="en-US" dirty="0"/>
              <a:t>S</a:t>
            </a:r>
            <a:r>
              <a:rPr lang="el-GR" dirty="0" smtClean="0"/>
              <a:t>°</a:t>
            </a:r>
            <a:r>
              <a:rPr lang="en-US" dirty="0" smtClean="0"/>
              <a:t> ≠ 0 (unlike </a:t>
            </a:r>
            <a:r>
              <a:rPr lang="el-GR" dirty="0" smtClean="0"/>
              <a:t>Δ</a:t>
            </a:r>
            <a:r>
              <a:rPr lang="en-US" dirty="0" smtClean="0"/>
              <a:t>H)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Pay attention to states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Solid &lt; liquids &lt; gases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Increases with mass/size/complexity</a:t>
            </a:r>
          </a:p>
        </p:txBody>
      </p:sp>
    </p:spTree>
    <p:extLst>
      <p:ext uri="{BB962C8B-B14F-4D97-AF65-F5344CB8AC3E}">
        <p14:creationId xmlns:p14="http://schemas.microsoft.com/office/powerpoint/2010/main" val="35656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70" y="195836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870" y="692001"/>
            <a:ext cx="631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</a:t>
            </a:r>
            <a:r>
              <a:rPr lang="el-GR" dirty="0"/>
              <a:t>Δ</a:t>
            </a:r>
            <a:r>
              <a:rPr lang="en-US" dirty="0"/>
              <a:t>S</a:t>
            </a:r>
            <a:r>
              <a:rPr lang="el-GR" dirty="0" smtClean="0"/>
              <a:t>°</a:t>
            </a:r>
            <a:r>
              <a:rPr lang="en-US" dirty="0" smtClean="0"/>
              <a:t> at STP for the reaction: N</a:t>
            </a:r>
            <a:r>
              <a:rPr lang="en-US" baseline="-25000" dirty="0" smtClean="0"/>
              <a:t>2</a:t>
            </a:r>
            <a:r>
              <a:rPr lang="en-US" dirty="0" smtClean="0"/>
              <a:t> (g) + 3 H</a:t>
            </a:r>
            <a:r>
              <a:rPr lang="en-US" baseline="-25000" dirty="0" smtClean="0"/>
              <a:t>2</a:t>
            </a:r>
            <a:r>
              <a:rPr lang="en-US" dirty="0" smtClean="0"/>
              <a:t> (g) → 2 NH</a:t>
            </a:r>
            <a:r>
              <a:rPr lang="en-US" baseline="-25000" dirty="0" smtClean="0"/>
              <a:t>3</a:t>
            </a:r>
            <a:r>
              <a:rPr lang="en-US" dirty="0" smtClean="0"/>
              <a:t> (g)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38" y="6380704"/>
            <a:ext cx="14766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Double Check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7024" y="1188166"/>
            <a:ext cx="5991000" cy="1489706"/>
            <a:chOff x="1591047" y="2763865"/>
            <a:chExt cx="5991000" cy="14897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1047" y="3303574"/>
              <a:ext cx="5961905" cy="3714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1095" y="2763865"/>
              <a:ext cx="5980952" cy="60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1047" y="3593354"/>
              <a:ext cx="5980952" cy="3619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1096" y="3910714"/>
              <a:ext cx="5961905" cy="3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38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1201</TotalTime>
  <Words>911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136</cp:revision>
  <cp:lastPrinted>2020-11-29T22:57:26Z</cp:lastPrinted>
  <dcterms:created xsi:type="dcterms:W3CDTF">2020-03-25T15:59:49Z</dcterms:created>
  <dcterms:modified xsi:type="dcterms:W3CDTF">2021-02-07T22:30:25Z</dcterms:modified>
</cp:coreProperties>
</file>