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0" r:id="rId5"/>
    <p:sldId id="258" r:id="rId6"/>
    <p:sldId id="259" r:id="rId7"/>
    <p:sldId id="262" r:id="rId8"/>
    <p:sldId id="263" r:id="rId9"/>
    <p:sldId id="265" r:id="rId10"/>
    <p:sldId id="266" r:id="rId11"/>
    <p:sldId id="268" r:id="rId12"/>
    <p:sldId id="269" r:id="rId13"/>
    <p:sldId id="267" r:id="rId14"/>
    <p:sldId id="264" r:id="rId15"/>
    <p:sldId id="270" r:id="rId16"/>
    <p:sldId id="272" r:id="rId17"/>
    <p:sldId id="273" r:id="rId18"/>
    <p:sldId id="275" r:id="rId19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0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24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056" y="1367065"/>
            <a:ext cx="4294772" cy="23391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Spontaneity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Definition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Sign Conventions</a:t>
            </a:r>
            <a:endParaRPr lang="en-US" sz="1600" dirty="0" smtClean="0"/>
          </a:p>
          <a:p>
            <a:pPr marL="257175" indent="-257175">
              <a:buAutoNum type="arabicPeriod"/>
            </a:pPr>
            <a:r>
              <a:rPr lang="en-US" sz="1600" dirty="0" smtClean="0"/>
              <a:t>Entropy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Definition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Microstate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Calculations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Enthalpy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93841" y="1490890"/>
            <a:ext cx="429477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HW </a:t>
            </a:r>
            <a:r>
              <a:rPr lang="en-US" dirty="0" smtClean="0"/>
              <a:t>12a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056" y="6032613"/>
            <a:ext cx="429477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OER </a:t>
            </a:r>
            <a:r>
              <a:rPr lang="en-US" dirty="0" smtClean="0"/>
              <a:t>12.1-12.2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369263" y="206597"/>
            <a:ext cx="57192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112 Spring 2021</a:t>
            </a:r>
          </a:p>
          <a:p>
            <a:pPr algn="ctr"/>
            <a:r>
              <a:rPr lang="en-US" sz="3200" dirty="0" smtClean="0"/>
              <a:t>Lecture </a:t>
            </a:r>
            <a:r>
              <a:rPr lang="en-US" sz="3200" dirty="0" smtClean="0"/>
              <a:t>12a </a:t>
            </a:r>
            <a:r>
              <a:rPr lang="en-US" sz="3200" dirty="0" smtClean="0"/>
              <a:t>– </a:t>
            </a:r>
            <a:r>
              <a:rPr lang="en-US" sz="3200" dirty="0" smtClean="0"/>
              <a:t>Thermodynamics I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5" y="276225"/>
            <a:ext cx="3096873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Entropy Mathematics</a:t>
            </a:r>
          </a:p>
          <a:p>
            <a:pPr algn="ctr"/>
            <a:r>
              <a:rPr lang="en-US" sz="2400" dirty="0" smtClean="0"/>
              <a:t>“Counting Microstates”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88213" y="1219200"/>
            <a:ext cx="6331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Q: Why is increasing entropy spontaneous?</a:t>
            </a:r>
          </a:p>
          <a:p>
            <a:r>
              <a:rPr lang="en-US" dirty="0" smtClean="0"/>
              <a:t>A:  Probability – the more disordered a system the more probable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40034" y="231815"/>
            <a:ext cx="1965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Ludwig Boltzmann </a:t>
            </a:r>
          </a:p>
          <a:p>
            <a:pPr algn="ctr"/>
            <a:r>
              <a:rPr lang="en-US" dirty="0" smtClean="0"/>
              <a:t>(1896)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637" y="142875"/>
            <a:ext cx="1933575" cy="236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6919" y="2733377"/>
            <a:ext cx="1401346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S = k ln W</a:t>
            </a:r>
            <a:endParaRPr lang="en-US" sz="2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2739799" y="2206585"/>
            <a:ext cx="4022961" cy="1754326"/>
            <a:chOff x="2496922" y="2340709"/>
            <a:chExt cx="4022961" cy="1754326"/>
          </a:xfrm>
        </p:grpSpPr>
        <p:sp>
          <p:nvSpPr>
            <p:cNvPr id="7" name="TextBox 6"/>
            <p:cNvSpPr txBox="1"/>
            <p:nvPr/>
          </p:nvSpPr>
          <p:spPr>
            <a:xfrm>
              <a:off x="2496922" y="2340709"/>
              <a:ext cx="4022961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 = entropy</a:t>
              </a:r>
            </a:p>
            <a:p>
              <a:r>
                <a:rPr lang="en-US" dirty="0"/>
                <a:t>k</a:t>
              </a:r>
              <a:r>
                <a:rPr lang="en-US" dirty="0" smtClean="0"/>
                <a:t> = Boltzmann Constant</a:t>
              </a:r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r>
                <a:rPr lang="en-US" dirty="0" smtClean="0"/>
                <a:t>W = number of microstates (possibilities)</a:t>
              </a:r>
              <a:endParaRPr lang="en-US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801659" y="2959834"/>
              <a:ext cx="2545359" cy="738664"/>
              <a:chOff x="2609850" y="3939659"/>
              <a:chExt cx="2545359" cy="73866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609850" y="4124325"/>
                <a:ext cx="5629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k</a:t>
                </a:r>
                <a:r>
                  <a:rPr lang="en-US" dirty="0" smtClean="0"/>
                  <a:t> =  </a:t>
                </a:r>
                <a:endParaRPr lang="en-US" dirty="0"/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3080652" y="3939659"/>
                <a:ext cx="407484" cy="738664"/>
                <a:chOff x="3957775" y="4181475"/>
                <a:chExt cx="407484" cy="738664"/>
              </a:xfrm>
            </p:grpSpPr>
            <p:sp>
              <p:nvSpPr>
                <p:cNvPr id="9" name="TextBox 8"/>
                <p:cNvSpPr txBox="1"/>
                <p:nvPr/>
              </p:nvSpPr>
              <p:spPr>
                <a:xfrm>
                  <a:off x="3981450" y="4181475"/>
                  <a:ext cx="3097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R</a:t>
                  </a:r>
                  <a:endParaRPr lang="en-US" dirty="0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3957775" y="4550807"/>
                  <a:ext cx="4074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N</a:t>
                  </a:r>
                  <a:r>
                    <a:rPr lang="en-US" baseline="-25000" dirty="0" smtClean="0"/>
                    <a:t>a</a:t>
                  </a:r>
                  <a:endParaRPr lang="en-US" dirty="0"/>
                </a:p>
              </p:txBody>
            </p: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3981450" y="4550807"/>
                  <a:ext cx="309700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Rectangle 13"/>
              <p:cNvSpPr/>
              <p:nvPr/>
            </p:nvSpPr>
            <p:spPr>
              <a:xfrm>
                <a:off x="3414027" y="4124325"/>
                <a:ext cx="17411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= 1.38 x 10</a:t>
                </a:r>
                <a:r>
                  <a:rPr lang="en-US" baseline="30000" dirty="0" smtClean="0"/>
                  <a:t>-23</a:t>
                </a:r>
                <a:r>
                  <a:rPr lang="en-US" dirty="0" smtClean="0"/>
                  <a:t> J/K</a:t>
                </a:r>
                <a:endParaRPr lang="en-US" dirty="0"/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390605" y="5057775"/>
            <a:ext cx="1854639" cy="1000125"/>
            <a:chOff x="1189897" y="4210050"/>
            <a:chExt cx="1854639" cy="1000125"/>
          </a:xfrm>
        </p:grpSpPr>
        <p:sp>
          <p:nvSpPr>
            <p:cNvPr id="23" name="Rectangle 22"/>
            <p:cNvSpPr/>
            <p:nvPr/>
          </p:nvSpPr>
          <p:spPr>
            <a:xfrm>
              <a:off x="1189897" y="4210050"/>
              <a:ext cx="1854639" cy="10001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89897" y="4453115"/>
              <a:ext cx="1231427" cy="461665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el-GR" sz="2400" dirty="0" smtClean="0"/>
                <a:t>Δ</a:t>
              </a:r>
              <a:r>
                <a:rPr lang="en-US" sz="2400" dirty="0" smtClean="0"/>
                <a:t>S = k ln</a:t>
              </a:r>
              <a:endParaRPr lang="en-US" sz="2400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322263" y="4341166"/>
              <a:ext cx="525712" cy="685561"/>
              <a:chOff x="3693863" y="4572000"/>
              <a:chExt cx="525712" cy="685561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3719080" y="4572000"/>
                <a:ext cx="4363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W</a:t>
                </a:r>
                <a:r>
                  <a:rPr lang="en-US" baseline="-25000" dirty="0" err="1" smtClean="0"/>
                  <a:t>f</a:t>
                </a:r>
                <a:endParaRPr lang="en-US" dirty="0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3693863" y="4914780"/>
                <a:ext cx="525712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3751159" y="4888229"/>
                <a:ext cx="4363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</a:t>
                </a:r>
                <a:r>
                  <a:rPr lang="en-US" baseline="-25000" dirty="0" smtClean="0"/>
                  <a:t>i</a:t>
                </a:r>
                <a:endParaRPr lang="en-US" dirty="0"/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>
            <a:off x="3922822" y="5040927"/>
            <a:ext cx="388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S &gt; 0 (+) if </a:t>
            </a:r>
            <a:r>
              <a:rPr lang="en-US" dirty="0"/>
              <a:t>E</a:t>
            </a:r>
            <a:r>
              <a:rPr lang="en-US" dirty="0" smtClean="0"/>
              <a:t>ntropy ↑/# microstates </a:t>
            </a:r>
            <a:r>
              <a:rPr lang="en-US" dirty="0"/>
              <a:t>↑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922822" y="5454669"/>
            <a:ext cx="389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S &lt; 0 (-) if </a:t>
            </a:r>
            <a:r>
              <a:rPr lang="en-US" dirty="0"/>
              <a:t>E</a:t>
            </a:r>
            <a:r>
              <a:rPr lang="en-US" dirty="0" smtClean="0"/>
              <a:t>ntropy ↓/# microstates ↓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029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314325"/>
            <a:ext cx="103970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604" y="1826795"/>
            <a:ext cx="4763575" cy="43862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7687" y="318016"/>
            <a:ext cx="5007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Counting Microstates/Probabilities – Gas Expansion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6386" y="1247775"/>
            <a:ext cx="187814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# microstates = </a:t>
            </a:r>
            <a:r>
              <a:rPr lang="en-US" dirty="0" err="1" smtClean="0"/>
              <a:t>n</a:t>
            </a:r>
            <a:r>
              <a:rPr lang="en-US" baseline="30000" dirty="0" err="1" smtClean="0"/>
              <a:t>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81275" y="1109275"/>
            <a:ext cx="1830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= # boxes/bulbs</a:t>
            </a:r>
          </a:p>
          <a:p>
            <a:r>
              <a:rPr lang="en-US" dirty="0" smtClean="0"/>
              <a:t>N = # particles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98670" y="6082396"/>
            <a:ext cx="27817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Twice as likely to be equally split as in the left 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280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072" y="368925"/>
            <a:ext cx="348557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Expanding our Experiment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72" y="1503483"/>
            <a:ext cx="8566959" cy="48189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86954" y="184259"/>
            <a:ext cx="199285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OER Fig 12.8 p. 663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681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460665"/>
              </p:ext>
            </p:extLst>
          </p:nvPr>
        </p:nvGraphicFramePr>
        <p:xfrm>
          <a:off x="200025" y="932815"/>
          <a:ext cx="4552950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5632">
                  <a:extLst>
                    <a:ext uri="{9D8B030D-6E8A-4147-A177-3AD203B41FA5}">
                      <a16:colId xmlns:a16="http://schemas.microsoft.com/office/drawing/2014/main" val="1248786891"/>
                    </a:ext>
                  </a:extLst>
                </a:gridCol>
                <a:gridCol w="2010394">
                  <a:extLst>
                    <a:ext uri="{9D8B030D-6E8A-4147-A177-3AD203B41FA5}">
                      <a16:colId xmlns:a16="http://schemas.microsoft.com/office/drawing/2014/main" val="1796505300"/>
                    </a:ext>
                  </a:extLst>
                </a:gridCol>
                <a:gridCol w="1566924">
                  <a:extLst>
                    <a:ext uri="{9D8B030D-6E8A-4147-A177-3AD203B41FA5}">
                      <a16:colId xmlns:a16="http://schemas.microsoft.com/office/drawing/2014/main" val="1866075584"/>
                    </a:ext>
                  </a:extLst>
                </a:gridCol>
              </a:tblGrid>
              <a:tr h="358140">
                <a:tc>
                  <a:txBody>
                    <a:bodyPr/>
                    <a:lstStyle/>
                    <a:p>
                      <a:r>
                        <a:rPr lang="en-US" dirty="0" smtClean="0"/>
                        <a:t># atoms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Probability on left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7431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(1/2)</a:t>
                      </a:r>
                      <a:r>
                        <a:rPr lang="en-US" baseline="30000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1/8 or 0.125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688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(1/2)</a:t>
                      </a:r>
                      <a:r>
                        <a:rPr lang="en-US" baseline="30000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9.54 x10</a:t>
                      </a:r>
                      <a:r>
                        <a:rPr lang="en-US" baseline="30000" dirty="0" smtClean="0"/>
                        <a:t>-4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405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(1/2)</a:t>
                      </a:r>
                      <a:r>
                        <a:rPr lang="en-US" baseline="30000" dirty="0" smtClean="0"/>
                        <a:t>100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8.0</a:t>
                      </a:r>
                      <a:r>
                        <a:rPr lang="en-US" baseline="0" dirty="0" smtClean="0"/>
                        <a:t> x 10</a:t>
                      </a:r>
                      <a:r>
                        <a:rPr lang="en-US" baseline="30000" dirty="0" smtClean="0"/>
                        <a:t>-31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669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 </a:t>
                      </a:r>
                      <a:r>
                        <a:rPr lang="en-US" dirty="0" err="1" smtClean="0"/>
                        <a:t>mol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(1/2)</a:t>
                      </a:r>
                      <a:r>
                        <a:rPr lang="en-US" baseline="30000" dirty="0" smtClean="0"/>
                        <a:t>6.02x10^23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Broke my </a:t>
                      </a:r>
                      <a:r>
                        <a:rPr lang="en-US" dirty="0" err="1" smtClean="0"/>
                        <a:t>calc</a:t>
                      </a:r>
                      <a:r>
                        <a:rPr lang="en-US" dirty="0" smtClean="0"/>
                        <a:t>!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74537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7072" y="368925"/>
            <a:ext cx="347274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Expanding the Experiment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431017"/>
            <a:ext cx="4181475" cy="23509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1475" y="3124200"/>
            <a:ext cx="8505825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Entropy increasing is spontaneous because the probability of being in the equilibrium state much more likely than all the atoms being on the left.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282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138" y="293078"/>
            <a:ext cx="430237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Calculating the </a:t>
            </a:r>
            <a:r>
              <a:rPr lang="en-US" sz="2400" dirty="0"/>
              <a:t>A</a:t>
            </a:r>
            <a:r>
              <a:rPr lang="en-US" sz="2400" dirty="0" smtClean="0"/>
              <a:t>bsolute Entropy or Change in Entropy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75423" y="1797833"/>
            <a:ext cx="1401346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S = k ln W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2016605" y="1178708"/>
            <a:ext cx="4022961" cy="1754326"/>
            <a:chOff x="2496922" y="2340709"/>
            <a:chExt cx="4022961" cy="1754326"/>
          </a:xfrm>
        </p:grpSpPr>
        <p:sp>
          <p:nvSpPr>
            <p:cNvPr id="5" name="TextBox 4"/>
            <p:cNvSpPr txBox="1"/>
            <p:nvPr/>
          </p:nvSpPr>
          <p:spPr>
            <a:xfrm>
              <a:off x="2496922" y="2340709"/>
              <a:ext cx="4022961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 = entropy</a:t>
              </a:r>
            </a:p>
            <a:p>
              <a:r>
                <a:rPr lang="en-US" dirty="0"/>
                <a:t>k</a:t>
              </a:r>
              <a:r>
                <a:rPr lang="en-US" dirty="0" smtClean="0"/>
                <a:t> = Boltzmann Constant</a:t>
              </a:r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r>
                <a:rPr lang="en-US" dirty="0" smtClean="0"/>
                <a:t>W = number of microstates (possibilities)</a:t>
              </a:r>
              <a:endParaRPr lang="en-US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801659" y="2959834"/>
              <a:ext cx="2545359" cy="738664"/>
              <a:chOff x="2609850" y="3939659"/>
              <a:chExt cx="2545359" cy="738664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609850" y="4124325"/>
                <a:ext cx="5629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k</a:t>
                </a:r>
                <a:r>
                  <a:rPr lang="en-US" dirty="0" smtClean="0"/>
                  <a:t> =  </a:t>
                </a:r>
                <a:endParaRPr lang="en-US" dirty="0"/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3080652" y="3939659"/>
                <a:ext cx="407484" cy="738664"/>
                <a:chOff x="3957775" y="4181475"/>
                <a:chExt cx="407484" cy="738664"/>
              </a:xfrm>
            </p:grpSpPr>
            <p:sp>
              <p:nvSpPr>
                <p:cNvPr id="10" name="TextBox 9"/>
                <p:cNvSpPr txBox="1"/>
                <p:nvPr/>
              </p:nvSpPr>
              <p:spPr>
                <a:xfrm>
                  <a:off x="3981450" y="4181475"/>
                  <a:ext cx="3097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R</a:t>
                  </a:r>
                  <a:endParaRPr lang="en-US" dirty="0"/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3957775" y="4550807"/>
                  <a:ext cx="4074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N</a:t>
                  </a:r>
                  <a:r>
                    <a:rPr lang="en-US" baseline="-25000" dirty="0" smtClean="0"/>
                    <a:t>a</a:t>
                  </a:r>
                  <a:endParaRPr lang="en-US" dirty="0"/>
                </a:p>
              </p:txBody>
            </p: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3981450" y="4550807"/>
                  <a:ext cx="309700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Rectangle 8"/>
              <p:cNvSpPr/>
              <p:nvPr/>
            </p:nvSpPr>
            <p:spPr>
              <a:xfrm>
                <a:off x="3414027" y="4124325"/>
                <a:ext cx="17411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= 1.38 x 10</a:t>
                </a:r>
                <a:r>
                  <a:rPr lang="en-US" baseline="30000" dirty="0" smtClean="0"/>
                  <a:t>-23</a:t>
                </a:r>
                <a:r>
                  <a:rPr lang="en-US" dirty="0" smtClean="0"/>
                  <a:t> J/K</a:t>
                </a:r>
                <a:endParaRPr lang="en-US" dirty="0"/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161966" y="5495556"/>
            <a:ext cx="1854639" cy="1000125"/>
            <a:chOff x="1189897" y="4210050"/>
            <a:chExt cx="1854639" cy="1000125"/>
          </a:xfrm>
        </p:grpSpPr>
        <p:sp>
          <p:nvSpPr>
            <p:cNvPr id="14" name="Rectangle 13"/>
            <p:cNvSpPr/>
            <p:nvPr/>
          </p:nvSpPr>
          <p:spPr>
            <a:xfrm>
              <a:off x="1189897" y="4210050"/>
              <a:ext cx="1854639" cy="10001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89897" y="4453115"/>
              <a:ext cx="1231427" cy="461665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el-GR" sz="2400" dirty="0" smtClean="0"/>
                <a:t>Δ</a:t>
              </a:r>
              <a:r>
                <a:rPr lang="en-US" sz="2400" dirty="0" smtClean="0"/>
                <a:t>S = k ln</a:t>
              </a:r>
              <a:endParaRPr lang="en-US" sz="2400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322263" y="4341166"/>
              <a:ext cx="525712" cy="685561"/>
              <a:chOff x="3693863" y="4572000"/>
              <a:chExt cx="525712" cy="685561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3719080" y="4572000"/>
                <a:ext cx="4363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W</a:t>
                </a:r>
                <a:r>
                  <a:rPr lang="en-US" baseline="-25000" dirty="0" err="1" smtClean="0"/>
                  <a:t>f</a:t>
                </a:r>
                <a:endParaRPr lang="en-US" dirty="0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3693863" y="4914780"/>
                <a:ext cx="525712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3751159" y="4888229"/>
                <a:ext cx="4363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</a:t>
                </a:r>
                <a:r>
                  <a:rPr lang="en-US" baseline="-25000" dirty="0" smtClean="0"/>
                  <a:t>i</a:t>
                </a:r>
                <a:endParaRPr lang="en-US" dirty="0"/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6534043" y="1613167"/>
            <a:ext cx="213622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# microstates W = </a:t>
            </a:r>
            <a:r>
              <a:rPr lang="en-US" dirty="0" err="1" smtClean="0"/>
              <a:t>n</a:t>
            </a:r>
            <a:r>
              <a:rPr lang="en-US" baseline="30000" dirty="0" err="1" smtClean="0"/>
              <a:t>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38906" y="2055871"/>
            <a:ext cx="1830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= # boxes/bulbs</a:t>
            </a:r>
          </a:p>
          <a:p>
            <a:r>
              <a:rPr lang="en-US" dirty="0" smtClean="0"/>
              <a:t>N = # particles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680274" y="4299403"/>
            <a:ext cx="2551339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smtClean="0"/>
              <a:t>S = k ln Boxes</a:t>
            </a:r>
            <a:r>
              <a:rPr lang="en-US" sz="2400" baseline="30000" smtClean="0"/>
              <a:t>Particles</a:t>
            </a:r>
            <a:endParaRPr lang="en-US" sz="2400" dirty="0"/>
          </a:p>
        </p:txBody>
      </p:sp>
      <p:sp>
        <p:nvSpPr>
          <p:cNvPr id="24" name="Down Arrow 23"/>
          <p:cNvSpPr/>
          <p:nvPr/>
        </p:nvSpPr>
        <p:spPr>
          <a:xfrm>
            <a:off x="4103452" y="3088680"/>
            <a:ext cx="1526498" cy="10550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69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314325"/>
            <a:ext cx="103970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910287"/>
            <a:ext cx="4064503" cy="37425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82615" y="314325"/>
            <a:ext cx="3643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Calculate the entropy of each system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20197" y="782763"/>
            <a:ext cx="2551339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smtClean="0"/>
              <a:t>S = k ln Boxes</a:t>
            </a:r>
            <a:r>
              <a:rPr lang="en-US" sz="2400" baseline="30000" smtClean="0"/>
              <a:t>Particles</a:t>
            </a:r>
            <a:endParaRPr 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631390"/>
              </p:ext>
            </p:extLst>
          </p:nvPr>
        </p:nvGraphicFramePr>
        <p:xfrm>
          <a:off x="176579" y="4879478"/>
          <a:ext cx="5224884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224">
                  <a:extLst>
                    <a:ext uri="{9D8B030D-6E8A-4147-A177-3AD203B41FA5}">
                      <a16:colId xmlns:a16="http://schemas.microsoft.com/office/drawing/2014/main" val="1248786891"/>
                    </a:ext>
                  </a:extLst>
                </a:gridCol>
                <a:gridCol w="3816660">
                  <a:extLst>
                    <a:ext uri="{9D8B030D-6E8A-4147-A177-3AD203B41FA5}">
                      <a16:colId xmlns:a16="http://schemas.microsoft.com/office/drawing/2014/main" val="2409022174"/>
                    </a:ext>
                  </a:extLst>
                </a:gridCol>
              </a:tblGrid>
              <a:tr h="358140">
                <a:tc>
                  <a:txBody>
                    <a:bodyPr/>
                    <a:lstStyle/>
                    <a:p>
                      <a:r>
                        <a:rPr lang="en-US" dirty="0" smtClean="0"/>
                        <a:t># atoms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Entropy of System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7431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S=k</a:t>
                      </a:r>
                      <a:r>
                        <a:rPr lang="en-US" baseline="0" dirty="0" smtClean="0"/>
                        <a:t> ln (2)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baseline="0" dirty="0" smtClean="0"/>
                        <a:t> = 2.87x10</a:t>
                      </a:r>
                      <a:r>
                        <a:rPr lang="en-US" baseline="30000" dirty="0" smtClean="0"/>
                        <a:t>-23</a:t>
                      </a:r>
                      <a:r>
                        <a:rPr lang="en-US" baseline="0" dirty="0" smtClean="0"/>
                        <a:t> J/K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688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S=k</a:t>
                      </a:r>
                      <a:r>
                        <a:rPr lang="en-US" baseline="0" dirty="0" smtClean="0"/>
                        <a:t> ln (2)</a:t>
                      </a:r>
                      <a:r>
                        <a:rPr lang="en-US" baseline="30000" dirty="0" smtClean="0"/>
                        <a:t>20</a:t>
                      </a:r>
                      <a:r>
                        <a:rPr lang="en-US" baseline="0" dirty="0" smtClean="0"/>
                        <a:t> = 1.91x10</a:t>
                      </a:r>
                      <a:r>
                        <a:rPr lang="en-US" baseline="30000" dirty="0" smtClean="0"/>
                        <a:t>-22</a:t>
                      </a:r>
                      <a:r>
                        <a:rPr lang="en-US" baseline="0" dirty="0" smtClean="0"/>
                        <a:t> J/K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405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S=k</a:t>
                      </a:r>
                      <a:r>
                        <a:rPr lang="en-US" baseline="0" dirty="0" smtClean="0"/>
                        <a:t> ln (2)</a:t>
                      </a:r>
                      <a:r>
                        <a:rPr lang="en-US" baseline="30000" dirty="0" smtClean="0"/>
                        <a:t>100</a:t>
                      </a:r>
                      <a:r>
                        <a:rPr lang="en-US" baseline="0" dirty="0" smtClean="0"/>
                        <a:t> = 9.57x10</a:t>
                      </a:r>
                      <a:r>
                        <a:rPr lang="en-US" baseline="30000" dirty="0" smtClean="0"/>
                        <a:t>-22</a:t>
                      </a:r>
                      <a:r>
                        <a:rPr lang="en-US" baseline="0" dirty="0" smtClean="0"/>
                        <a:t> J/K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669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 </a:t>
                      </a:r>
                      <a:r>
                        <a:rPr lang="en-US" dirty="0" err="1" smtClean="0"/>
                        <a:t>mol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S=k</a:t>
                      </a:r>
                      <a:r>
                        <a:rPr lang="en-US" baseline="0" dirty="0" smtClean="0"/>
                        <a:t> ln (2)</a:t>
                      </a:r>
                      <a:r>
                        <a:rPr lang="en-US" baseline="30000" dirty="0" smtClean="0"/>
                        <a:t>6.02x10^23</a:t>
                      </a:r>
                      <a:r>
                        <a:rPr lang="en-US" baseline="0" dirty="0" smtClean="0"/>
                        <a:t> = 5.76 J/K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74537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70190" y="221992"/>
            <a:ext cx="1401346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S = k ln W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837321" y="1964561"/>
            <a:ext cx="2534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S=k ln (4) = 1.91x10</a:t>
            </a:r>
            <a:r>
              <a:rPr lang="en-US" baseline="30000" dirty="0" smtClean="0"/>
              <a:t>-23 </a:t>
            </a:r>
            <a:r>
              <a:rPr lang="en-US" dirty="0" smtClean="0"/>
              <a:t>J/K</a:t>
            </a:r>
            <a:endParaRPr lang="en-US" dirty="0"/>
          </a:p>
        </p:txBody>
      </p:sp>
      <p:sp>
        <p:nvSpPr>
          <p:cNvPr id="10" name="Left Arrow 9"/>
          <p:cNvSpPr/>
          <p:nvPr/>
        </p:nvSpPr>
        <p:spPr>
          <a:xfrm rot="20450584">
            <a:off x="5206998" y="6171160"/>
            <a:ext cx="742950" cy="5810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80866" y="5991225"/>
            <a:ext cx="138852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n A</a:t>
            </a:r>
            <a:r>
              <a:rPr lang="en-US" baseline="30000" dirty="0" smtClean="0"/>
              <a:t>B</a:t>
            </a:r>
            <a:r>
              <a:rPr lang="en-US" dirty="0" smtClean="0"/>
              <a:t> = A ln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241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683657"/>
            <a:ext cx="5032982" cy="28310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50" y="314325"/>
            <a:ext cx="103970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82615" y="314325"/>
            <a:ext cx="4598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Calculate the change in entropy of each system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143791" y="76294"/>
            <a:ext cx="1854639" cy="1000125"/>
            <a:chOff x="1189897" y="4210050"/>
            <a:chExt cx="1854639" cy="1000125"/>
          </a:xfrm>
        </p:grpSpPr>
        <p:sp>
          <p:nvSpPr>
            <p:cNvPr id="6" name="Rectangle 5"/>
            <p:cNvSpPr/>
            <p:nvPr/>
          </p:nvSpPr>
          <p:spPr>
            <a:xfrm>
              <a:off x="1189897" y="4210050"/>
              <a:ext cx="1854639" cy="10001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89897" y="4453115"/>
              <a:ext cx="1231427" cy="461665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el-GR" sz="2400" dirty="0" smtClean="0"/>
                <a:t>Δ</a:t>
              </a:r>
              <a:r>
                <a:rPr lang="en-US" sz="2400" dirty="0" smtClean="0"/>
                <a:t>S = k ln</a:t>
              </a:r>
              <a:endParaRPr lang="en-US" sz="2400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322263" y="4341166"/>
              <a:ext cx="525712" cy="685561"/>
              <a:chOff x="3693863" y="4572000"/>
              <a:chExt cx="525712" cy="685561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3719080" y="4572000"/>
                <a:ext cx="4363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W</a:t>
                </a:r>
                <a:r>
                  <a:rPr lang="en-US" baseline="-25000" dirty="0" err="1" smtClean="0"/>
                  <a:t>f</a:t>
                </a:r>
                <a:endParaRPr lang="en-US" dirty="0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3693863" y="4914780"/>
                <a:ext cx="525712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3751159" y="4888229"/>
                <a:ext cx="4363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</a:t>
                </a:r>
                <a:r>
                  <a:rPr lang="en-US" baseline="-25000" dirty="0" smtClean="0"/>
                  <a:t>i</a:t>
                </a:r>
                <a:endParaRPr lang="en-US" dirty="0"/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6862204" y="1167399"/>
            <a:ext cx="213622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# microstates W = </a:t>
            </a:r>
            <a:r>
              <a:rPr lang="en-US" dirty="0" err="1" smtClean="0"/>
              <a:t>n</a:t>
            </a:r>
            <a:r>
              <a:rPr lang="en-US" baseline="30000" dirty="0" err="1" smtClean="0"/>
              <a:t>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143791" y="1627711"/>
            <a:ext cx="1830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= # boxes/bulbs</a:t>
            </a:r>
          </a:p>
          <a:p>
            <a:r>
              <a:rPr lang="en-US" dirty="0" smtClean="0"/>
              <a:t>N = # particles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83834" y="2387700"/>
            <a:ext cx="2551339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smtClean="0"/>
              <a:t>S = k ln Boxes</a:t>
            </a:r>
            <a:r>
              <a:rPr lang="en-US" sz="2400" baseline="30000" smtClean="0"/>
              <a:t>Particles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62450" y="3836397"/>
            <a:ext cx="37194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the entropy change between:</a:t>
            </a:r>
            <a:endParaRPr lang="en-US" dirty="0"/>
          </a:p>
          <a:p>
            <a:pPr marL="342900" indent="-342900">
              <a:buAutoNum type="alphaLcParenBoth"/>
            </a:pPr>
            <a:r>
              <a:rPr lang="en-US" dirty="0" smtClean="0"/>
              <a:t>State A to State C?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State B to State D?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State D to state A?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25359" y="89175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30121" y="139802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42875" y="1914517"/>
            <a:ext cx="409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52400" y="2475541"/>
            <a:ext cx="409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58858" y="2990727"/>
            <a:ext cx="409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669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4310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601" y="1016435"/>
            <a:ext cx="84614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In any spontaneous reaction the total entropy of the system and its surrounding (universe) increase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Any change in energy is accompanied by a loss of some of that energy to the surrounding “Energy Tax”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35605" y="367784"/>
            <a:ext cx="3648243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nd </a:t>
            </a:r>
            <a:r>
              <a:rPr lang="en-US" sz="2400" dirty="0"/>
              <a:t>Law of Thermodynamics</a:t>
            </a:r>
          </a:p>
        </p:txBody>
      </p:sp>
    </p:spTree>
    <p:extLst>
      <p:ext uri="{BB962C8B-B14F-4D97-AF65-F5344CB8AC3E}">
        <p14:creationId xmlns:p14="http://schemas.microsoft.com/office/powerpoint/2010/main" val="3018267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" y="352425"/>
            <a:ext cx="4105163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Overview of Next Few Chapters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61975" y="1107431"/>
            <a:ext cx="49236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Ch. 12 – Thermodynamics – “Will it happen”?</a:t>
            </a:r>
          </a:p>
          <a:p>
            <a:r>
              <a:rPr lang="en-US" dirty="0" smtClean="0"/>
              <a:t>Ch. 13 – Equilibrium – “How much will it happen”?</a:t>
            </a:r>
          </a:p>
          <a:p>
            <a:r>
              <a:rPr lang="en-US" dirty="0" smtClean="0"/>
              <a:t>Ch. 17 – Kinetics – “How fast will it happen”?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1950" y="2956053"/>
            <a:ext cx="8482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Thermodynamics</a:t>
            </a:r>
            <a:r>
              <a:rPr lang="en-US" dirty="0" smtClean="0"/>
              <a:t> – study of the interconversion of heat and other forms of energy (work)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52700" y="3695698"/>
            <a:ext cx="306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– change in energy of a system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52700" y="4267974"/>
            <a:ext cx="3945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– change in energy dispersal of a system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942975" y="3695698"/>
            <a:ext cx="152471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Enthalpy (</a:t>
            </a:r>
            <a:r>
              <a:rPr lang="el-GR" dirty="0"/>
              <a:t>Δ</a:t>
            </a:r>
            <a:r>
              <a:rPr lang="en-US" dirty="0"/>
              <a:t>H)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15624" y="4250677"/>
            <a:ext cx="145206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Entropy (</a:t>
            </a:r>
            <a:r>
              <a:rPr lang="el-GR" dirty="0" smtClean="0"/>
              <a:t>Δ </a:t>
            </a:r>
            <a:r>
              <a:rPr lang="en-US" dirty="0" smtClean="0"/>
              <a:t>S)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606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2550" y="337066"/>
            <a:ext cx="645029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Will it occur vs How Fast it will occur (not related!)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157370"/>
            <a:ext cx="7396162" cy="49762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09950" y="3077480"/>
            <a:ext cx="1409232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Spontaneous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51033" y="3906047"/>
            <a:ext cx="192706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Will take “forever”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00350" y="6112800"/>
            <a:ext cx="3059556" cy="64633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Thermodynamically – unstable</a:t>
            </a:r>
          </a:p>
          <a:p>
            <a:r>
              <a:rPr lang="en-US" dirty="0" smtClean="0"/>
              <a:t>Kinetically - stable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5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535" y="1110218"/>
            <a:ext cx="4788023" cy="26932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5464" y="844242"/>
            <a:ext cx="2878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– proceeds on it’s own </a:t>
            </a:r>
            <a:r>
              <a:rPr lang="en-US" u="sng" dirty="0" smtClean="0"/>
              <a:t>without</a:t>
            </a:r>
            <a:r>
              <a:rPr lang="en-US" dirty="0" smtClean="0"/>
              <a:t> any external influence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48425" y="831202"/>
            <a:ext cx="25431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– the reverse of a spontaneous reaction</a:t>
            </a:r>
          </a:p>
          <a:p>
            <a:r>
              <a:rPr lang="en-US" dirty="0" smtClean="0"/>
              <a:t>- occurs only in the presence of a continuous external influence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4183" y="253484"/>
            <a:ext cx="181466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/>
              <a:t>Spontaneous</a:t>
            </a:r>
          </a:p>
        </p:txBody>
      </p:sp>
      <p:sp>
        <p:nvSpPr>
          <p:cNvPr id="5" name="Rectangle 4"/>
          <p:cNvSpPr/>
          <p:nvPr/>
        </p:nvSpPr>
        <p:spPr>
          <a:xfrm>
            <a:off x="6354652" y="221217"/>
            <a:ext cx="231640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/>
              <a:t>Nonspontaneous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25304" y="2715272"/>
            <a:ext cx="1805046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Change in Energy</a:t>
            </a:r>
          </a:p>
          <a:p>
            <a:pPr algn="ctr"/>
            <a:r>
              <a:rPr lang="en-US" dirty="0" smtClean="0"/>
              <a:t>“Gravitational”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274041" y="3958670"/>
            <a:ext cx="5997083" cy="2746930"/>
            <a:chOff x="1274041" y="3958670"/>
            <a:chExt cx="5997083" cy="274693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b="3453"/>
            <a:stretch/>
          </p:blipFill>
          <p:spPr>
            <a:xfrm>
              <a:off x="1274041" y="3958670"/>
              <a:ext cx="5997083" cy="274693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5490" y="5971468"/>
              <a:ext cx="2306112" cy="442895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7153651" y="6059269"/>
            <a:ext cx="1805046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Change in Energy</a:t>
            </a:r>
          </a:p>
          <a:p>
            <a:pPr algn="ctr"/>
            <a:r>
              <a:rPr lang="en-US" dirty="0" smtClean="0"/>
              <a:t>“Chemical”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401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84233" y="249791"/>
            <a:ext cx="181466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/>
              <a:t>Spontaneous</a:t>
            </a:r>
          </a:p>
        </p:txBody>
      </p:sp>
      <p:sp>
        <p:nvSpPr>
          <p:cNvPr id="4" name="Rectangle 3"/>
          <p:cNvSpPr/>
          <p:nvPr/>
        </p:nvSpPr>
        <p:spPr>
          <a:xfrm>
            <a:off x="5803106" y="253483"/>
            <a:ext cx="231640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/>
              <a:t>Nonspontaneous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8348" y="4836063"/>
            <a:ext cx="5769817" cy="1596758"/>
            <a:chOff x="1458190" y="1552575"/>
            <a:chExt cx="5769817" cy="159675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t="79731" r="66265"/>
            <a:stretch/>
          </p:blipFill>
          <p:spPr>
            <a:xfrm>
              <a:off x="5494457" y="2273930"/>
              <a:ext cx="1733550" cy="80872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65407" b="21940"/>
            <a:stretch/>
          </p:blipFill>
          <p:spPr>
            <a:xfrm>
              <a:off x="1889245" y="1552575"/>
              <a:ext cx="5138737" cy="5048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44607" t="78060" r="3493"/>
            <a:stretch/>
          </p:blipFill>
          <p:spPr>
            <a:xfrm>
              <a:off x="1458190" y="2273930"/>
              <a:ext cx="2667000" cy="875403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83" y="1119427"/>
            <a:ext cx="7702416" cy="15345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722" y="3132092"/>
            <a:ext cx="7062787" cy="13618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86326" y="4757279"/>
            <a:ext cx="2814673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 Change in Energy</a:t>
            </a:r>
          </a:p>
          <a:p>
            <a:endParaRPr lang="en-US" dirty="0" smtClean="0"/>
          </a:p>
          <a:p>
            <a:r>
              <a:rPr lang="en-US" dirty="0" smtClean="0"/>
              <a:t>Change in dispersal of energy (matter)</a:t>
            </a:r>
          </a:p>
          <a:p>
            <a:endParaRPr lang="en-US" dirty="0"/>
          </a:p>
          <a:p>
            <a:r>
              <a:rPr lang="en-US" dirty="0" smtClean="0"/>
              <a:t>Increase Disorder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49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466747"/>
              </p:ext>
            </p:extLst>
          </p:nvPr>
        </p:nvGraphicFramePr>
        <p:xfrm>
          <a:off x="466721" y="2711450"/>
          <a:ext cx="8201028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6229">
                  <a:extLst>
                    <a:ext uri="{9D8B030D-6E8A-4147-A177-3AD203B41FA5}">
                      <a16:colId xmlns:a16="http://schemas.microsoft.com/office/drawing/2014/main" val="3969496050"/>
                    </a:ext>
                  </a:extLst>
                </a:gridCol>
                <a:gridCol w="4114799">
                  <a:extLst>
                    <a:ext uri="{9D8B030D-6E8A-4147-A177-3AD203B41FA5}">
                      <a16:colId xmlns:a16="http://schemas.microsoft.com/office/drawing/2014/main" val="6877008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Spontaneous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Nonspontaneous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057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Expansion of a Gas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Requires work</a:t>
                      </a:r>
                      <a:r>
                        <a:rPr lang="en-US" baseline="0" dirty="0" smtClean="0"/>
                        <a:t> to compress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431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 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 (g) + O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(g) → 2 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O (g)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Electrolysis</a:t>
                      </a:r>
                      <a:r>
                        <a:rPr lang="en-US" baseline="0" dirty="0" smtClean="0"/>
                        <a:t> to reverse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01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Drop</a:t>
                      </a:r>
                      <a:r>
                        <a:rPr lang="en-US" baseline="0" dirty="0" smtClean="0"/>
                        <a:t> an Apple (gravity)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Takes E to pick up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608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Combustion</a:t>
                      </a:r>
                    </a:p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6</a:t>
                      </a:r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12</a:t>
                      </a:r>
                      <a:r>
                        <a:rPr lang="en-US" dirty="0" smtClean="0"/>
                        <a:t>O</a:t>
                      </a:r>
                      <a:r>
                        <a:rPr lang="en-US" baseline="-25000" dirty="0" smtClean="0"/>
                        <a:t>6</a:t>
                      </a:r>
                      <a:r>
                        <a:rPr lang="en-US" dirty="0" smtClean="0"/>
                        <a:t> + O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→ 6 CO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 (g) + 6 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O (g)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Photosynthesis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6 CO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 (g) + 6 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O (g) → </a:t>
                      </a:r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6</a:t>
                      </a:r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12</a:t>
                      </a:r>
                      <a:r>
                        <a:rPr lang="en-US" dirty="0" smtClean="0"/>
                        <a:t>O</a:t>
                      </a:r>
                      <a:r>
                        <a:rPr lang="en-US" baseline="-25000" dirty="0" smtClean="0"/>
                        <a:t>6</a:t>
                      </a:r>
                      <a:r>
                        <a:rPr lang="en-US" dirty="0" smtClean="0"/>
                        <a:t> + O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 (g)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504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Water Runs downhill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Pump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8623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Sugar Dissolving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Boil</a:t>
                      </a:r>
                      <a:r>
                        <a:rPr lang="en-US" baseline="0" dirty="0" smtClean="0"/>
                        <a:t> to separate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304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Diamond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→ graphite (</a:t>
                      </a:r>
                      <a:r>
                        <a:rPr lang="en-US" baseline="0" dirty="0" err="1" smtClean="0"/>
                        <a:t>slooooooow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0" dirty="0" smtClean="0"/>
                        <a:t> → Diamond (high P and T)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58512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5464" y="844242"/>
            <a:ext cx="2878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– proceeds on it’s own </a:t>
            </a:r>
            <a:r>
              <a:rPr lang="en-US" u="sng" dirty="0" smtClean="0"/>
              <a:t>without</a:t>
            </a:r>
            <a:r>
              <a:rPr lang="en-US" dirty="0" smtClean="0"/>
              <a:t> any external influence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67325" y="831202"/>
            <a:ext cx="3724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– the reverse of a spontaneous reaction</a:t>
            </a:r>
          </a:p>
          <a:p>
            <a:r>
              <a:rPr lang="en-US" dirty="0" smtClean="0"/>
              <a:t>- occurs only in the presence of a continuous external influence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46108" y="365845"/>
            <a:ext cx="181466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/>
              <a:t>Spontaneous</a:t>
            </a:r>
          </a:p>
        </p:txBody>
      </p:sp>
      <p:sp>
        <p:nvSpPr>
          <p:cNvPr id="9" name="Rectangle 8"/>
          <p:cNvSpPr/>
          <p:nvPr/>
        </p:nvSpPr>
        <p:spPr>
          <a:xfrm>
            <a:off x="5564981" y="369537"/>
            <a:ext cx="231640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/>
              <a:t>Nonspontaneous</a:t>
            </a:r>
          </a:p>
        </p:txBody>
      </p:sp>
    </p:spTree>
    <p:extLst>
      <p:ext uri="{BB962C8B-B14F-4D97-AF65-F5344CB8AC3E}">
        <p14:creationId xmlns:p14="http://schemas.microsoft.com/office/powerpoint/2010/main" val="348684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3875" y="447675"/>
            <a:ext cx="127676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Enthalpy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952625" y="447674"/>
            <a:ext cx="550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Δ</a:t>
            </a:r>
            <a:r>
              <a:rPr lang="en-US" sz="2400" dirty="0"/>
              <a:t>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05525" y="447675"/>
            <a:ext cx="116121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Entropy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534275" y="447674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Δ</a:t>
            </a:r>
            <a:r>
              <a:rPr lang="en-US" sz="2400" dirty="0" smtClean="0"/>
              <a:t>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4775" y="2982693"/>
            <a:ext cx="5017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Endothermic (+) – system gains energy (non-</a:t>
            </a:r>
            <a:r>
              <a:rPr lang="en-US" dirty="0" err="1" smtClean="0"/>
              <a:t>spont</a:t>
            </a:r>
            <a:r>
              <a:rPr lang="en-US" dirty="0" smtClean="0"/>
              <a:t>.)</a:t>
            </a:r>
          </a:p>
          <a:p>
            <a:r>
              <a:rPr lang="en-US" dirty="0" smtClean="0"/>
              <a:t>Exothermic (-) – system loses energy (</a:t>
            </a:r>
            <a:r>
              <a:rPr lang="en-US" dirty="0" err="1" smtClean="0"/>
              <a:t>spont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96160" y="2982692"/>
            <a:ext cx="3581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Increase Disorder (+): spontaneous</a:t>
            </a:r>
          </a:p>
          <a:p>
            <a:r>
              <a:rPr lang="en-US" dirty="0" smtClean="0"/>
              <a:t>Increase Order (-): non-spontaneous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0561" y="1727807"/>
            <a:ext cx="2968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Change in Energy of a system </a:t>
            </a:r>
          </a:p>
          <a:p>
            <a:r>
              <a:rPr lang="en-US" dirty="0" smtClean="0"/>
              <a:t>(at constant P)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33817" y="1727807"/>
            <a:ext cx="2762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Change in Energy Dispersal </a:t>
            </a:r>
          </a:p>
          <a:p>
            <a:r>
              <a:rPr lang="en-US" dirty="0" smtClean="0"/>
              <a:t>(Order/Disorder)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b="23855"/>
          <a:stretch/>
        </p:blipFill>
        <p:spPr>
          <a:xfrm>
            <a:off x="104775" y="3937519"/>
            <a:ext cx="4598614" cy="26945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4775" y="133350"/>
            <a:ext cx="85638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77987" y="909339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(KJ/</a:t>
            </a:r>
            <a:r>
              <a:rPr lang="en-US" dirty="0" err="1" smtClean="0"/>
              <a:t>mol</a:t>
            </a:r>
            <a:r>
              <a:rPr lang="en-US" dirty="0"/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0497" y="939273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(J/</a:t>
            </a:r>
            <a:r>
              <a:rPr lang="en-US" dirty="0" err="1" smtClean="0"/>
              <a:t>mol·K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t="79731" r="66265"/>
          <a:stretch/>
        </p:blipFill>
        <p:spPr>
          <a:xfrm>
            <a:off x="7303180" y="4777265"/>
            <a:ext cx="1733550" cy="808728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025929" y="4710590"/>
            <a:ext cx="1840179" cy="875403"/>
            <a:chOff x="5733817" y="3977165"/>
            <a:chExt cx="1840179" cy="87540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/>
            <a:srcRect l="62926" t="78060" r="3493"/>
            <a:stretch/>
          </p:blipFill>
          <p:spPr>
            <a:xfrm>
              <a:off x="5848349" y="3977165"/>
              <a:ext cx="1725647" cy="875403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5733817" y="4133850"/>
              <a:ext cx="305033" cy="281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78664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475" y="247650"/>
            <a:ext cx="116121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Entropy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800225" y="247649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Δ</a:t>
            </a:r>
            <a:r>
              <a:rPr lang="en-US" sz="2400" dirty="0" smtClean="0"/>
              <a:t>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51254" y="1982477"/>
            <a:ext cx="3581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Increase Disorder (+): spontaneous</a:t>
            </a:r>
          </a:p>
          <a:p>
            <a:r>
              <a:rPr lang="en-US" dirty="0" smtClean="0"/>
              <a:t>Increase Order (-): non-spontaneous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1254" y="1272387"/>
            <a:ext cx="2762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Change in Energy Dispersal </a:t>
            </a:r>
          </a:p>
          <a:p>
            <a:r>
              <a:rPr lang="en-US" dirty="0" smtClean="0"/>
              <a:t>(Order/Disorder)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6447" y="739248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(J/</a:t>
            </a:r>
            <a:r>
              <a:rPr lang="en-US" dirty="0" err="1" smtClean="0"/>
              <a:t>mol·K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71475" y="5571107"/>
            <a:ext cx="3873976" cy="875403"/>
            <a:chOff x="-708121" y="4510565"/>
            <a:chExt cx="3873976" cy="87540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t="79731" r="66265"/>
            <a:stretch/>
          </p:blipFill>
          <p:spPr>
            <a:xfrm>
              <a:off x="1432305" y="4577240"/>
              <a:ext cx="1733550" cy="808728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-708121" y="4510565"/>
              <a:ext cx="1840179" cy="875403"/>
              <a:chOff x="5733817" y="3977165"/>
              <a:chExt cx="1840179" cy="875403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2"/>
              <a:srcRect l="62926" t="78060" r="3493"/>
              <a:stretch/>
            </p:blipFill>
            <p:spPr>
              <a:xfrm>
                <a:off x="5848349" y="3977165"/>
                <a:ext cx="1725647" cy="875403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5733817" y="4133850"/>
                <a:ext cx="305033" cy="281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181287" y="2933700"/>
            <a:ext cx="4145494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Things that Increase Entropy (+)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81287" y="3552050"/>
            <a:ext cx="46037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Change in State: s → </a:t>
            </a:r>
            <a:r>
              <a:rPr lang="en-US" sz="2400" dirty="0" smtClean="0">
                <a:latin typeface="Brush Script MT" panose="03060802040406070304" pitchFamily="66" charset="0"/>
              </a:rPr>
              <a:t>l </a:t>
            </a:r>
            <a:r>
              <a:rPr lang="en-US" dirty="0" smtClean="0"/>
              <a:t>→ g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Increase in # molecules/ions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Increase in Volume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Increase in total energy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Increase in molecular complexity/size/mass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6251147" y="910522"/>
            <a:ext cx="1381436" cy="890198"/>
            <a:chOff x="5576515" y="479073"/>
            <a:chExt cx="1381436" cy="890198"/>
          </a:xfrm>
        </p:grpSpPr>
        <p:sp>
          <p:nvSpPr>
            <p:cNvPr id="16" name="TextBox 15"/>
            <p:cNvSpPr txBox="1"/>
            <p:nvPr/>
          </p:nvSpPr>
          <p:spPr>
            <a:xfrm>
              <a:off x="5576515" y="693081"/>
              <a:ext cx="7906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 smtClean="0"/>
                <a:t>Δ</a:t>
              </a:r>
              <a:r>
                <a:rPr lang="en-US" sz="2400" dirty="0" smtClean="0"/>
                <a:t>S = </a:t>
              </a:r>
              <a:endParaRPr lang="en-US" sz="2400" dirty="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6309299" y="479073"/>
              <a:ext cx="648652" cy="890198"/>
              <a:chOff x="6572250" y="2200275"/>
              <a:chExt cx="648652" cy="89019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6610350" y="2200275"/>
                <a:ext cx="6105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 smtClean="0"/>
                  <a:t>q</a:t>
                </a:r>
                <a:r>
                  <a:rPr lang="en-US" sz="2400" baseline="-25000" dirty="0" err="1" smtClean="0"/>
                  <a:t>rev</a:t>
                </a:r>
                <a:endParaRPr lang="en-US" sz="2400" dirty="0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6572250" y="2628808"/>
                <a:ext cx="6477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6747952" y="2628808"/>
                <a:ext cx="3353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T</a:t>
                </a:r>
                <a:endParaRPr lang="en-US" sz="2400" dirty="0"/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5353662" y="297646"/>
            <a:ext cx="3443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Carnot (steam engine efficiency) + </a:t>
            </a:r>
          </a:p>
          <a:p>
            <a:r>
              <a:rPr lang="en-US" dirty="0" err="1" smtClean="0"/>
              <a:t>Clausius</a:t>
            </a:r>
            <a:r>
              <a:rPr lang="en-US" dirty="0" smtClean="0"/>
              <a:t> (called it entropy)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509723" y="3627586"/>
            <a:ext cx="30914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Phase transitions</a:t>
            </a:r>
          </a:p>
          <a:p>
            <a:pPr marL="342900" indent="-342900">
              <a:buAutoNum type="arabicPeriod"/>
            </a:pPr>
            <a:r>
              <a:rPr lang="en-US" dirty="0" smtClean="0"/>
              <a:t>Expansion/mixing of gasses</a:t>
            </a:r>
          </a:p>
          <a:p>
            <a:pPr marL="342900" indent="-342900">
              <a:buAutoNum type="arabicPeriod"/>
            </a:pPr>
            <a:r>
              <a:rPr lang="en-US" dirty="0" smtClean="0"/>
              <a:t>Dissolving of compounds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473626" y="2933700"/>
            <a:ext cx="3372013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We have seen it already…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353662" y="1767265"/>
            <a:ext cx="338886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Amount of energy to reverse a process at a given temperature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737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71" y="662170"/>
            <a:ext cx="8474619" cy="40336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9175" y="339004"/>
            <a:ext cx="4070858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Kinetic Energy of Molecules/Temperature</a:t>
            </a:r>
          </a:p>
          <a:p>
            <a:r>
              <a:rPr lang="en-US" dirty="0" smtClean="0"/>
              <a:t>Ch. 8 and 10.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464" y="339003"/>
            <a:ext cx="1805494" cy="646331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Phase Transitions</a:t>
            </a:r>
          </a:p>
          <a:p>
            <a:r>
              <a:rPr lang="en-US" dirty="0" smtClean="0"/>
              <a:t>Ch.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575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2120</TotalTime>
  <Words>910</Words>
  <Application>Microsoft Office PowerPoint</Application>
  <PresentationFormat>On-screen Show (4:3)</PresentationFormat>
  <Paragraphs>213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Brush Script MT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128</cp:revision>
  <cp:lastPrinted>2020-11-29T22:57:26Z</cp:lastPrinted>
  <dcterms:created xsi:type="dcterms:W3CDTF">2020-03-25T15:59:49Z</dcterms:created>
  <dcterms:modified xsi:type="dcterms:W3CDTF">2021-02-01T21:35:02Z</dcterms:modified>
</cp:coreProperties>
</file>