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70" r:id="rId6"/>
    <p:sldId id="275" r:id="rId7"/>
    <p:sldId id="274" r:id="rId8"/>
    <p:sldId id="273" r:id="rId9"/>
    <p:sldId id="276" r:id="rId10"/>
    <p:sldId id="272" r:id="rId11"/>
    <p:sldId id="271" r:id="rId12"/>
    <p:sldId id="262" r:id="rId13"/>
    <p:sldId id="263" r:id="rId14"/>
    <p:sldId id="264" r:id="rId15"/>
    <p:sldId id="265" r:id="rId16"/>
    <p:sldId id="266" r:id="rId17"/>
    <p:sldId id="277" r:id="rId18"/>
    <p:sldId id="267" r:id="rId19"/>
    <p:sldId id="268" r:id="rId20"/>
    <p:sldId id="257" r:id="rId21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D43D8-F26D-4D17-AA6F-4E7C2D887DB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68E19-164E-4136-884E-0D9101562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CA3-5C81-4B3C-BA4D-01FAA7BD34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8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FontTx/>
              <a:buAutoNum type="arabicPeriod"/>
            </a:pPr>
            <a:r>
              <a:rPr lang="en-US" dirty="0"/>
              <a:t>Molarity, Molality, </a:t>
            </a:r>
            <a:r>
              <a:rPr lang="en-US" dirty="0" err="1"/>
              <a:t>Mol</a:t>
            </a:r>
            <a:r>
              <a:rPr lang="en-US" dirty="0"/>
              <a:t> Fraction (review</a:t>
            </a:r>
            <a:r>
              <a:rPr lang="en-US" dirty="0" smtClean="0"/>
              <a:t>)</a:t>
            </a:r>
          </a:p>
          <a:p>
            <a:pPr marL="257175" indent="-257175">
              <a:buAutoNum type="arabicPeriod"/>
            </a:pPr>
            <a:r>
              <a:rPr lang="en-US" dirty="0" smtClean="0"/>
              <a:t>Definition Colligative Properties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Dependent 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Independent of</a:t>
            </a:r>
          </a:p>
          <a:p>
            <a:pPr marL="257175" indent="-257175">
              <a:buAutoNum type="arabicPeriod"/>
            </a:pPr>
            <a:r>
              <a:rPr lang="en-US" dirty="0" smtClean="0"/>
              <a:t>4 Properties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Boiling Point Elevation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Freezing Point Depression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Vapor Pressure Lowering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Osmotic Pressure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Math Problems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11c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</a:t>
            </a:r>
            <a:r>
              <a:rPr lang="en-US" dirty="0" smtClean="0"/>
              <a:t>11.4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210373" y="206597"/>
            <a:ext cx="60370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112 Spring 2021</a:t>
            </a:r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11c </a:t>
            </a:r>
            <a:r>
              <a:rPr lang="en-US" sz="3200" dirty="0" smtClean="0"/>
              <a:t>– </a:t>
            </a:r>
            <a:r>
              <a:rPr lang="en-US" sz="3200" dirty="0" smtClean="0"/>
              <a:t>Colligative Properties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304800"/>
            <a:ext cx="363458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Ideal vs Non-ideal Solutions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9094" y="838200"/>
            <a:ext cx="357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“ways to make it more complicated”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1386" y="1304150"/>
            <a:ext cx="50191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High Solute Concentrations – lead to deviations (solute/solute IMF)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IMF effect vapor pressure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Solute/Solvent &lt;&lt; Solvent/Solvent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/>
              <a:t>molecules held </a:t>
            </a:r>
            <a:r>
              <a:rPr lang="en-US" u="sng" dirty="0" smtClean="0"/>
              <a:t>less</a:t>
            </a:r>
            <a:r>
              <a:rPr lang="en-US" dirty="0" smtClean="0"/>
              <a:t> tightly than expected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P</a:t>
            </a:r>
            <a:r>
              <a:rPr lang="en-US" baseline="-25000" dirty="0" err="1" smtClean="0"/>
              <a:t>v</a:t>
            </a:r>
            <a:r>
              <a:rPr lang="en-US" dirty="0" smtClean="0"/>
              <a:t> &gt; </a:t>
            </a:r>
            <a:r>
              <a:rPr lang="en-US" dirty="0" err="1" smtClean="0"/>
              <a:t>Raoults</a:t>
            </a:r>
            <a:r>
              <a:rPr lang="en-US" dirty="0" smtClean="0"/>
              <a:t> law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Solute/Solvent &gt;&gt; Solvent/Solvent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dirty="0" smtClean="0"/>
              <a:t>Molecules held </a:t>
            </a:r>
            <a:r>
              <a:rPr lang="en-US" u="sng" dirty="0" smtClean="0"/>
              <a:t>tighter</a:t>
            </a:r>
            <a:r>
              <a:rPr lang="en-US" dirty="0" smtClean="0"/>
              <a:t> than expected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dirty="0" err="1" smtClean="0"/>
              <a:t>P</a:t>
            </a:r>
            <a:r>
              <a:rPr lang="en-US" baseline="-25000" dirty="0" err="1" smtClean="0"/>
              <a:t>v</a:t>
            </a:r>
            <a:r>
              <a:rPr lang="en-US" dirty="0" smtClean="0"/>
              <a:t> &lt; </a:t>
            </a:r>
            <a:r>
              <a:rPr lang="en-US" dirty="0" err="1" smtClean="0"/>
              <a:t>Raoult’s</a:t>
            </a:r>
            <a:r>
              <a:rPr lang="en-US" dirty="0" smtClean="0"/>
              <a:t> Law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Van’t</a:t>
            </a:r>
            <a:r>
              <a:rPr lang="en-US" dirty="0" smtClean="0"/>
              <a:t> Hoff Factor </a:t>
            </a:r>
          </a:p>
          <a:p>
            <a:pPr lvl="1"/>
            <a:r>
              <a:rPr lang="en-US" dirty="0" smtClean="0"/>
              <a:t>-ionic compounds rarely dissociate 100%</a:t>
            </a:r>
          </a:p>
          <a:p>
            <a:pPr lvl="1"/>
            <a:r>
              <a:rPr lang="en-US" dirty="0" smtClean="0"/>
              <a:t>- Correction factor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428750" y="5992534"/>
            <a:ext cx="2600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828675" y="5719820"/>
            <a:ext cx="3273836" cy="738664"/>
            <a:chOff x="800100" y="5623202"/>
            <a:chExt cx="3273836" cy="738664"/>
          </a:xfrm>
        </p:grpSpPr>
        <p:sp>
          <p:nvSpPr>
            <p:cNvPr id="7" name="TextBox 6"/>
            <p:cNvSpPr txBox="1"/>
            <p:nvPr/>
          </p:nvSpPr>
          <p:spPr>
            <a:xfrm>
              <a:off x="800100" y="5761702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/>
                <a:t>i</a:t>
              </a:r>
              <a:r>
                <a:rPr lang="en-US" sz="2400" dirty="0" smtClean="0"/>
                <a:t> = 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47561" y="5623202"/>
              <a:ext cx="2582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Actual # of ions produced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28019" y="5992534"/>
              <a:ext cx="2645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Theory # of ions produced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91325" y="6089152"/>
            <a:ext cx="215623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Know deviations</a:t>
            </a:r>
          </a:p>
          <a:p>
            <a:r>
              <a:rPr lang="en-US" dirty="0" smtClean="0"/>
              <a:t>Won’t use deviations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94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4220"/>
            <a:ext cx="8853905" cy="6640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73519" y="6449794"/>
            <a:ext cx="18205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Just Cool 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00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75" y="783521"/>
            <a:ext cx="7572000" cy="5084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740" y="5867578"/>
            <a:ext cx="201683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Freezing Point </a:t>
            </a:r>
          </a:p>
          <a:p>
            <a:pPr algn="ctr"/>
            <a:r>
              <a:rPr lang="en-US" sz="2400" dirty="0" smtClean="0"/>
              <a:t>Depression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122" y="251073"/>
            <a:ext cx="181549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/>
              <a:t>Boiling Point </a:t>
            </a:r>
            <a:endParaRPr lang="en-US" sz="2400" dirty="0" smtClean="0"/>
          </a:p>
          <a:p>
            <a:pPr algn="ctr"/>
            <a:r>
              <a:rPr lang="en-US" sz="2400" dirty="0" smtClean="0"/>
              <a:t>Elevation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36287" y="343405"/>
            <a:ext cx="5643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Boiling Point occurs when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v</a:t>
            </a:r>
            <a:r>
              <a:rPr lang="en-US" dirty="0" smtClean="0"/>
              <a:t> =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atm</a:t>
            </a:r>
            <a:r>
              <a:rPr lang="en-US" dirty="0" smtClean="0"/>
              <a:t> 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v</a:t>
            </a:r>
            <a:r>
              <a:rPr lang="en-US" dirty="0" smtClean="0"/>
              <a:t> is lowered then it takes more energy to get </a:t>
            </a:r>
            <a:r>
              <a:rPr lang="en-US" dirty="0" err="1"/>
              <a:t>P</a:t>
            </a:r>
            <a:r>
              <a:rPr lang="en-US" baseline="-25000" dirty="0" err="1"/>
              <a:t>v</a:t>
            </a:r>
            <a:r>
              <a:rPr lang="en-US" dirty="0"/>
              <a:t> = </a:t>
            </a:r>
            <a:r>
              <a:rPr lang="en-US" dirty="0" err="1"/>
              <a:t>P</a:t>
            </a:r>
            <a:r>
              <a:rPr lang="en-US" baseline="-25000" dirty="0" err="1"/>
              <a:t>atm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6287" y="5867578"/>
            <a:ext cx="5936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Opposite for Freezing</a:t>
            </a:r>
          </a:p>
          <a:p>
            <a:r>
              <a:rPr lang="en-US" dirty="0" smtClean="0"/>
              <a:t>The line does not intersect until below the normal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  <a:p>
            <a:r>
              <a:rPr lang="en-US" dirty="0" smtClean="0"/>
              <a:t>Harder for solvent particles to form a lattice (due to impurity)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7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685" y="251073"/>
            <a:ext cx="292951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Calculating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and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of Impure Solutions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018" y="888982"/>
            <a:ext cx="4685714" cy="1828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95673" y="96812"/>
            <a:ext cx="166705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Cheat </a:t>
            </a:r>
            <a:r>
              <a:rPr lang="en-US" dirty="0" smtClean="0"/>
              <a:t>Sheet</a:t>
            </a:r>
          </a:p>
          <a:p>
            <a:r>
              <a:rPr lang="en-US" dirty="0" smtClean="0"/>
              <a:t>Table 11.2 p626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56806" y="3320843"/>
            <a:ext cx="3079978" cy="638445"/>
            <a:chOff x="2255311" y="2980716"/>
            <a:chExt cx="3079978" cy="638445"/>
          </a:xfrm>
        </p:grpSpPr>
        <p:sp>
          <p:nvSpPr>
            <p:cNvPr id="5" name="TextBox 4"/>
            <p:cNvSpPr txBox="1"/>
            <p:nvPr/>
          </p:nvSpPr>
          <p:spPr>
            <a:xfrm>
              <a:off x="2255311" y="3124053"/>
              <a:ext cx="1720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 = molality = 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890983" y="2980716"/>
                  <a:ext cx="1444306" cy="6384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mols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solute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kg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solvent</m:t>
                            </m:r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983" y="2980716"/>
                  <a:ext cx="1444306" cy="63844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995928" y="3143525"/>
            <a:ext cx="1712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Δ</a:t>
            </a:r>
            <a:r>
              <a:rPr lang="en-US" sz="3200" dirty="0" err="1" smtClean="0"/>
              <a:t>T</a:t>
            </a:r>
            <a:r>
              <a:rPr lang="en-US" sz="3200" baseline="-25000" dirty="0" err="1" smtClean="0"/>
              <a:t>f</a:t>
            </a:r>
            <a:r>
              <a:rPr lang="en-US" sz="3200" dirty="0" smtClean="0"/>
              <a:t> = </a:t>
            </a:r>
            <a:r>
              <a:rPr lang="en-US" sz="3200" dirty="0" err="1" smtClean="0"/>
              <a:t>mK</a:t>
            </a:r>
            <a:r>
              <a:rPr lang="en-US" sz="3200" baseline="-25000" dirty="0" err="1" smtClean="0"/>
              <a:t>f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95928" y="4425256"/>
            <a:ext cx="1838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Δ</a:t>
            </a:r>
            <a:r>
              <a:rPr lang="en-US" sz="3200" dirty="0" smtClean="0"/>
              <a:t>T</a:t>
            </a:r>
            <a:r>
              <a:rPr lang="en-US" sz="3200" baseline="-25000" dirty="0"/>
              <a:t>b</a:t>
            </a:r>
            <a:r>
              <a:rPr lang="en-US" sz="3200" dirty="0" smtClean="0"/>
              <a:t> = </a:t>
            </a:r>
            <a:r>
              <a:rPr lang="en-US" sz="3200" dirty="0" err="1" smtClean="0"/>
              <a:t>mK</a:t>
            </a:r>
            <a:r>
              <a:rPr lang="en-US" sz="3200" baseline="-25000" dirty="0" err="1"/>
              <a:t>b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20808" y="2787509"/>
            <a:ext cx="3514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ΔT = change in temperature (°C)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22088" y="3886647"/>
            <a:ext cx="38664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90570" y="4317533"/>
            <a:ext cx="4848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K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 = </a:t>
            </a:r>
            <a:r>
              <a:rPr lang="en-US" sz="2000" dirty="0" err="1" smtClean="0"/>
              <a:t>molal</a:t>
            </a:r>
            <a:r>
              <a:rPr lang="en-US" sz="2000" dirty="0" smtClean="0"/>
              <a:t> freezing point depression constant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20808" y="4726231"/>
            <a:ext cx="4575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= </a:t>
            </a:r>
            <a:r>
              <a:rPr lang="en-US" sz="2000" dirty="0" err="1" smtClean="0"/>
              <a:t>molal</a:t>
            </a:r>
            <a:r>
              <a:rPr lang="en-US" sz="2000" dirty="0" smtClean="0"/>
              <a:t> boiling point elevation constant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277018" y="5210751"/>
                <a:ext cx="2128660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℃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∙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kg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solvent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mol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solute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018" y="5210751"/>
                <a:ext cx="212866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619875" y="5418019"/>
            <a:ext cx="204139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Depends on solvent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679" y="772766"/>
            <a:ext cx="1039708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9075" y="1261062"/>
            <a:ext cx="852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freezing point of a radiator that is filled with </a:t>
            </a:r>
            <a:r>
              <a:rPr lang="en-US" dirty="0" smtClean="0"/>
              <a:t>50% </a:t>
            </a:r>
            <a:r>
              <a:rPr lang="en-US" dirty="0" smtClean="0"/>
              <a:t>anti-freeze (ethylene glycol) and </a:t>
            </a:r>
            <a:r>
              <a:rPr lang="en-US" dirty="0" smtClean="0"/>
              <a:t>50% </a:t>
            </a:r>
            <a:r>
              <a:rPr lang="en-US" dirty="0" smtClean="0"/>
              <a:t>water?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661451"/>
            <a:ext cx="1724025" cy="491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45493"/>
          <a:stretch/>
        </p:blipFill>
        <p:spPr>
          <a:xfrm>
            <a:off x="4334168" y="26432"/>
            <a:ext cx="4685714" cy="99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693" y="117723"/>
            <a:ext cx="4685714" cy="1828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13" y="257175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9959" y="745965"/>
            <a:ext cx="3667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boiling point of a solution in which 45.0 grams of Acetic Acid (CH</a:t>
            </a:r>
            <a:r>
              <a:rPr lang="en-US" baseline="-25000" dirty="0" smtClean="0"/>
              <a:t>3</a:t>
            </a:r>
            <a:r>
              <a:rPr lang="en-US" dirty="0" smtClean="0"/>
              <a:t>COOH) is dissolved in 100.0 grams of Benzene (C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32468" y="6396180"/>
            <a:ext cx="169693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Make it Harder?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933" y="327273"/>
            <a:ext cx="278787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Osmotic Pressure (</a:t>
            </a:r>
            <a:r>
              <a:rPr lang="el-GR" sz="2400" dirty="0" smtClean="0"/>
              <a:t>π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72" y="1403630"/>
            <a:ext cx="5390476" cy="358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5733" y="48815"/>
            <a:ext cx="240444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Allows small molecules (H</a:t>
            </a:r>
            <a:r>
              <a:rPr lang="en-US" baseline="-25000" dirty="0" smtClean="0"/>
              <a:t>2</a:t>
            </a:r>
            <a:r>
              <a:rPr lang="en-US" dirty="0" smtClean="0"/>
              <a:t>O) through but stops larger molecules 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4781550" y="510480"/>
            <a:ext cx="1834183" cy="93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6851" y="5169965"/>
            <a:ext cx="529051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Water flows from high concentration of water to low concentration of water to equalize the concentrations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84145" y="1567473"/>
            <a:ext cx="2659855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Osmotic Pressure is pressure required to equalize the water levels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5332047" y="1403630"/>
            <a:ext cx="685800" cy="7358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70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04800"/>
            <a:ext cx="236308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Osmotic Pressure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95325" y="1247774"/>
            <a:ext cx="1247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Π</a:t>
            </a:r>
            <a:r>
              <a:rPr lang="en-US" sz="2400" dirty="0" smtClean="0"/>
              <a:t>= 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MRT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71725" y="1016942"/>
            <a:ext cx="4010842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dirty="0" smtClean="0"/>
              <a:t> = mmHg or </a:t>
            </a:r>
            <a:r>
              <a:rPr lang="en-US" dirty="0" err="1" smtClean="0"/>
              <a:t>atm</a:t>
            </a:r>
            <a:endParaRPr lang="en-US" dirty="0" smtClean="0"/>
          </a:p>
          <a:p>
            <a:r>
              <a:rPr lang="en-US" i="1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Van’t</a:t>
            </a:r>
            <a:r>
              <a:rPr lang="en-US" dirty="0" smtClean="0"/>
              <a:t> Hoff factor (Ignore)</a:t>
            </a:r>
          </a:p>
          <a:p>
            <a:r>
              <a:rPr lang="en-US" dirty="0" smtClean="0"/>
              <a:t>M = Molarity (</a:t>
            </a:r>
            <a:r>
              <a:rPr lang="en-US" dirty="0" err="1" smtClean="0"/>
              <a:t>mols</a:t>
            </a:r>
            <a:r>
              <a:rPr lang="en-US" dirty="0" smtClean="0"/>
              <a:t> solute/Liter Solution)</a:t>
            </a:r>
          </a:p>
          <a:p>
            <a:r>
              <a:rPr lang="en-US" dirty="0" smtClean="0"/>
              <a:t>R = gas constant 0.0821 </a:t>
            </a:r>
            <a:r>
              <a:rPr lang="en-US" dirty="0" err="1" smtClean="0"/>
              <a:t>L·atm</a:t>
            </a:r>
            <a:r>
              <a:rPr lang="en-US" dirty="0" smtClean="0"/>
              <a:t>/</a:t>
            </a:r>
            <a:r>
              <a:rPr lang="en-US" dirty="0" err="1" smtClean="0"/>
              <a:t>mol·K</a:t>
            </a:r>
            <a:endParaRPr lang="en-US" dirty="0" smtClean="0"/>
          </a:p>
          <a:p>
            <a:r>
              <a:rPr lang="en-US" dirty="0" smtClean="0"/>
              <a:t>T = Temperature (K)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0050" y="2886075"/>
            <a:ext cx="1039708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0050" y="3393907"/>
            <a:ext cx="5918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osmotic pressure inside a red blood cell with concentration = 0.15 M if it is placed into a  solution of 1.0 M concentration at 25 °C?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93661" y="6125042"/>
            <a:ext cx="21733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What will happen to the red blood cell?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8434" y="1247774"/>
            <a:ext cx="216568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Incredibly sensitive to MW, can calculate up to 4 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57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833" y="184398"/>
            <a:ext cx="278787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Osmotic Pressure (</a:t>
            </a:r>
            <a:r>
              <a:rPr lang="el-GR" sz="2400" dirty="0" smtClean="0"/>
              <a:t>π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85" y="848624"/>
            <a:ext cx="7986712" cy="4104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3721" t="2540" r="32607" b="55291"/>
          <a:stretch/>
        </p:blipFill>
        <p:spPr>
          <a:xfrm>
            <a:off x="6638925" y="4502346"/>
            <a:ext cx="1695449" cy="2205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8914" t="11915" b="54881"/>
          <a:stretch/>
        </p:blipFill>
        <p:spPr>
          <a:xfrm>
            <a:off x="3943460" y="4805810"/>
            <a:ext cx="1714390" cy="1901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1624" r="67090" b="54450"/>
          <a:stretch/>
        </p:blipFill>
        <p:spPr>
          <a:xfrm>
            <a:off x="1070510" y="4805810"/>
            <a:ext cx="1806040" cy="1933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1225" y="4621144"/>
            <a:ext cx="110447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Crenation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15350" y="4621144"/>
            <a:ext cx="113794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Hemolysis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32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45" t="15719" r="5089" b="6556"/>
          <a:stretch/>
        </p:blipFill>
        <p:spPr>
          <a:xfrm>
            <a:off x="2257425" y="2266355"/>
            <a:ext cx="5924550" cy="4014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351" y="180975"/>
            <a:ext cx="2476500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Reverse Osmosis Desalinization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177498"/>
            <a:ext cx="2014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Expensive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Energy Intensive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Brine Waste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84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1247775"/>
            <a:ext cx="137249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Molarity (M)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6642" y="1800225"/>
            <a:ext cx="2894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Can </a:t>
            </a:r>
            <a:r>
              <a:rPr lang="en-US" dirty="0"/>
              <a:t>measure </a:t>
            </a:r>
            <a:r>
              <a:rPr lang="en-US" dirty="0" smtClean="0"/>
              <a:t>volume </a:t>
            </a:r>
            <a:r>
              <a:rPr lang="en-US" dirty="0" smtClean="0"/>
              <a:t>easier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Temperature Dependent</a:t>
            </a:r>
            <a:endParaRPr lang="en-US" dirty="0"/>
          </a:p>
          <a:p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723095" y="1247775"/>
            <a:ext cx="133241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Molality (m)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312" y="1800225"/>
            <a:ext cx="289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Can </a:t>
            </a:r>
            <a:r>
              <a:rPr lang="en-US" dirty="0" smtClean="0"/>
              <a:t>measure mass </a:t>
            </a:r>
            <a:r>
              <a:rPr lang="en-US" dirty="0" smtClean="0"/>
              <a:t>easier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Temp Independent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6642" y="295275"/>
            <a:ext cx="300672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Units of Concentration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54944" y="3121812"/>
                <a:ext cx="1684757" cy="541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sz="2400" dirty="0" smtClean="0"/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mol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solute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solution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44" y="3121812"/>
                <a:ext cx="1684757" cy="541815"/>
              </a:xfrm>
              <a:prstGeom prst="rect">
                <a:avLst/>
              </a:prstGeom>
              <a:blipFill>
                <a:blip r:embed="rId2"/>
                <a:stretch>
                  <a:fillRect l="-10830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789770" y="3074876"/>
                <a:ext cx="1667123" cy="588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sz="2400" dirty="0"/>
                  <a:t>m</a:t>
                </a:r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mol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solute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solvent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770" y="3074876"/>
                <a:ext cx="1667123" cy="588751"/>
              </a:xfrm>
              <a:prstGeom prst="rect">
                <a:avLst/>
              </a:prstGeom>
              <a:blipFill>
                <a:blip r:embed="rId3"/>
                <a:stretch>
                  <a:fillRect l="-11355" b="-10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770299" y="1247775"/>
            <a:ext cx="168674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Mol</a:t>
            </a:r>
            <a:r>
              <a:rPr lang="en-US" dirty="0" smtClean="0"/>
              <a:t> Fraction (</a:t>
            </a:r>
            <a:r>
              <a:rPr lang="el-GR" dirty="0"/>
              <a:t>Χ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3516" y="1800225"/>
            <a:ext cx="2894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When </a:t>
            </a:r>
            <a:r>
              <a:rPr lang="en-US" dirty="0" err="1" smtClean="0"/>
              <a:t>mols</a:t>
            </a:r>
            <a:r>
              <a:rPr lang="en-US" dirty="0" smtClean="0"/>
              <a:t> matter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Temp Independent</a:t>
            </a:r>
            <a:endParaRPr lang="en-US" u="sng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Σ </a:t>
            </a:r>
            <a:r>
              <a:rPr lang="el-GR" dirty="0" smtClean="0"/>
              <a:t>Χ</a:t>
            </a:r>
            <a:r>
              <a:rPr lang="en-US" baseline="-25000" dirty="0" smtClean="0"/>
              <a:t>A</a:t>
            </a:r>
            <a:r>
              <a:rPr lang="en-US" dirty="0" smtClean="0"/>
              <a:t> =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770299" y="3121812"/>
                <a:ext cx="1649491" cy="541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l-GR" sz="2400" dirty="0" smtClean="0"/>
                  <a:t>Χ</a:t>
                </a:r>
                <a:r>
                  <a:rPr lang="en-US" sz="2400" baseline="-25000" dirty="0" smtClean="0"/>
                  <a:t>A</a:t>
                </a:r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mol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mols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299" y="3121812"/>
                <a:ext cx="1649491" cy="541815"/>
              </a:xfrm>
              <a:prstGeom prst="rect">
                <a:avLst/>
              </a:prstGeom>
              <a:blipFill>
                <a:blip r:embed="rId4"/>
                <a:stretch>
                  <a:fillRect l="-11481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Up Arrow 11"/>
          <p:cNvSpPr/>
          <p:nvPr/>
        </p:nvSpPr>
        <p:spPr>
          <a:xfrm>
            <a:off x="1555974" y="3876675"/>
            <a:ext cx="2833329" cy="1304925"/>
          </a:xfrm>
          <a:prstGeom prst="curvedUpArrow">
            <a:avLst/>
          </a:prstGeom>
          <a:ln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01" y="5310485"/>
            <a:ext cx="112242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Density</a:t>
            </a:r>
            <a:endParaRPr lang="en-US" sz="2400" dirty="0"/>
          </a:p>
        </p:txBody>
      </p:sp>
      <p:sp>
        <p:nvSpPr>
          <p:cNvPr id="14" name="Curved Up Arrow 13"/>
          <p:cNvSpPr/>
          <p:nvPr/>
        </p:nvSpPr>
        <p:spPr>
          <a:xfrm>
            <a:off x="5055511" y="3890962"/>
            <a:ext cx="2833329" cy="1304925"/>
          </a:xfrm>
          <a:prstGeom prst="curvedUpArrow">
            <a:avLst/>
          </a:prstGeom>
          <a:ln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7513" y="5310484"/>
            <a:ext cx="32049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Molecular Weight (MW)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20058" y="55015"/>
            <a:ext cx="23375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of Units – Ch.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71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42900"/>
            <a:ext cx="283071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Colligative Properties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5724" y="942975"/>
            <a:ext cx="8966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Properties that depend on the </a:t>
            </a:r>
            <a:r>
              <a:rPr lang="en-US" u="sng" dirty="0" smtClean="0"/>
              <a:t>amount</a:t>
            </a:r>
            <a:r>
              <a:rPr lang="en-US" dirty="0" smtClean="0"/>
              <a:t> (# molecules or moles) of *solute molecules dissolved in the solution, </a:t>
            </a:r>
            <a:r>
              <a:rPr lang="en-US" u="sng" dirty="0" smtClean="0"/>
              <a:t>not</a:t>
            </a:r>
            <a:r>
              <a:rPr lang="en-US" dirty="0" smtClean="0"/>
              <a:t> on their chemical identity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76912" y="2513885"/>
            <a:ext cx="30983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Freezing Point (Depression)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Boiling Point (Elevation)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Vapor Pressure (Lowering)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Osmotic Pressure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4219872"/>
            <a:ext cx="4772026" cy="2386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650157"/>
            <a:ext cx="3400425" cy="2178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6575" y="6067425"/>
            <a:ext cx="216565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*Non-volatile solutes</a:t>
            </a:r>
          </a:p>
          <a:p>
            <a:r>
              <a:rPr lang="en-US" dirty="0" smtClean="0"/>
              <a:t>*Unionized solutes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3616" y="1952444"/>
            <a:ext cx="123687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0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834" y="1097697"/>
            <a:ext cx="5940633" cy="4839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0" y="266700"/>
            <a:ext cx="2134367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Vapor Pressure </a:t>
            </a:r>
          </a:p>
          <a:p>
            <a:pPr algn="ctr"/>
            <a:r>
              <a:rPr lang="en-US" sz="2400" dirty="0" smtClean="0"/>
              <a:t>Lowering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495550" y="359032"/>
            <a:ext cx="629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Non-volatile solute = less particles at surface, therefore less particles evaporate therefore the Lower the Vapor Pressure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18835" y="2267632"/>
            <a:ext cx="92204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Gas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78834" y="4681833"/>
            <a:ext cx="941283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Liquid</a:t>
            </a:r>
            <a:endParaRPr lang="en-US" sz="2400" dirty="0"/>
          </a:p>
        </p:txBody>
      </p:sp>
      <p:sp>
        <p:nvSpPr>
          <p:cNvPr id="5" name="Curved Right Arrow 4"/>
          <p:cNvSpPr/>
          <p:nvPr/>
        </p:nvSpPr>
        <p:spPr>
          <a:xfrm flipV="1">
            <a:off x="767472" y="2356087"/>
            <a:ext cx="657225" cy="25911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10800000" flipV="1">
            <a:off x="2505923" y="2428500"/>
            <a:ext cx="657225" cy="258202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8617" y="3457671"/>
            <a:ext cx="148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9990" y="3467009"/>
            <a:ext cx="1303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Evaporation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87421" y="5354358"/>
            <a:ext cx="212410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Dynamic Equilibrium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721" y="6379925"/>
            <a:ext cx="124110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10c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21179" y="6130177"/>
            <a:ext cx="194175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Good Picture but…</a:t>
            </a:r>
          </a:p>
          <a:p>
            <a:r>
              <a:rPr lang="en-US" dirty="0" smtClean="0"/>
              <a:t>One tiny mistake?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50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275" y="419100"/>
            <a:ext cx="17485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Raoult’s</a:t>
            </a:r>
            <a:r>
              <a:rPr lang="en-US" sz="2400" dirty="0" smtClean="0"/>
              <a:t> Law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66775" y="1148059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</a:t>
            </a:r>
            <a:r>
              <a:rPr lang="en-US" sz="2400" baseline="-25000" dirty="0" err="1" smtClean="0"/>
              <a:t>soln</a:t>
            </a:r>
            <a:r>
              <a:rPr lang="en-US" sz="2400" dirty="0" smtClean="0"/>
              <a:t> =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solv</a:t>
            </a:r>
            <a:r>
              <a:rPr lang="en-US" sz="2400" dirty="0" smtClean="0"/>
              <a:t> · </a:t>
            </a:r>
            <a:r>
              <a:rPr lang="el-GR" sz="2400" dirty="0" smtClean="0"/>
              <a:t>Χ</a:t>
            </a:r>
            <a:r>
              <a:rPr lang="en-US" sz="2400" baseline="-25000" dirty="0" err="1" smtClean="0"/>
              <a:t>solv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114925" y="1148060"/>
            <a:ext cx="2516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soln</a:t>
            </a:r>
            <a:r>
              <a:rPr lang="en-US" sz="2400" dirty="0" smtClean="0"/>
              <a:t> =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solv</a:t>
            </a:r>
            <a:r>
              <a:rPr lang="en-US" sz="2400" dirty="0" smtClean="0"/>
              <a:t> · </a:t>
            </a:r>
            <a:r>
              <a:rPr lang="el-GR" sz="2400" dirty="0" smtClean="0"/>
              <a:t>Χ</a:t>
            </a:r>
            <a:r>
              <a:rPr lang="en-US" sz="2400" baseline="-25000" dirty="0" smtClean="0"/>
              <a:t>solute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43831" y="453121"/>
            <a:ext cx="381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“Ideal Solution” – Solute = non-volatile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2493999"/>
            <a:ext cx="5881688" cy="393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7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49" y="229193"/>
            <a:ext cx="1039708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2749" y="749058"/>
            <a:ext cx="8349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vapor pressure of a solution in which 2 </a:t>
            </a:r>
            <a:r>
              <a:rPr lang="en-US" dirty="0" err="1" smtClean="0"/>
              <a:t>mols</a:t>
            </a:r>
            <a:r>
              <a:rPr lang="en-US" dirty="0" smtClean="0"/>
              <a:t> of HC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is dissolved in 12 </a:t>
            </a:r>
            <a:r>
              <a:rPr lang="en-US" dirty="0" err="1" smtClean="0"/>
              <a:t>mols</a:t>
            </a:r>
            <a:r>
              <a:rPr lang="en-US" dirty="0" smtClean="0"/>
              <a:t> of H</a:t>
            </a:r>
            <a:r>
              <a:rPr lang="en-US" baseline="-25000" dirty="0" smtClean="0"/>
              <a:t>2</a:t>
            </a:r>
            <a:r>
              <a:rPr lang="en-US" dirty="0" smtClean="0"/>
              <a:t>O?  The vapor pressure of pure H</a:t>
            </a:r>
            <a:r>
              <a:rPr lang="en-US" baseline="-25000" dirty="0" smtClean="0"/>
              <a:t>2</a:t>
            </a:r>
            <a:r>
              <a:rPr lang="en-US" dirty="0" smtClean="0"/>
              <a:t>O at 25 °C = 23.8 mmHg.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47061" y="6348555"/>
            <a:ext cx="169693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Make it Harder?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6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24" y="309913"/>
            <a:ext cx="1039708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7524" y="829778"/>
            <a:ext cx="8349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vapor pressure of a solution in which 2 </a:t>
            </a:r>
            <a:r>
              <a:rPr lang="en-US" dirty="0" err="1" smtClean="0"/>
              <a:t>mols</a:t>
            </a:r>
            <a:r>
              <a:rPr lang="en-US" dirty="0" smtClean="0"/>
              <a:t> of MgCl</a:t>
            </a:r>
            <a:r>
              <a:rPr lang="en-US" baseline="-25000" dirty="0" smtClean="0"/>
              <a:t>2</a:t>
            </a:r>
            <a:r>
              <a:rPr lang="en-US" dirty="0" smtClean="0"/>
              <a:t> is dissolved in 12 </a:t>
            </a:r>
            <a:r>
              <a:rPr lang="en-US" dirty="0" err="1" smtClean="0"/>
              <a:t>mols</a:t>
            </a:r>
            <a:r>
              <a:rPr lang="en-US" dirty="0" smtClean="0"/>
              <a:t> of H</a:t>
            </a:r>
            <a:r>
              <a:rPr lang="en-US" baseline="-25000" dirty="0" smtClean="0"/>
              <a:t>2</a:t>
            </a:r>
            <a:r>
              <a:rPr lang="en-US" dirty="0" smtClean="0"/>
              <a:t>O?  The vapor pressure of pure H</a:t>
            </a:r>
            <a:r>
              <a:rPr lang="en-US" baseline="-25000" dirty="0" smtClean="0"/>
              <a:t>2</a:t>
            </a:r>
            <a:r>
              <a:rPr lang="en-US" dirty="0" smtClean="0"/>
              <a:t>O at 25 °C = 23.8 mmHg.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09913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Ionic Compounds = 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0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275" y="419100"/>
            <a:ext cx="17485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Raoult’s</a:t>
            </a:r>
            <a:r>
              <a:rPr lang="en-US" sz="2400" dirty="0" smtClean="0"/>
              <a:t> Law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43831" y="453121"/>
            <a:ext cx="384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u="sng" dirty="0" smtClean="0"/>
              <a:t>Non-Ideal</a:t>
            </a:r>
            <a:r>
              <a:rPr lang="en-US" dirty="0" smtClean="0"/>
              <a:t> Solution” – Solute = volatile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2925" y="1200150"/>
            <a:ext cx="1840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</a:t>
            </a:r>
            <a:r>
              <a:rPr lang="en-US" sz="2400" baseline="-25000" dirty="0" err="1" smtClean="0"/>
              <a:t>total</a:t>
            </a:r>
            <a:r>
              <a:rPr lang="en-US" sz="2400" dirty="0" smtClean="0"/>
              <a:t> = P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+ P</a:t>
            </a:r>
            <a:r>
              <a:rPr lang="en-US" sz="2400" baseline="-25000" dirty="0" smtClean="0"/>
              <a:t>B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29225" y="1200150"/>
            <a:ext cx="2392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</a:t>
            </a:r>
            <a:r>
              <a:rPr lang="en-US" sz="2400" baseline="-25000" dirty="0" err="1" smtClean="0"/>
              <a:t>total</a:t>
            </a:r>
            <a:r>
              <a:rPr lang="en-US" sz="2400" dirty="0" smtClean="0"/>
              <a:t> = </a:t>
            </a:r>
            <a:r>
              <a:rPr lang="el-GR" sz="2400" dirty="0" smtClean="0"/>
              <a:t>Χ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+ </a:t>
            </a:r>
            <a:r>
              <a:rPr lang="el-GR" sz="2400" dirty="0" smtClean="0"/>
              <a:t>Χ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B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05" y="1981200"/>
            <a:ext cx="5123920" cy="465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7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24" y="309913"/>
            <a:ext cx="1039708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7524" y="810728"/>
            <a:ext cx="8349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vapor pressure of a solution in which 25.0 g of Ethanol [C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OH] (46 g/</a:t>
            </a:r>
            <a:r>
              <a:rPr lang="en-US" dirty="0" err="1" smtClean="0"/>
              <a:t>mol</a:t>
            </a:r>
            <a:r>
              <a:rPr lang="en-US" dirty="0" smtClean="0"/>
              <a:t>) is dissolved in 100.0 g of H</a:t>
            </a:r>
            <a:r>
              <a:rPr lang="en-US" baseline="-25000" dirty="0" smtClean="0"/>
              <a:t>2</a:t>
            </a:r>
            <a:r>
              <a:rPr lang="en-US" dirty="0" smtClean="0"/>
              <a:t>O (18.01 g/</a:t>
            </a:r>
            <a:r>
              <a:rPr lang="en-US" dirty="0" err="1" smtClean="0"/>
              <a:t>mol</a:t>
            </a:r>
            <a:r>
              <a:rPr lang="en-US" dirty="0" smtClean="0"/>
              <a:t>)?  </a:t>
            </a:r>
          </a:p>
          <a:p>
            <a:endParaRPr lang="en-US" dirty="0"/>
          </a:p>
          <a:p>
            <a:r>
              <a:rPr lang="en-US" dirty="0" smtClean="0"/>
              <a:t>The vapor pressure of pure H</a:t>
            </a:r>
            <a:r>
              <a:rPr lang="en-US" baseline="-25000" dirty="0" smtClean="0"/>
              <a:t>2</a:t>
            </a:r>
            <a:r>
              <a:rPr lang="en-US" dirty="0" smtClean="0"/>
              <a:t>O at 25 °C = 23.8 mmHg.</a:t>
            </a:r>
          </a:p>
          <a:p>
            <a:r>
              <a:rPr lang="en-US" dirty="0" smtClean="0"/>
              <a:t>The vapor pressure of pure Ethanol at 25</a:t>
            </a:r>
            <a:r>
              <a:rPr lang="en-US" dirty="0"/>
              <a:t>°C = </a:t>
            </a:r>
            <a:r>
              <a:rPr lang="en-US" dirty="0" smtClean="0"/>
              <a:t>61.2 </a:t>
            </a:r>
            <a:r>
              <a:rPr lang="en-US" dirty="0"/>
              <a:t>mmHg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09913"/>
            <a:ext cx="261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Non-idea = Volatile Solute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57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966</TotalTime>
  <Words>827</Words>
  <Application>Microsoft Office PowerPoint</Application>
  <PresentationFormat>On-screen Show (4:3)</PresentationFormat>
  <Paragraphs>145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118</cp:revision>
  <cp:lastPrinted>2020-11-29T22:57:26Z</cp:lastPrinted>
  <dcterms:created xsi:type="dcterms:W3CDTF">2020-03-25T15:59:49Z</dcterms:created>
  <dcterms:modified xsi:type="dcterms:W3CDTF">2021-02-01T00:19:29Z</dcterms:modified>
</cp:coreProperties>
</file>