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7" r:id="rId12"/>
    <p:sldId id="278" r:id="rId13"/>
    <p:sldId id="279" r:id="rId14"/>
    <p:sldId id="269" r:id="rId15"/>
    <p:sldId id="270" r:id="rId16"/>
    <p:sldId id="271" r:id="rId17"/>
    <p:sldId id="280" r:id="rId18"/>
    <p:sldId id="281" r:id="rId19"/>
    <p:sldId id="272" r:id="rId20"/>
    <p:sldId id="273" r:id="rId21"/>
    <p:sldId id="274" r:id="rId22"/>
    <p:sldId id="275" r:id="rId23"/>
    <p:sldId id="276" r:id="rId24"/>
    <p:sldId id="257" r:id="rId25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96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38472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Terminology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Unsaturated (U)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Saturated (S)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Supersaturated (SS)</a:t>
            </a:r>
            <a:endParaRPr lang="en-US" sz="1600" dirty="0" smtClean="0"/>
          </a:p>
          <a:p>
            <a:pPr marL="257175" indent="-257175">
              <a:buAutoNum type="arabicPeriod"/>
            </a:pPr>
            <a:r>
              <a:rPr lang="en-US" sz="1600" dirty="0" smtClean="0"/>
              <a:t>Measuring Solubility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Charts (</a:t>
            </a:r>
            <a:r>
              <a:rPr lang="en-US" sz="1600" dirty="0" err="1" smtClean="0"/>
              <a:t>aq</a:t>
            </a:r>
            <a:r>
              <a:rPr lang="en-US" sz="1600" dirty="0" smtClean="0"/>
              <a:t>), (s)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Tables – g/100g H</a:t>
            </a:r>
            <a:r>
              <a:rPr lang="en-US" sz="1600" baseline="-25000" dirty="0" smtClean="0"/>
              <a:t>2</a:t>
            </a:r>
            <a:r>
              <a:rPr lang="en-US" sz="1600" dirty="0" smtClean="0"/>
              <a:t>O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Ratios/Proportions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Interpolation and Extrapolation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Equations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Effect of Temperature on Solubility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Effect of Pressure on Solubility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4 Factors effecting the rate of dissolving</a:t>
            </a:r>
            <a:endParaRPr lang="en-US" sz="1600" dirty="0" smtClean="0"/>
          </a:p>
          <a:p>
            <a:pPr marL="257175" indent="-257175">
              <a:buAutoNum type="arabicPeriod"/>
            </a:pP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</a:t>
            </a:r>
            <a:r>
              <a:rPr lang="en-US" dirty="0" smtClean="0"/>
              <a:t>11b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</a:t>
            </a:r>
            <a:r>
              <a:rPr lang="en-US" dirty="0" smtClean="0"/>
              <a:t>11.3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194809" y="206597"/>
            <a:ext cx="406816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</a:t>
            </a:r>
            <a:r>
              <a:rPr lang="en-US" sz="3200" dirty="0" smtClean="0"/>
              <a:t>11b </a:t>
            </a:r>
            <a:r>
              <a:rPr lang="en-US" sz="3200" dirty="0" smtClean="0"/>
              <a:t>– </a:t>
            </a:r>
            <a:r>
              <a:rPr lang="en-US" sz="3200" dirty="0" smtClean="0"/>
              <a:t>Solubility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171450"/>
            <a:ext cx="3089948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Solubility Problems</a:t>
            </a:r>
          </a:p>
          <a:p>
            <a:pPr algn="ctr"/>
            <a:r>
              <a:rPr lang="en-US" sz="2400" dirty="0" smtClean="0"/>
              <a:t>Ratio’s and Proportions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328" y="171450"/>
            <a:ext cx="4479321" cy="3735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9439" y="1335597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25" y="1853413"/>
            <a:ext cx="42271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7.50 grams of KClO</a:t>
            </a:r>
            <a:r>
              <a:rPr lang="en-US" baseline="-25000" dirty="0" smtClean="0"/>
              <a:t>3</a:t>
            </a:r>
            <a:r>
              <a:rPr lang="en-US" dirty="0" smtClean="0"/>
              <a:t> dissolved in 35 g of water U/S/SS at 70 °</a:t>
            </a:r>
            <a:r>
              <a:rPr lang="en-US" dirty="0"/>
              <a:t>C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09439" y="4279324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925" y="4768264"/>
            <a:ext cx="5911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If you have a saturated solution of KClO</a:t>
            </a:r>
            <a:r>
              <a:rPr lang="en-US" baseline="-25000" dirty="0" smtClean="0"/>
              <a:t>3 </a:t>
            </a:r>
            <a:r>
              <a:rPr lang="en-US" dirty="0" smtClean="0"/>
              <a:t>at 90 °</a:t>
            </a:r>
            <a:r>
              <a:rPr lang="en-US" dirty="0"/>
              <a:t>C</a:t>
            </a:r>
            <a:r>
              <a:rPr lang="en-US" dirty="0" smtClean="0"/>
              <a:t>  how much KClO</a:t>
            </a:r>
            <a:r>
              <a:rPr lang="en-US" baseline="-25000" dirty="0" smtClean="0"/>
              <a:t>3</a:t>
            </a:r>
            <a:r>
              <a:rPr lang="en-US" dirty="0" smtClean="0"/>
              <a:t> will precipitate out if the solution is cooled to 10 °</a:t>
            </a:r>
            <a:r>
              <a:rPr lang="en-US" dirty="0"/>
              <a:t>C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0332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510" y="180975"/>
            <a:ext cx="3607333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Solubility </a:t>
            </a:r>
            <a:r>
              <a:rPr lang="en-US" sz="2400" dirty="0" smtClean="0"/>
              <a:t>Problems</a:t>
            </a:r>
          </a:p>
          <a:p>
            <a:pPr algn="ctr"/>
            <a:r>
              <a:rPr lang="en-US" sz="2400" dirty="0" smtClean="0"/>
              <a:t>Equations of Lines and </a:t>
            </a:r>
            <a:endParaRPr lang="en-US" sz="2400" dirty="0" smtClean="0"/>
          </a:p>
          <a:p>
            <a:pPr algn="ctr"/>
            <a:r>
              <a:rPr lang="en-US" sz="2400" dirty="0" smtClean="0"/>
              <a:t>Interpolation/Extrapolation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584" t="4276" r="8417" b="3948"/>
          <a:stretch/>
        </p:blipFill>
        <p:spPr>
          <a:xfrm>
            <a:off x="198510" y="2028824"/>
            <a:ext cx="4630381" cy="39147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28891" y="550306"/>
            <a:ext cx="391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 = mx + b (or other equation)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410325" y="5857875"/>
            <a:ext cx="264001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– Linear equations</a:t>
            </a:r>
          </a:p>
          <a:p>
            <a:pPr algn="ctr"/>
            <a:r>
              <a:rPr lang="en-US" dirty="0" smtClean="0"/>
              <a:t>m – slope</a:t>
            </a:r>
          </a:p>
          <a:p>
            <a:pPr algn="ctr"/>
            <a:r>
              <a:rPr lang="en-US" dirty="0" smtClean="0"/>
              <a:t>b – y-intercept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787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85" y="282059"/>
            <a:ext cx="237949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 - Interpolation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6158" y="833735"/>
            <a:ext cx="42301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Given:  Solubility of </a:t>
            </a:r>
            <a:r>
              <a:rPr lang="en-US" dirty="0" err="1" smtClean="0"/>
              <a:t>AgCl</a:t>
            </a:r>
            <a:r>
              <a:rPr lang="en-US" dirty="0" smtClean="0"/>
              <a:t> = 15.0 g at 20.0 °C</a:t>
            </a:r>
          </a:p>
          <a:p>
            <a:r>
              <a:rPr lang="en-US" dirty="0"/>
              <a:t>	</a:t>
            </a:r>
            <a:r>
              <a:rPr lang="en-US" dirty="0" smtClean="0"/>
              <a:t>				    29.0 g at 30.0 </a:t>
            </a:r>
            <a:r>
              <a:rPr lang="en-US" dirty="0"/>
              <a:t>°</a:t>
            </a:r>
            <a:r>
              <a:rPr lang="en-US" dirty="0" smtClean="0"/>
              <a:t>C</a:t>
            </a:r>
          </a:p>
          <a:p>
            <a:r>
              <a:rPr lang="en-US" dirty="0" smtClean="0"/>
              <a:t>Question:  What is the solubility at 24.0 </a:t>
            </a:r>
            <a:r>
              <a:rPr lang="en-US" dirty="0"/>
              <a:t>°</a:t>
            </a:r>
            <a:r>
              <a:rPr lang="en-US" dirty="0" smtClean="0"/>
              <a:t>C?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24625" y="5848350"/>
            <a:ext cx="254633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Types of problems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Given 2 points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Given equation of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66705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8985" y="282059"/>
            <a:ext cx="2407326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 - Extrapolation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6158" y="833735"/>
            <a:ext cx="50269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Given: Solubility of Cu(NO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is given the equation</a:t>
            </a:r>
          </a:p>
          <a:p>
            <a:r>
              <a:rPr lang="en-US" dirty="0"/>
              <a:t>	</a:t>
            </a:r>
            <a:r>
              <a:rPr lang="en-US" dirty="0" smtClean="0"/>
              <a:t>   y = 0.6518 x + 42.224 (R</a:t>
            </a:r>
            <a:r>
              <a:rPr lang="en-US" baseline="30000" dirty="0" smtClean="0"/>
              <a:t>2</a:t>
            </a:r>
            <a:r>
              <a:rPr lang="en-US" dirty="0" smtClean="0"/>
              <a:t> = 0.9867)</a:t>
            </a:r>
          </a:p>
          <a:p>
            <a:endParaRPr lang="en-US" dirty="0"/>
          </a:p>
          <a:p>
            <a:r>
              <a:rPr lang="en-US" dirty="0" smtClean="0"/>
              <a:t>Question: What is the solubility of Cu(NO</a:t>
            </a:r>
            <a:r>
              <a:rPr lang="en-US" baseline="-25000" dirty="0" smtClean="0"/>
              <a:t>3</a:t>
            </a:r>
            <a:r>
              <a:rPr lang="en-US" dirty="0" smtClean="0"/>
              <a:t>)</a:t>
            </a:r>
            <a:r>
              <a:rPr lang="en-US" baseline="-25000" dirty="0" smtClean="0"/>
              <a:t>2</a:t>
            </a:r>
            <a:r>
              <a:rPr lang="en-US" dirty="0" smtClean="0"/>
              <a:t> at 25 °C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524625" y="5848350"/>
            <a:ext cx="2546338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Types of problems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Given 2 points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Given equation of 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433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" y="4182694"/>
            <a:ext cx="3095625" cy="25818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450" y="323850"/>
            <a:ext cx="2209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2 Factors that Affect </a:t>
            </a:r>
            <a:r>
              <a:rPr lang="en-US" sz="2400" u="sng" dirty="0" smtClean="0"/>
              <a:t>Amount</a:t>
            </a:r>
            <a:r>
              <a:rPr lang="en-US" sz="2400" dirty="0" smtClean="0"/>
              <a:t> Dissolved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71450" y="1836008"/>
            <a:ext cx="2298771" cy="1015663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Temperature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Solids generally DP</a:t>
            </a:r>
          </a:p>
          <a:p>
            <a:pPr marL="342900" indent="-342900">
              <a:buAutoNum type="arabicPeriod"/>
            </a:pPr>
            <a:r>
              <a:rPr lang="en-US" dirty="0" smtClean="0"/>
              <a:t>Gases its IP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1450" y="3089704"/>
            <a:ext cx="2338589" cy="1015663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Pressure</a:t>
            </a:r>
            <a:endParaRPr lang="en-US" dirty="0"/>
          </a:p>
          <a:p>
            <a:pPr marL="342900" indent="-342900">
              <a:buAutoNum type="arabicPeriod"/>
            </a:pPr>
            <a:r>
              <a:rPr lang="en-US" dirty="0" smtClean="0"/>
              <a:t>Solids Independent</a:t>
            </a:r>
          </a:p>
          <a:p>
            <a:pPr marL="342900" indent="-342900">
              <a:buAutoNum type="arabicPeriod"/>
            </a:pPr>
            <a:r>
              <a:rPr lang="en-US" dirty="0" smtClean="0"/>
              <a:t>Gases its DP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73899" y="316589"/>
            <a:ext cx="2209800" cy="1200329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 Factors that Affect </a:t>
            </a:r>
            <a:r>
              <a:rPr lang="en-US" sz="2400" u="sng" dirty="0" smtClean="0"/>
              <a:t>Rate</a:t>
            </a:r>
            <a:r>
              <a:rPr lang="en-US" sz="2400" dirty="0" smtClean="0"/>
              <a:t> of Dissolving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26947" y="1915124"/>
            <a:ext cx="32910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/>
              <a:t>Particle Size (IP)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Temperature (DP)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Concentration (IP)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Agitation/Stirring (DP)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7977" y="4319353"/>
            <a:ext cx="2368970" cy="23689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48125" y="2699954"/>
            <a:ext cx="745076" cy="707886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sz="4000" dirty="0" smtClean="0"/>
              <a:t>vs.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663559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0" y="276225"/>
            <a:ext cx="179036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Temperature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904875" y="1019339"/>
            <a:ext cx="16690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Solids in Liquids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5050" y="1019339"/>
            <a:ext cx="1675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Gases in Liquids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95900" y="1513701"/>
            <a:ext cx="37172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IP 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Review </a:t>
            </a:r>
            <a:r>
              <a:rPr lang="en-US" dirty="0" smtClean="0"/>
              <a:t>Ch. 10</a:t>
            </a:r>
            <a:endParaRPr lang="en-US" dirty="0" smtClean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More energy = more molecules can </a:t>
            </a:r>
            <a:r>
              <a:rPr lang="en-US" u="sng" dirty="0" smtClean="0"/>
              <a:t>evaporate</a:t>
            </a:r>
            <a:r>
              <a:rPr lang="en-US" dirty="0" smtClean="0"/>
              <a:t>, </a:t>
            </a:r>
            <a:r>
              <a:rPr lang="en-US" dirty="0"/>
              <a:t>therefore solubility </a:t>
            </a:r>
            <a:r>
              <a:rPr lang="en-US" u="sng" dirty="0" smtClean="0"/>
              <a:t>decreases</a:t>
            </a:r>
            <a:endParaRPr lang="en-US" u="sng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0922" y="1533183"/>
            <a:ext cx="3614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Generally DP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Complicated due to </a:t>
            </a:r>
            <a:r>
              <a:rPr lang="en-US" dirty="0" smtClean="0"/>
              <a:t>IMF’s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More energy = more molecules can </a:t>
            </a:r>
            <a:r>
              <a:rPr lang="en-US" u="sng" dirty="0" smtClean="0"/>
              <a:t>dissolve</a:t>
            </a:r>
            <a:r>
              <a:rPr lang="en-US" dirty="0" smtClean="0"/>
              <a:t>, therefore solubility </a:t>
            </a:r>
            <a:r>
              <a:rPr lang="en-US" u="sng" dirty="0" smtClean="0"/>
              <a:t>increases</a:t>
            </a:r>
            <a:endParaRPr lang="en-US" u="sng" dirty="0"/>
          </a:p>
        </p:txBody>
      </p:sp>
      <p:grpSp>
        <p:nvGrpSpPr>
          <p:cNvPr id="18" name="Group 17"/>
          <p:cNvGrpSpPr/>
          <p:nvPr/>
        </p:nvGrpSpPr>
        <p:grpSpPr>
          <a:xfrm>
            <a:off x="5601480" y="3268027"/>
            <a:ext cx="3106071" cy="3087713"/>
            <a:chOff x="5907062" y="3433715"/>
            <a:chExt cx="3106071" cy="3087713"/>
          </a:xfrm>
        </p:grpSpPr>
        <p:sp>
          <p:nvSpPr>
            <p:cNvPr id="13" name="TextBox 12"/>
            <p:cNvSpPr txBox="1"/>
            <p:nvPr/>
          </p:nvSpPr>
          <p:spPr>
            <a:xfrm>
              <a:off x="6244018" y="6152096"/>
              <a:ext cx="2124108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Dynamic Equilibrium</a:t>
              </a:r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l="45149" t="29043" r="10395" b="4950"/>
            <a:stretch/>
          </p:blipFill>
          <p:spPr>
            <a:xfrm>
              <a:off x="5907062" y="3433715"/>
              <a:ext cx="2280089" cy="253907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898725" y="4086983"/>
              <a:ext cx="111440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 &gt;&gt; IMF</a:t>
              </a:r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10922" y="5603457"/>
              <a:ext cx="1114408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KE &lt;&lt; IMF</a:t>
              </a:r>
              <a:endParaRPr lang="en-US" dirty="0"/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823" y="3155023"/>
            <a:ext cx="2505075" cy="3336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2539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276225"/>
            <a:ext cx="1260217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Pressure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753608" y="658087"/>
            <a:ext cx="1669047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Solids in Liquids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294815" y="1095716"/>
            <a:ext cx="371723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DP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Review </a:t>
            </a:r>
            <a:r>
              <a:rPr lang="en-US" dirty="0" smtClean="0"/>
              <a:t>Ch. 10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Gasses are very compressible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Increased pressure means more energy required to leave solution (break the IMF’s) therefore more gas in solution</a:t>
            </a:r>
            <a:endParaRPr lang="en-US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353543" y="1197800"/>
            <a:ext cx="36148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Little or no effect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Liquids and Solids are incompressible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Pressure does </a:t>
            </a:r>
            <a:r>
              <a:rPr lang="en-US" u="sng" dirty="0" smtClean="0"/>
              <a:t>not</a:t>
            </a:r>
            <a:r>
              <a:rPr lang="en-US" dirty="0" smtClean="0"/>
              <a:t> effect the equilibrium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b="24084"/>
          <a:stretch/>
        </p:blipFill>
        <p:spPr>
          <a:xfrm>
            <a:off x="486860" y="4105961"/>
            <a:ext cx="2505075" cy="25326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81810" y="506568"/>
            <a:ext cx="1675459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Gases in Liquids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 rot="5400000">
            <a:off x="796452" y="4158026"/>
            <a:ext cx="695325" cy="279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5400000">
            <a:off x="1368088" y="4156671"/>
            <a:ext cx="695325" cy="279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1952898" y="4151012"/>
            <a:ext cx="695325" cy="279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736013" y="3469410"/>
            <a:ext cx="200676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↑ P has little effect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/>
          <a:srcRect r="39222"/>
          <a:stretch/>
        </p:blipFill>
        <p:spPr>
          <a:xfrm>
            <a:off x="5722443" y="4438649"/>
            <a:ext cx="2239871" cy="2063775"/>
          </a:xfrm>
          <a:prstGeom prst="rect">
            <a:avLst/>
          </a:prstGeom>
        </p:spPr>
      </p:pic>
      <p:sp>
        <p:nvSpPr>
          <p:cNvPr id="19" name="Right Arrow 18"/>
          <p:cNvSpPr/>
          <p:nvPr/>
        </p:nvSpPr>
        <p:spPr>
          <a:xfrm rot="5400000">
            <a:off x="6094518" y="4043453"/>
            <a:ext cx="695325" cy="279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5400000">
            <a:off x="6666154" y="4042098"/>
            <a:ext cx="695325" cy="279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ight Arrow 20"/>
          <p:cNvSpPr/>
          <p:nvPr/>
        </p:nvSpPr>
        <p:spPr>
          <a:xfrm rot="5400000">
            <a:off x="7250964" y="4036439"/>
            <a:ext cx="695325" cy="2792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917267" y="3401747"/>
            <a:ext cx="204504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↑ P has large effect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195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9575" y="352425"/>
            <a:ext cx="169257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Henry’s Law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85750" y="990600"/>
            <a:ext cx="36671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Relationship between pressure and solubility for gas in liquid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Many applications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57825" y="437555"/>
            <a:ext cx="1343638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kP</a:t>
            </a:r>
            <a:r>
              <a:rPr lang="en-US" sz="2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19650" y="1143000"/>
            <a:ext cx="32240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 = concentration (various units)</a:t>
            </a:r>
          </a:p>
          <a:p>
            <a:r>
              <a:rPr lang="en-US" dirty="0"/>
              <a:t>k</a:t>
            </a:r>
            <a:r>
              <a:rPr lang="en-US" dirty="0" smtClean="0"/>
              <a:t> = Henry’s law constant</a:t>
            </a:r>
          </a:p>
          <a:p>
            <a:r>
              <a:rPr lang="en-US" dirty="0" smtClean="0"/>
              <a:t>P = pressure (various units)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874" t="17728" r="8320" b="15543"/>
          <a:stretch/>
        </p:blipFill>
        <p:spPr>
          <a:xfrm>
            <a:off x="876300" y="2310110"/>
            <a:ext cx="7311072" cy="421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73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075" y="316171"/>
            <a:ext cx="9771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11998" y="904875"/>
            <a:ext cx="8239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B</a:t>
            </a:r>
            <a:r>
              <a:rPr lang="en-US" dirty="0" err="1" smtClean="0"/>
              <a:t>romomethane</a:t>
            </a:r>
            <a:r>
              <a:rPr lang="en-US" dirty="0" smtClean="0"/>
              <a:t> (CH</a:t>
            </a:r>
            <a:r>
              <a:rPr lang="en-US" baseline="-25000" dirty="0" smtClean="0"/>
              <a:t>3</a:t>
            </a:r>
            <a:r>
              <a:rPr lang="en-US" dirty="0" smtClean="0"/>
              <a:t>Br) is an antifungal compound with k = 0.159 </a:t>
            </a:r>
            <a:r>
              <a:rPr lang="en-US" dirty="0" err="1" smtClean="0"/>
              <a:t>mol</a:t>
            </a:r>
            <a:r>
              <a:rPr lang="en-US" dirty="0" smtClean="0"/>
              <a:t>/</a:t>
            </a:r>
            <a:r>
              <a:rPr lang="en-US" dirty="0" err="1" smtClean="0"/>
              <a:t>L·atm</a:t>
            </a:r>
            <a:r>
              <a:rPr lang="en-US" dirty="0" smtClean="0"/>
              <a:t> at 25 °C.  If the partial pressure is 125 mmHg what is the solubility of </a:t>
            </a:r>
            <a:r>
              <a:rPr lang="en-US" dirty="0" err="1" smtClean="0"/>
              <a:t>Bromomethane</a:t>
            </a:r>
            <a:r>
              <a:rPr lang="en-US" dirty="0" smtClean="0"/>
              <a:t> in M?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657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257175"/>
            <a:ext cx="2209800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4 Factors that Affect </a:t>
            </a:r>
            <a:r>
              <a:rPr lang="en-US" sz="2400" u="sng" dirty="0" smtClean="0"/>
              <a:t>Rate</a:t>
            </a:r>
            <a:r>
              <a:rPr lang="en-US" sz="2400" dirty="0" smtClean="0"/>
              <a:t> of Dissolving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1925" y="1706165"/>
            <a:ext cx="26066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Particle Size (IP)</a:t>
            </a:r>
          </a:p>
          <a:p>
            <a:pPr marL="342900" indent="-342900">
              <a:buAutoNum type="arabicPeriod"/>
            </a:pPr>
            <a:r>
              <a:rPr lang="en-US" dirty="0" smtClean="0"/>
              <a:t>Temperature (DP)</a:t>
            </a:r>
          </a:p>
          <a:p>
            <a:pPr marL="342900" indent="-342900">
              <a:buAutoNum type="arabicPeriod"/>
            </a:pPr>
            <a:r>
              <a:rPr lang="en-US" dirty="0" smtClean="0"/>
              <a:t>Concentration (IP)</a:t>
            </a:r>
          </a:p>
          <a:p>
            <a:pPr marL="342900" indent="-342900">
              <a:buAutoNum type="arabicPeriod"/>
            </a:pPr>
            <a:r>
              <a:rPr lang="en-US" dirty="0" smtClean="0"/>
              <a:t>Agitation/Stirring (DP)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960" y="260925"/>
            <a:ext cx="1445240" cy="14452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6737" y="257175"/>
            <a:ext cx="4129087" cy="307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72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6225" y="304800"/>
            <a:ext cx="157325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Solubility </a:t>
            </a:r>
          </a:p>
          <a:p>
            <a:pPr algn="ctr"/>
            <a:r>
              <a:rPr lang="en-US" sz="2400" dirty="0" smtClean="0"/>
              <a:t>Vocabulary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342900" y="1476375"/>
            <a:ext cx="87716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Soluble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5126" y="1476375"/>
            <a:ext cx="250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  <a:r>
              <a:rPr lang="en-US" dirty="0" smtClean="0"/>
              <a:t>issolves </a:t>
            </a:r>
            <a:r>
              <a:rPr lang="en-US" dirty="0" smtClean="0"/>
              <a:t>in </a:t>
            </a:r>
            <a:r>
              <a:rPr lang="en-US" dirty="0" smtClean="0"/>
              <a:t>solution (</a:t>
            </a:r>
            <a:r>
              <a:rPr lang="en-US" dirty="0" err="1" smtClean="0"/>
              <a:t>aq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6225" y="2001619"/>
            <a:ext cx="104067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Insoluble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30376" y="2001619"/>
            <a:ext cx="31511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 </a:t>
            </a:r>
            <a:r>
              <a:rPr lang="en-US" u="sng" dirty="0" smtClean="0"/>
              <a:t>not</a:t>
            </a:r>
            <a:r>
              <a:rPr lang="en-US" dirty="0" smtClean="0"/>
              <a:t> dissolve in </a:t>
            </a:r>
            <a:r>
              <a:rPr lang="en-US" dirty="0" smtClean="0"/>
              <a:t>solution (s)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76225" y="4210204"/>
            <a:ext cx="4589968" cy="1431072"/>
            <a:chOff x="4554031" y="1263044"/>
            <a:chExt cx="4589968" cy="1431072"/>
          </a:xfrm>
        </p:grpSpPr>
        <p:sp>
          <p:nvSpPr>
            <p:cNvPr id="7" name="TextBox 6"/>
            <p:cNvSpPr txBox="1"/>
            <p:nvPr/>
          </p:nvSpPr>
          <p:spPr>
            <a:xfrm>
              <a:off x="4555332" y="1401544"/>
              <a:ext cx="965329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Miscible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20661" y="1263044"/>
              <a:ext cx="348615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Liquids that mix homogeneously to form a solution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554031" y="2172295"/>
              <a:ext cx="119455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Immiscible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915024" y="2047785"/>
              <a:ext cx="3228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Liquids that do </a:t>
              </a:r>
              <a:r>
                <a:rPr lang="en-US" u="sng" dirty="0" smtClean="0"/>
                <a:t>not</a:t>
              </a:r>
              <a:r>
                <a:rPr lang="en-US" dirty="0" smtClean="0"/>
                <a:t> mix, form a phase boundary</a:t>
              </a:r>
              <a:endParaRPr lang="en-US" dirty="0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24" y="4533369"/>
            <a:ext cx="2730518" cy="14105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4749" y="4250779"/>
            <a:ext cx="1291394" cy="209695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679" y="2526863"/>
            <a:ext cx="1744036" cy="15740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1560" y="505544"/>
            <a:ext cx="4442898" cy="315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8746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2314" y="1171575"/>
            <a:ext cx="32120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is IP to Particle Size</a:t>
            </a:r>
          </a:p>
          <a:p>
            <a:r>
              <a:rPr lang="en-US" dirty="0" smtClean="0"/>
              <a:t>Rate is DP to Surface Area</a:t>
            </a:r>
          </a:p>
          <a:p>
            <a:r>
              <a:rPr lang="en-US" dirty="0" smtClean="0"/>
              <a:t>Surface Area is IP to Particle Size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8013" y="253484"/>
            <a:ext cx="469116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Effect of Particle </a:t>
            </a:r>
            <a:r>
              <a:rPr lang="en-US" sz="2400" dirty="0"/>
              <a:t>Size </a:t>
            </a:r>
            <a:r>
              <a:rPr lang="en-US" sz="2400" dirty="0" smtClean="0"/>
              <a:t>(PS) or </a:t>
            </a:r>
            <a:r>
              <a:rPr lang="en-US" sz="2400" dirty="0"/>
              <a:t>Surface </a:t>
            </a:r>
            <a:r>
              <a:rPr lang="en-US" sz="2400" dirty="0" smtClean="0"/>
              <a:t>Area (SA) on </a:t>
            </a:r>
            <a:r>
              <a:rPr lang="en-US" sz="2400" u="sng" dirty="0" smtClean="0"/>
              <a:t>Rate</a:t>
            </a:r>
            <a:r>
              <a:rPr lang="en-US" sz="2400" dirty="0" smtClean="0"/>
              <a:t> of Dissolving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38013" y="3048774"/>
            <a:ext cx="2899711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Solute/Solvent must interact for dissolving to occur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013" y="5201424"/>
            <a:ext cx="298132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More Surface Area = More Interactions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8075" y="4448175"/>
            <a:ext cx="5619198" cy="2040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12531"/>
          <a:stretch/>
        </p:blipFill>
        <p:spPr>
          <a:xfrm>
            <a:off x="3464412" y="2430661"/>
            <a:ext cx="5081686" cy="152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957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8013" y="253484"/>
            <a:ext cx="315763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Effect of Temperature on </a:t>
            </a:r>
            <a:r>
              <a:rPr lang="en-US" sz="2400" u="sng" dirty="0" smtClean="0"/>
              <a:t>Rate</a:t>
            </a:r>
            <a:r>
              <a:rPr lang="en-US" sz="2400" dirty="0" smtClean="0"/>
              <a:t> of Dissolving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8013" y="1276350"/>
            <a:ext cx="3551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Solvent molecules have more KE</a:t>
            </a:r>
          </a:p>
          <a:p>
            <a:pPr lvl="1"/>
            <a:r>
              <a:rPr lang="en-US" dirty="0" smtClean="0"/>
              <a:t>Hit solid more often</a:t>
            </a:r>
          </a:p>
          <a:p>
            <a:pPr lvl="1"/>
            <a:r>
              <a:rPr lang="en-US" dirty="0" smtClean="0"/>
              <a:t>Hit solid harder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Easier to break solute-solute IMF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195" y="2886075"/>
            <a:ext cx="6324913" cy="346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337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014" y="253484"/>
            <a:ext cx="3281462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Effect of Concentration on </a:t>
            </a:r>
            <a:r>
              <a:rPr lang="en-US" sz="2400" u="sng" dirty="0" smtClean="0"/>
              <a:t>Rate</a:t>
            </a:r>
            <a:r>
              <a:rPr lang="en-US" sz="2400" dirty="0" smtClean="0"/>
              <a:t> of Dissolving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38014" y="1257300"/>
            <a:ext cx="40339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Rate is IP to Concentration because particles must be near each other to interact/dissolve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Concentration Gradients slow dissolving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Decreased Solute-Solvent interaction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949" y="253484"/>
            <a:ext cx="4873751" cy="2972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r="51189"/>
          <a:stretch/>
        </p:blipFill>
        <p:spPr>
          <a:xfrm>
            <a:off x="419328" y="3781424"/>
            <a:ext cx="2142897" cy="260473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2638426" y="4867275"/>
            <a:ext cx="781050" cy="7524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098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775" y="317798"/>
            <a:ext cx="4476750" cy="27492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8013" y="253484"/>
            <a:ext cx="368151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Effect of Agitation/Stirring on </a:t>
            </a:r>
            <a:r>
              <a:rPr lang="en-US" sz="2400" u="sng" dirty="0" smtClean="0"/>
              <a:t>Rate</a:t>
            </a:r>
            <a:r>
              <a:rPr lang="en-US" sz="2400" dirty="0" smtClean="0"/>
              <a:t> of Dissolving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8013" y="1295400"/>
            <a:ext cx="4033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Breaks up Concentration Gradients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Increases Solute-Solvent Interaction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Increases # of collisions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150"/>
          <a:stretch/>
        </p:blipFill>
        <p:spPr>
          <a:xfrm>
            <a:off x="3819524" y="3590923"/>
            <a:ext cx="2056812" cy="2604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r="51189"/>
          <a:stretch/>
        </p:blipFill>
        <p:spPr>
          <a:xfrm>
            <a:off x="505053" y="3590924"/>
            <a:ext cx="2142897" cy="26047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0622" y="6381750"/>
            <a:ext cx="118814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 Stirring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71949" y="6350204"/>
            <a:ext cx="1374094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With Stirring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 rot="1910612" flipH="1">
            <a:off x="5200859" y="3044756"/>
            <a:ext cx="101343" cy="27051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41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2754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225" y="304800"/>
            <a:ext cx="1573251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Solubility </a:t>
            </a:r>
          </a:p>
          <a:p>
            <a:pPr algn="ctr"/>
            <a:r>
              <a:rPr lang="en-US" sz="2400" dirty="0" smtClean="0"/>
              <a:t>Vocabulary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440811" y="1617107"/>
            <a:ext cx="168802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Unsaturated (U)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36485" y="2144583"/>
            <a:ext cx="189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&lt;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19498" y="1605439"/>
            <a:ext cx="1393074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Saturated (S)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64986" y="2115919"/>
            <a:ext cx="23877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=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 + tiny amount solid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503233" y="1605439"/>
            <a:ext cx="202388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Supersaturated (SS)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375215" y="2126902"/>
            <a:ext cx="243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&gt;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Inherently unstable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t="7994" r="70677" b="6452"/>
          <a:stretch/>
        </p:blipFill>
        <p:spPr>
          <a:xfrm>
            <a:off x="336485" y="2949058"/>
            <a:ext cx="1594788" cy="34898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3168" t="8837" b="7333"/>
          <a:stretch/>
        </p:blipFill>
        <p:spPr>
          <a:xfrm>
            <a:off x="7123224" y="3202363"/>
            <a:ext cx="2003201" cy="34194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/>
          <a:srcRect l="29542" t="10472" r="38934" b="6866"/>
          <a:stretch/>
        </p:blipFill>
        <p:spPr>
          <a:xfrm>
            <a:off x="3298071" y="3316248"/>
            <a:ext cx="1714501" cy="33718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t="39141" r="70677" b="7196"/>
          <a:stretch/>
        </p:blipFill>
        <p:spPr>
          <a:xfrm>
            <a:off x="6191400" y="4432929"/>
            <a:ext cx="1594788" cy="21889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354660" y="5342718"/>
            <a:ext cx="3866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626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0436" y="1302918"/>
            <a:ext cx="5657999" cy="410988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5808" y="662464"/>
            <a:ext cx="202388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Supersaturated (SS)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7790" y="1183927"/>
            <a:ext cx="243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&gt;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Inherently unstable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3168" t="8837" b="7333"/>
          <a:stretch/>
        </p:blipFill>
        <p:spPr>
          <a:xfrm>
            <a:off x="1055799" y="2259388"/>
            <a:ext cx="2003201" cy="3419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t="39141" r="70677" b="7196"/>
          <a:stretch/>
        </p:blipFill>
        <p:spPr>
          <a:xfrm>
            <a:off x="123975" y="3489954"/>
            <a:ext cx="1594788" cy="21889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7235" y="4399743"/>
            <a:ext cx="38664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92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355" t="61944" r="9583" b="6250"/>
          <a:stretch/>
        </p:blipFill>
        <p:spPr>
          <a:xfrm>
            <a:off x="2830630" y="3223594"/>
            <a:ext cx="5334000" cy="15136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937" t="25052" r="9687" b="41614"/>
          <a:stretch/>
        </p:blipFill>
        <p:spPr>
          <a:xfrm>
            <a:off x="2600071" y="1282869"/>
            <a:ext cx="5962650" cy="176671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5563" y="144215"/>
            <a:ext cx="10397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5563" y="672942"/>
            <a:ext cx="35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Solubility of </a:t>
            </a:r>
            <a:r>
              <a:rPr lang="en-US" dirty="0" err="1" smtClean="0"/>
              <a:t>NaCl</a:t>
            </a:r>
            <a:r>
              <a:rPr lang="en-US" dirty="0" smtClean="0"/>
              <a:t> in H</a:t>
            </a:r>
            <a:r>
              <a:rPr lang="en-US" baseline="-25000" dirty="0" smtClean="0"/>
              <a:t>2</a:t>
            </a:r>
            <a:r>
              <a:rPr lang="en-US" dirty="0" smtClean="0"/>
              <a:t>O at 20.0 °C is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3775424" y="552034"/>
            <a:ext cx="1244251" cy="611148"/>
            <a:chOff x="4927949" y="1085850"/>
            <a:chExt cx="1244251" cy="611148"/>
          </a:xfrm>
        </p:grpSpPr>
        <p:sp>
          <p:nvSpPr>
            <p:cNvPr id="6" name="Rectangle 5"/>
            <p:cNvSpPr/>
            <p:nvPr/>
          </p:nvSpPr>
          <p:spPr>
            <a:xfrm>
              <a:off x="4927949" y="1085850"/>
              <a:ext cx="12442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36.0 </a:t>
              </a:r>
              <a:r>
                <a:rPr lang="en-US" dirty="0"/>
                <a:t>g </a:t>
              </a:r>
              <a:r>
                <a:rPr lang="en-US" dirty="0" err="1"/>
                <a:t>NaCl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4950391" y="1327666"/>
              <a:ext cx="12218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100. </a:t>
              </a:r>
              <a:r>
                <a:rPr lang="en-US" dirty="0"/>
                <a:t>g </a:t>
              </a:r>
              <a:r>
                <a:rPr lang="en-US" dirty="0" smtClean="0"/>
                <a:t>H</a:t>
              </a:r>
              <a:r>
                <a:rPr lang="en-US" baseline="-25000" dirty="0" smtClean="0"/>
                <a:t>2</a:t>
              </a:r>
              <a:r>
                <a:rPr lang="en-US" dirty="0" smtClean="0"/>
                <a:t>O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5029200" y="1403866"/>
              <a:ext cx="1057275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610475" y="200025"/>
            <a:ext cx="131786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Cheat Sheet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90271" y="1607661"/>
            <a:ext cx="168802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Unsaturated (U)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5945" y="2135137"/>
            <a:ext cx="1896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&lt;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0603" y="3212671"/>
            <a:ext cx="1393074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Saturated (S)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85945" y="3718421"/>
            <a:ext cx="2657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=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 + tiny amount solid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5563" y="5323431"/>
            <a:ext cx="202388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Supersaturated (SS)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68889" y="5844894"/>
            <a:ext cx="24354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[Solute] &gt; Max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Clear Solution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Inherently unstable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/>
          <a:srcRect l="18476" t="25052" r="30441" b="41614"/>
          <a:stretch/>
        </p:blipFill>
        <p:spPr>
          <a:xfrm>
            <a:off x="3562349" y="4911220"/>
            <a:ext cx="3609975" cy="17667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/>
          <a:srcRect l="6355" t="61944" r="80912" b="6250"/>
          <a:stretch/>
        </p:blipFill>
        <p:spPr>
          <a:xfrm>
            <a:off x="2754429" y="5164319"/>
            <a:ext cx="807920" cy="151361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172324" y="5261232"/>
            <a:ext cx="188241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SS – will </a:t>
            </a:r>
            <a:r>
              <a:rPr lang="en-US" dirty="0" err="1" smtClean="0"/>
              <a:t>ppt</a:t>
            </a:r>
            <a:r>
              <a:rPr lang="en-US" dirty="0" smtClean="0"/>
              <a:t> or grow crystals if disturbed 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69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500" t="32221" r="55104" b="29861"/>
          <a:stretch/>
        </p:blipFill>
        <p:spPr>
          <a:xfrm>
            <a:off x="73495" y="2866739"/>
            <a:ext cx="3876675" cy="26003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495" y="2023677"/>
            <a:ext cx="3966599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Unsaturated (U)</a:t>
            </a:r>
          </a:p>
          <a:p>
            <a:pPr algn="ctr"/>
            <a:r>
              <a:rPr lang="en-US" dirty="0" smtClean="0"/>
              <a:t>Rate of Dissolving &lt; Rate of Precipitating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7083" t="32221" r="29474" b="28377"/>
          <a:stretch/>
        </p:blipFill>
        <p:spPr>
          <a:xfrm>
            <a:off x="5874220" y="2815855"/>
            <a:ext cx="2143626" cy="27020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75147" y="2023677"/>
            <a:ext cx="3966599" cy="646331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Saturated (S)</a:t>
            </a:r>
          </a:p>
          <a:p>
            <a:pPr algn="ctr"/>
            <a:r>
              <a:rPr lang="en-US" dirty="0" smtClean="0"/>
              <a:t>Rate of Dissolving = Rate of Precipitating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075" y="285750"/>
            <a:ext cx="1613262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Equilibrium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631290" y="5669738"/>
            <a:ext cx="2765822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Dynamic Equilibrium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505575" y="147250"/>
            <a:ext cx="25120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Lots more in Chapter 13!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0066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05146"/>
            <a:ext cx="3009524" cy="254285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57175"/>
            <a:ext cx="1691745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Cheat Sheet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425" y="1003956"/>
            <a:ext cx="5591175" cy="4663179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>
            <a:off x="2929995" y="2895600"/>
            <a:ext cx="1317779" cy="5715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286375" y="5781675"/>
            <a:ext cx="2008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Red = solid in liquid</a:t>
            </a:r>
          </a:p>
          <a:p>
            <a:r>
              <a:rPr lang="en-US" dirty="0" smtClean="0">
                <a:solidFill>
                  <a:srgbClr val="00B0F0"/>
                </a:solidFill>
              </a:rPr>
              <a:t>Blue = gas in liquid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250" y="5415089"/>
            <a:ext cx="3913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</a:t>
            </a:r>
            <a:r>
              <a:rPr lang="en-US" sz="2400" dirty="0" smtClean="0"/>
              <a:t> = mx + b (or other equation)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213937" y="1339721"/>
            <a:ext cx="76937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Tables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600911" y="488007"/>
            <a:ext cx="84997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Graphs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78915" y="4936093"/>
            <a:ext cx="110889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Equations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796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988" y="674210"/>
            <a:ext cx="6818012" cy="568639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132484" y="5006171"/>
            <a:ext cx="1896677" cy="1173807"/>
            <a:chOff x="174206" y="979011"/>
            <a:chExt cx="1896677" cy="1173807"/>
          </a:xfrm>
        </p:grpSpPr>
        <p:sp>
          <p:nvSpPr>
            <p:cNvPr id="3" name="TextBox 2"/>
            <p:cNvSpPr txBox="1"/>
            <p:nvPr/>
          </p:nvSpPr>
          <p:spPr>
            <a:xfrm>
              <a:off x="278532" y="979011"/>
              <a:ext cx="1688026" cy="369332"/>
            </a:xfrm>
            <a:prstGeom prst="rect">
              <a:avLst/>
            </a:prstGeom>
            <a:solidFill>
              <a:srgbClr val="92D05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Unsaturated (U)</a:t>
              </a:r>
              <a:endParaRPr lang="en-US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4206" y="1506487"/>
              <a:ext cx="18966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[Solute] &lt; Max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BELOW LINE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6810" y="2941364"/>
            <a:ext cx="2025835" cy="1429080"/>
            <a:chOff x="174206" y="2584021"/>
            <a:chExt cx="2025835" cy="1429080"/>
          </a:xfrm>
        </p:grpSpPr>
        <p:sp>
          <p:nvSpPr>
            <p:cNvPr id="5" name="TextBox 4"/>
            <p:cNvSpPr txBox="1"/>
            <p:nvPr/>
          </p:nvSpPr>
          <p:spPr>
            <a:xfrm>
              <a:off x="418864" y="2584021"/>
              <a:ext cx="1393074" cy="369332"/>
            </a:xfrm>
            <a:prstGeom prst="rect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Saturated (S)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4206" y="3089771"/>
              <a:ext cx="202583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[Solute] = Max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Equilibrium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ON LINE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91792" y="1091362"/>
            <a:ext cx="2435410" cy="1167794"/>
            <a:chOff x="57150" y="4694781"/>
            <a:chExt cx="2435410" cy="1167794"/>
          </a:xfrm>
        </p:grpSpPr>
        <p:sp>
          <p:nvSpPr>
            <p:cNvPr id="7" name="TextBox 6"/>
            <p:cNvSpPr txBox="1"/>
            <p:nvPr/>
          </p:nvSpPr>
          <p:spPr>
            <a:xfrm>
              <a:off x="163824" y="4694781"/>
              <a:ext cx="2023887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Supersaturated (SS)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7150" y="5216244"/>
              <a:ext cx="24354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[Solute] &gt; Max</a:t>
              </a:r>
            </a:p>
            <a:p>
              <a:pPr marL="285750" indent="-285750">
                <a:buFont typeface="Courier New" panose="02070309020205020404" pitchFamily="49" charset="0"/>
                <a:buChar char="o"/>
              </a:pPr>
              <a:r>
                <a:rPr lang="en-US" dirty="0" smtClean="0"/>
                <a:t>ABOVE LINE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08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925" y="171450"/>
            <a:ext cx="3089948" cy="83099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Solubility Problems</a:t>
            </a:r>
          </a:p>
          <a:p>
            <a:pPr algn="ctr"/>
            <a:r>
              <a:rPr lang="en-US" sz="2400" dirty="0" smtClean="0"/>
              <a:t>Ratio’s and Proportions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1328" y="171450"/>
            <a:ext cx="4479321" cy="37358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1925" y="1371600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1925" y="1741964"/>
            <a:ext cx="3864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the solubility of KClO</a:t>
            </a:r>
            <a:r>
              <a:rPr lang="en-US" baseline="-25000" dirty="0" smtClean="0"/>
              <a:t>3</a:t>
            </a:r>
            <a:r>
              <a:rPr lang="en-US" dirty="0" smtClean="0"/>
              <a:t> at 40 °C?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1925" y="3101639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1925" y="3630137"/>
            <a:ext cx="47118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Is 25.0 grams of KClO</a:t>
            </a:r>
            <a:r>
              <a:rPr lang="en-US" baseline="-25000" dirty="0" smtClean="0"/>
              <a:t>3</a:t>
            </a:r>
            <a:r>
              <a:rPr lang="en-US" dirty="0" smtClean="0"/>
              <a:t> dissolved in 100 g of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</a:p>
          <a:p>
            <a:r>
              <a:rPr lang="en-US" dirty="0" smtClean="0"/>
              <a:t>U/S/SS at 70</a:t>
            </a:r>
            <a:r>
              <a:rPr lang="en-US" dirty="0"/>
              <a:t>°C</a:t>
            </a:r>
            <a:r>
              <a:rPr lang="en-US" dirty="0" smtClean="0"/>
              <a:t>?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440" y="4989812"/>
            <a:ext cx="1039708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9440" y="5569983"/>
            <a:ext cx="8347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At what temperature(s) would a solution of 10.0 grams of </a:t>
            </a:r>
            <a:r>
              <a:rPr lang="en-US" dirty="0"/>
              <a:t>KClO</a:t>
            </a:r>
            <a:r>
              <a:rPr lang="en-US" baseline="-25000" dirty="0"/>
              <a:t>3</a:t>
            </a:r>
            <a:r>
              <a:rPr lang="en-US" dirty="0"/>
              <a:t> dissolved in 100 g of H</a:t>
            </a:r>
            <a:r>
              <a:rPr lang="en-US" baseline="-25000" dirty="0"/>
              <a:t>2</a:t>
            </a:r>
            <a:r>
              <a:rPr lang="en-US" dirty="0"/>
              <a:t>O </a:t>
            </a:r>
            <a:r>
              <a:rPr lang="en-US" dirty="0" smtClean="0"/>
              <a:t>be unsaturated?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0724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927</TotalTime>
  <Words>925</Words>
  <Application>Microsoft Office PowerPoint</Application>
  <PresentationFormat>On-screen Show (4:3)</PresentationFormat>
  <Paragraphs>199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Calibri Light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113</cp:revision>
  <cp:lastPrinted>2020-11-29T22:57:26Z</cp:lastPrinted>
  <dcterms:created xsi:type="dcterms:W3CDTF">2020-03-25T15:59:49Z</dcterms:created>
  <dcterms:modified xsi:type="dcterms:W3CDTF">2021-01-24T19:56:47Z</dcterms:modified>
</cp:coreProperties>
</file>