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3" r:id="rId3"/>
    <p:sldId id="264" r:id="rId4"/>
    <p:sldId id="265" r:id="rId5"/>
    <p:sldId id="270" r:id="rId6"/>
    <p:sldId id="278" r:id="rId7"/>
    <p:sldId id="273" r:id="rId8"/>
    <p:sldId id="274" r:id="rId9"/>
    <p:sldId id="275" r:id="rId10"/>
    <p:sldId id="276" r:id="rId11"/>
    <p:sldId id="277" r:id="rId12"/>
    <p:sldId id="266" r:id="rId13"/>
    <p:sldId id="269" r:id="rId14"/>
    <p:sldId id="272" r:id="rId15"/>
    <p:sldId id="257" r:id="rId16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C0E00-285B-4D70-98F7-1BB5E5998D29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26CE4-3997-4965-9176-7F2399822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13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2369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Solutions – Terminology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Solute, solvent, solution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Miscible, immiscible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Solution – Formation Process (3 steps)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Strong, Weak, Non-electrolytes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Review – IMF’s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Review - Energy</a:t>
            </a:r>
          </a:p>
          <a:p>
            <a:pPr marL="257175" indent="-257175">
              <a:buAutoNum type="arabicPeriod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</a:t>
            </a:r>
            <a:r>
              <a:rPr lang="en-US" dirty="0" smtClean="0"/>
              <a:t>11a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6032613"/>
            <a:ext cx="42947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OER </a:t>
            </a:r>
            <a:r>
              <a:rPr lang="en-US" dirty="0" smtClean="0"/>
              <a:t>11.1-11.2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15139" y="206597"/>
            <a:ext cx="68275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112 Spring 2021</a:t>
            </a:r>
          </a:p>
          <a:p>
            <a:pPr algn="ctr"/>
            <a:r>
              <a:rPr lang="en-US" sz="3200" dirty="0" smtClean="0"/>
              <a:t>Lecture </a:t>
            </a:r>
            <a:r>
              <a:rPr lang="en-US" sz="3200" dirty="0" smtClean="0"/>
              <a:t>11a – Solutions and Electrolytes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" y="285221"/>
            <a:ext cx="441915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Jay’s Awesome Drawing – C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12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6</a:t>
            </a:r>
            <a:endParaRPr lang="en-US" sz="24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171450" y="826687"/>
            <a:ext cx="165276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Non-electrolyte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98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2053709"/>
            <a:ext cx="3628875" cy="22752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075" y="476845"/>
            <a:ext cx="235276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Strong Electrolytes (SE)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9075" y="1038820"/>
            <a:ext cx="2560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Dissociate 100% into </a:t>
            </a:r>
            <a:r>
              <a:rPr lang="en-US" u="sng" dirty="0" smtClean="0"/>
              <a:t>ions</a:t>
            </a:r>
          </a:p>
          <a:p>
            <a:r>
              <a:rPr lang="en-US" dirty="0" smtClean="0"/>
              <a:t>Conduct electricity</a:t>
            </a:r>
          </a:p>
          <a:p>
            <a:r>
              <a:rPr lang="en-US" dirty="0" smtClean="0"/>
              <a:t>SA, SB, Ionic (</a:t>
            </a:r>
            <a:r>
              <a:rPr lang="en-US" dirty="0" err="1" smtClean="0"/>
              <a:t>aq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78326" y="476845"/>
            <a:ext cx="2367251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Weak Electrolytes (WE)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55825" y="1218125"/>
            <a:ext cx="26122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Dissociate &lt; 10% into </a:t>
            </a:r>
            <a:r>
              <a:rPr lang="en-US" u="sng" dirty="0" smtClean="0"/>
              <a:t>ions</a:t>
            </a:r>
          </a:p>
          <a:p>
            <a:r>
              <a:rPr lang="en-US" dirty="0" smtClean="0"/>
              <a:t>May conduct </a:t>
            </a:r>
            <a:r>
              <a:rPr lang="en-US" dirty="0"/>
              <a:t>e</a:t>
            </a:r>
            <a:r>
              <a:rPr lang="en-US" dirty="0" smtClean="0"/>
              <a:t>lectricity</a:t>
            </a:r>
          </a:p>
          <a:p>
            <a:r>
              <a:rPr lang="en-US" dirty="0" err="1" smtClean="0"/>
              <a:t>w</a:t>
            </a:r>
            <a:r>
              <a:rPr lang="en-US" dirty="0" err="1"/>
              <a:t>a</a:t>
            </a:r>
            <a:r>
              <a:rPr lang="en-US" dirty="0" smtClean="0"/>
              <a:t>, </a:t>
            </a:r>
            <a:r>
              <a:rPr lang="en-US" dirty="0" err="1" smtClean="0"/>
              <a:t>wb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5948" y="5043011"/>
            <a:ext cx="2194575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Non-Electrolytes (NE)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075" y="5576411"/>
            <a:ext cx="29883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</a:t>
            </a:r>
            <a:r>
              <a:rPr lang="en-US" u="sng" dirty="0" smtClean="0"/>
              <a:t>not</a:t>
            </a:r>
            <a:r>
              <a:rPr lang="en-US" dirty="0" smtClean="0"/>
              <a:t> dissociate</a:t>
            </a:r>
          </a:p>
          <a:p>
            <a:r>
              <a:rPr lang="en-US" dirty="0" smtClean="0"/>
              <a:t>Do </a:t>
            </a:r>
            <a:r>
              <a:rPr lang="en-US" u="sng" dirty="0" smtClean="0"/>
              <a:t>not</a:t>
            </a:r>
            <a:r>
              <a:rPr lang="en-US" dirty="0" smtClean="0"/>
              <a:t> conduct </a:t>
            </a:r>
            <a:r>
              <a:rPr lang="en-US" dirty="0"/>
              <a:t>e</a:t>
            </a:r>
            <a:r>
              <a:rPr lang="en-US" dirty="0" smtClean="0"/>
              <a:t>lectricity</a:t>
            </a:r>
          </a:p>
          <a:p>
            <a:r>
              <a:rPr lang="en-US" dirty="0" smtClean="0"/>
              <a:t>Molecular (nm/nm) + Ionic (s)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87875" y="1385289"/>
            <a:ext cx="152471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Not a SA or SB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95975" y="6400800"/>
            <a:ext cx="3151888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Review: p 346-347 and 351-355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41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50151" b="9440"/>
          <a:stretch/>
        </p:blipFill>
        <p:spPr>
          <a:xfrm>
            <a:off x="192597" y="2273785"/>
            <a:ext cx="2561299" cy="27173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903" y="2435884"/>
            <a:ext cx="3884949" cy="20764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1975" y="952500"/>
            <a:ext cx="2433230" cy="46166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Like </a:t>
            </a:r>
            <a:r>
              <a:rPr lang="en-US" sz="2400" dirty="0"/>
              <a:t>D</a:t>
            </a:r>
            <a:r>
              <a:rPr lang="en-US" sz="2400" dirty="0" smtClean="0"/>
              <a:t>issolves Like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381625" y="828674"/>
            <a:ext cx="3203890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Oil and Water Don’t Mix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5709" y="1590675"/>
            <a:ext cx="3180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Substances with </a:t>
            </a:r>
            <a:r>
              <a:rPr lang="en-US" u="sng" dirty="0" smtClean="0"/>
              <a:t>similar</a:t>
            </a:r>
            <a:r>
              <a:rPr lang="en-US" dirty="0" smtClean="0"/>
              <a:t> IMF will form solutions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182033" y="1514475"/>
            <a:ext cx="3514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Substances with </a:t>
            </a:r>
            <a:r>
              <a:rPr lang="en-US" u="sng" dirty="0" smtClean="0"/>
              <a:t>different</a:t>
            </a:r>
            <a:r>
              <a:rPr lang="en-US" dirty="0" smtClean="0"/>
              <a:t> IMF will </a:t>
            </a:r>
            <a:r>
              <a:rPr lang="en-US" u="sng" dirty="0" smtClean="0"/>
              <a:t>not</a:t>
            </a:r>
            <a:r>
              <a:rPr lang="en-US" dirty="0" smtClean="0"/>
              <a:t> form solutions</a:t>
            </a:r>
          </a:p>
          <a:p>
            <a:r>
              <a:rPr lang="en-US" dirty="0"/>
              <a:t>Phase </a:t>
            </a:r>
            <a:r>
              <a:rPr lang="en-US" dirty="0" smtClean="0"/>
              <a:t>Boundary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0531" y="163428"/>
            <a:ext cx="378186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2 General Rules for Solutions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525421" y="3333750"/>
            <a:ext cx="8739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ID</a:t>
            </a:r>
          </a:p>
          <a:p>
            <a:r>
              <a:rPr lang="en-US" sz="3600" dirty="0" smtClean="0"/>
              <a:t>HB</a:t>
            </a:r>
          </a:p>
          <a:p>
            <a:r>
              <a:rPr lang="en-US" sz="3600" dirty="0" smtClean="0"/>
              <a:t>DD</a:t>
            </a:r>
          </a:p>
          <a:p>
            <a:r>
              <a:rPr lang="en-US" sz="3600" dirty="0" smtClean="0"/>
              <a:t>LDF</a:t>
            </a:r>
            <a:endParaRPr lang="en-US" sz="3600" dirty="0"/>
          </a:p>
        </p:txBody>
      </p:sp>
      <p:sp>
        <p:nvSpPr>
          <p:cNvPr id="16" name="Up-Down Arrow 15"/>
          <p:cNvSpPr/>
          <p:nvPr/>
        </p:nvSpPr>
        <p:spPr>
          <a:xfrm>
            <a:off x="2753896" y="3333750"/>
            <a:ext cx="771525" cy="16573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68959" y="4854921"/>
            <a:ext cx="824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Polar</a:t>
            </a:r>
            <a:endParaRPr lang="en-US" sz="2400" dirty="0"/>
          </a:p>
        </p:txBody>
      </p:sp>
      <p:sp>
        <p:nvSpPr>
          <p:cNvPr id="18" name="Up-Down Arrow 17"/>
          <p:cNvSpPr/>
          <p:nvPr/>
        </p:nvSpPr>
        <p:spPr>
          <a:xfrm>
            <a:off x="4601889" y="4541975"/>
            <a:ext cx="771525" cy="111442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373414" y="4842266"/>
            <a:ext cx="1356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Nonpolar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100946" y="5930829"/>
            <a:ext cx="615931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Substances are usually soluble  +/- one category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9566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5955" y="292934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Water </a:t>
            </a:r>
            <a:r>
              <a:rPr lang="en-US" dirty="0"/>
              <a:t>= polar forms </a:t>
            </a:r>
            <a:r>
              <a:rPr lang="en-US" dirty="0" smtClean="0"/>
              <a:t>DD/HB/ID</a:t>
            </a:r>
          </a:p>
          <a:p>
            <a:r>
              <a:rPr lang="en-US" dirty="0" smtClean="0"/>
              <a:t>Hexane = nonpolar forms LDF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61" y="431433"/>
            <a:ext cx="977191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19750" y="249863"/>
            <a:ext cx="3203890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Oil and Water Don’t Mix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420158" y="935664"/>
            <a:ext cx="3514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Substances with </a:t>
            </a:r>
            <a:r>
              <a:rPr lang="en-US" u="sng" dirty="0" smtClean="0"/>
              <a:t>different</a:t>
            </a:r>
            <a:r>
              <a:rPr lang="en-US" dirty="0" smtClean="0"/>
              <a:t> IMF will </a:t>
            </a:r>
            <a:r>
              <a:rPr lang="en-US" u="sng" dirty="0" smtClean="0"/>
              <a:t>not</a:t>
            </a:r>
            <a:r>
              <a:rPr lang="en-US" dirty="0" smtClean="0"/>
              <a:t> form solutions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Phase Boundary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51561" y="3127098"/>
            <a:ext cx="7029423" cy="3722278"/>
            <a:chOff x="740156" y="1738392"/>
            <a:chExt cx="6193872" cy="317166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15248" r="61258"/>
            <a:stretch/>
          </p:blipFill>
          <p:spPr>
            <a:xfrm>
              <a:off x="740156" y="1886130"/>
              <a:ext cx="1371600" cy="287619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0043" y="1738392"/>
              <a:ext cx="3433985" cy="3171666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328455" y="2399455"/>
              <a:ext cx="1447800" cy="819995"/>
              <a:chOff x="2905125" y="5066455"/>
              <a:chExt cx="1447800" cy="819995"/>
            </a:xfrm>
          </p:grpSpPr>
          <p:sp>
            <p:nvSpPr>
              <p:cNvPr id="9" name="Left-Right Arrow 8"/>
              <p:cNvSpPr/>
              <p:nvPr/>
            </p:nvSpPr>
            <p:spPr>
              <a:xfrm>
                <a:off x="2905125" y="5066455"/>
                <a:ext cx="1447800" cy="819995"/>
              </a:xfrm>
              <a:prstGeom prst="leftRightArrow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130683" y="5291786"/>
                <a:ext cx="996683" cy="36933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Oil Layer</a:t>
                </a:r>
                <a:endParaRPr lang="en-US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303128" y="3608579"/>
              <a:ext cx="1447800" cy="819995"/>
              <a:chOff x="2905125" y="5066455"/>
              <a:chExt cx="1447800" cy="819995"/>
            </a:xfrm>
          </p:grpSpPr>
          <p:sp>
            <p:nvSpPr>
              <p:cNvPr id="13" name="Left-Right Arrow 12"/>
              <p:cNvSpPr/>
              <p:nvPr/>
            </p:nvSpPr>
            <p:spPr>
              <a:xfrm>
                <a:off x="2905125" y="5066455"/>
                <a:ext cx="1447800" cy="819995"/>
              </a:xfrm>
              <a:prstGeom prst="left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130683" y="5291786"/>
                <a:ext cx="11137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O Layer</a:t>
                </a:r>
                <a:endParaRPr lang="en-US" dirty="0"/>
              </a:p>
            </p:txBody>
          </p:sp>
        </p:grp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r="42358"/>
          <a:stretch/>
        </p:blipFill>
        <p:spPr>
          <a:xfrm>
            <a:off x="6497216" y="3692609"/>
            <a:ext cx="2646784" cy="298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99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410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120" y="314325"/>
            <a:ext cx="445096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Solutions/Homogeneous Mixtures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9120" y="1292482"/>
            <a:ext cx="96051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10509" y="1291023"/>
            <a:ext cx="7833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or more substances </a:t>
            </a:r>
            <a:r>
              <a:rPr lang="en-US" u="sng" dirty="0" smtClean="0"/>
              <a:t>homogeneously</a:t>
            </a:r>
            <a:r>
              <a:rPr lang="en-US" dirty="0" smtClean="0"/>
              <a:t> mixed or dissolved in another substance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2760" y="1830943"/>
            <a:ext cx="776879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Solute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10508" y="1830943"/>
            <a:ext cx="4440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Component that is dissolved (least abundant)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0424" y="2369404"/>
            <a:ext cx="879215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Solvent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10508" y="2385967"/>
            <a:ext cx="3327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Dissolving agent (most abundant)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14089" y="3092716"/>
            <a:ext cx="776879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Solute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30302" y="301684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745193" y="3070562"/>
            <a:ext cx="879215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Solvent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03076" y="305203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580184" y="3099731"/>
            <a:ext cx="96051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014" y="3513702"/>
            <a:ext cx="4799505" cy="24057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667625" y="6403374"/>
            <a:ext cx="138217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Ch.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890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120" y="314325"/>
            <a:ext cx="362355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Different Types of Solutions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37" t="14165" r="2167" b="7188"/>
          <a:stretch/>
        </p:blipFill>
        <p:spPr>
          <a:xfrm>
            <a:off x="259120" y="1016644"/>
            <a:ext cx="5724525" cy="3543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713" y="995090"/>
            <a:ext cx="2119312" cy="3564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48" y="4800600"/>
            <a:ext cx="3826552" cy="1995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1" y="4887059"/>
            <a:ext cx="4161804" cy="180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36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120" y="314325"/>
            <a:ext cx="407675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General Properties of Solutions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9120" y="1028700"/>
            <a:ext cx="54309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Mixtures – </a:t>
            </a:r>
            <a:r>
              <a:rPr lang="en-US" u="sng" dirty="0" smtClean="0"/>
              <a:t>Homogeneous</a:t>
            </a:r>
            <a:r>
              <a:rPr lang="en-US" dirty="0" smtClean="0"/>
              <a:t>, variable composition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Solute – generally molecular </a:t>
            </a:r>
            <a:r>
              <a:rPr lang="en-US" dirty="0" smtClean="0"/>
              <a:t>sized</a:t>
            </a:r>
          </a:p>
          <a:p>
            <a:pPr marL="342900" indent="-342900">
              <a:buAutoNum type="arabicPeriod"/>
            </a:pPr>
            <a:r>
              <a:rPr lang="en-US" dirty="0" smtClean="0"/>
              <a:t>Dispersed (solute surrounded by solvent)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Colored or colorless but usually transparent (liquids)</a:t>
            </a:r>
          </a:p>
          <a:p>
            <a:pPr marL="342900" indent="-342900">
              <a:buAutoNum type="arabicPeriod"/>
            </a:pPr>
            <a:r>
              <a:rPr lang="en-US" dirty="0" smtClean="0"/>
              <a:t>Solute is uniformly distributed (will not settle out)</a:t>
            </a:r>
          </a:p>
          <a:p>
            <a:pPr marL="342900" indent="-342900">
              <a:buAutoNum type="arabicPeriod"/>
            </a:pPr>
            <a:r>
              <a:rPr lang="en-US" dirty="0" smtClean="0"/>
              <a:t>Physically separable (ex: Evaporation)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00950" y="129659"/>
            <a:ext cx="138217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Ch. 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6401" t="50000" r="7199" b="2162"/>
          <a:stretch/>
        </p:blipFill>
        <p:spPr>
          <a:xfrm>
            <a:off x="7425261" y="545157"/>
            <a:ext cx="1733550" cy="16859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84" y="3939797"/>
            <a:ext cx="4292628" cy="1674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8800" t="50000" r="53399" b="2162"/>
          <a:stretch/>
        </p:blipFill>
        <p:spPr>
          <a:xfrm>
            <a:off x="5610225" y="545157"/>
            <a:ext cx="1800225" cy="16859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825" y="3390900"/>
            <a:ext cx="45085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36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" y="155908"/>
            <a:ext cx="302448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Formation of Solutions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71450" y="696420"/>
            <a:ext cx="694145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Depends on 2 Factors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Entropy (</a:t>
            </a:r>
            <a:r>
              <a:rPr lang="el-GR" dirty="0" smtClean="0"/>
              <a:t>Δ</a:t>
            </a:r>
            <a:r>
              <a:rPr lang="en-US" dirty="0" smtClean="0"/>
              <a:t>S) – spontaneous mixing, similar to gases (Ch. 12)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Energy </a:t>
            </a:r>
            <a:r>
              <a:rPr lang="en-US" dirty="0"/>
              <a:t>(</a:t>
            </a:r>
            <a:r>
              <a:rPr lang="el-GR" dirty="0" smtClean="0"/>
              <a:t>Δ</a:t>
            </a:r>
            <a:r>
              <a:rPr lang="en-US" dirty="0" smtClean="0"/>
              <a:t>H) - Can be Endothermic or Exothermic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3 Types of Interactions (IMF’s)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Solute-Solute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Solvent-Solvent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Solute-Solvent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78" y="2727745"/>
            <a:ext cx="6296318" cy="400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62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16" r="1891"/>
          <a:stretch/>
        </p:blipFill>
        <p:spPr>
          <a:xfrm>
            <a:off x="48140" y="1110083"/>
            <a:ext cx="9105900" cy="3661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840" y="5153743"/>
            <a:ext cx="1937443" cy="15970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838" t="22902" r="5356" b="12919"/>
          <a:stretch/>
        </p:blipFill>
        <p:spPr>
          <a:xfrm>
            <a:off x="1478396" y="4870783"/>
            <a:ext cx="2353533" cy="1700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145" y="266700"/>
            <a:ext cx="286431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Energy Level Diagram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0462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075" y="661511"/>
            <a:ext cx="235276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Strong Electrolytes (SE)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9075" y="85196"/>
            <a:ext cx="250581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Aqueous Solutions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9075" y="1223486"/>
            <a:ext cx="29072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Dissociate 100% into </a:t>
            </a:r>
            <a:r>
              <a:rPr lang="en-US" u="sng" dirty="0" smtClean="0"/>
              <a:t>ions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Conduct electricity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SA, SB, Ionic (</a:t>
            </a:r>
            <a:r>
              <a:rPr lang="en-US" dirty="0" err="1" smtClean="0"/>
              <a:t>aq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13096" y="661511"/>
            <a:ext cx="2367251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Weak Electrolytes (WE)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02782" y="1223486"/>
            <a:ext cx="29007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Dissociate &lt; 10% into </a:t>
            </a:r>
            <a:r>
              <a:rPr lang="en-US" u="sng" dirty="0" smtClean="0"/>
              <a:t>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May conduct </a:t>
            </a:r>
            <a:r>
              <a:rPr lang="en-US" dirty="0"/>
              <a:t>e</a:t>
            </a:r>
            <a:r>
              <a:rPr lang="en-US" dirty="0" smtClean="0"/>
              <a:t>lectricity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w</a:t>
            </a:r>
            <a:r>
              <a:rPr lang="en-US" dirty="0" err="1"/>
              <a:t>a</a:t>
            </a:r>
            <a:r>
              <a:rPr lang="en-US" dirty="0" smtClean="0"/>
              <a:t>, </a:t>
            </a:r>
            <a:r>
              <a:rPr lang="en-US" dirty="0" err="1" smtClean="0"/>
              <a:t>wb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48425" y="661511"/>
            <a:ext cx="2194575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Non-Electrolytes (NE)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07282" y="1214662"/>
            <a:ext cx="3276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Do </a:t>
            </a:r>
            <a:r>
              <a:rPr lang="en-US" u="sng" dirty="0" smtClean="0"/>
              <a:t>not</a:t>
            </a:r>
            <a:r>
              <a:rPr lang="en-US" dirty="0" smtClean="0"/>
              <a:t> dissociate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Do </a:t>
            </a:r>
            <a:r>
              <a:rPr lang="en-US" u="sng" dirty="0" smtClean="0"/>
              <a:t>not</a:t>
            </a:r>
            <a:r>
              <a:rPr lang="en-US" dirty="0" smtClean="0"/>
              <a:t> conduct </a:t>
            </a:r>
            <a:r>
              <a:rPr lang="en-US" dirty="0"/>
              <a:t>e</a:t>
            </a:r>
            <a:r>
              <a:rPr lang="en-US" dirty="0" smtClean="0"/>
              <a:t>lectricity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Molecular (nm/nm) + Ionic (s)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2408" y="2355698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NaCl</a:t>
            </a:r>
            <a:r>
              <a:rPr lang="en-US" dirty="0" smtClean="0"/>
              <a:t> (s) → Na</a:t>
            </a:r>
            <a:r>
              <a:rPr lang="en-US" baseline="30000" dirty="0" smtClean="0"/>
              <a:t>+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+ Cl</a:t>
            </a:r>
            <a:r>
              <a:rPr lang="en-US" baseline="30000" dirty="0" smtClean="0"/>
              <a:t>-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13096" y="2355698"/>
            <a:ext cx="256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HF (s) ↔ H</a:t>
            </a:r>
            <a:r>
              <a:rPr lang="en-US" baseline="30000" dirty="0" smtClean="0"/>
              <a:t>+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+ F</a:t>
            </a:r>
            <a:r>
              <a:rPr lang="en-US" baseline="30000" dirty="0" smtClean="0"/>
              <a:t>-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41450" y="2355698"/>
            <a:ext cx="2677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 (s) → </a:t>
            </a:r>
            <a:r>
              <a:rPr lang="en-US" dirty="0"/>
              <a:t>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12</a:t>
            </a:r>
            <a:r>
              <a:rPr lang="en-US" dirty="0"/>
              <a:t>O</a:t>
            </a:r>
            <a:r>
              <a:rPr lang="en-US" baseline="-25000" dirty="0"/>
              <a:t>6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5447" y="2760987"/>
            <a:ext cx="208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0%			100%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55279" y="2725030"/>
            <a:ext cx="1968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90%			10%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37204" y="2760987"/>
            <a:ext cx="208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0%			100%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37929" t="16537" r="37953" b="20547"/>
          <a:stretch/>
        </p:blipFill>
        <p:spPr>
          <a:xfrm>
            <a:off x="3525282" y="3130319"/>
            <a:ext cx="1828801" cy="35781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6893" t="16537" r="66478" b="20547"/>
          <a:stretch/>
        </p:blipFill>
        <p:spPr>
          <a:xfrm>
            <a:off x="321974" y="3166276"/>
            <a:ext cx="2019300" cy="35781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69206" t="16537" r="4165" b="20547"/>
          <a:stretch/>
        </p:blipFill>
        <p:spPr>
          <a:xfrm>
            <a:off x="6665134" y="3094362"/>
            <a:ext cx="2019300" cy="357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34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955" y="189971"/>
            <a:ext cx="410336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Jay’s Awesome Drawing - </a:t>
            </a:r>
            <a:r>
              <a:rPr lang="en-US" sz="2400" dirty="0" err="1" smtClean="0"/>
              <a:t>NaCl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1955" y="779062"/>
            <a:ext cx="1851020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Strong Electrolyte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74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" y="285221"/>
            <a:ext cx="371704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Jay’s Awesome Drawing - HF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51955" y="779062"/>
            <a:ext cx="176612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Weak Electrolyte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084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988</TotalTime>
  <Words>472</Words>
  <Application>Microsoft Office PowerPoint</Application>
  <PresentationFormat>On-screen Show (4:3)</PresentationFormat>
  <Paragraphs>105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117</cp:revision>
  <cp:lastPrinted>2020-11-29T22:57:26Z</cp:lastPrinted>
  <dcterms:created xsi:type="dcterms:W3CDTF">2020-03-25T15:59:49Z</dcterms:created>
  <dcterms:modified xsi:type="dcterms:W3CDTF">2021-01-24T18:44:19Z</dcterms:modified>
</cp:coreProperties>
</file>