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5" r:id="rId8"/>
    <p:sldId id="266" r:id="rId9"/>
    <p:sldId id="267" r:id="rId10"/>
    <p:sldId id="268" r:id="rId11"/>
    <p:sldId id="269" r:id="rId12"/>
    <p:sldId id="263" r:id="rId13"/>
    <p:sldId id="271" r:id="rId14"/>
    <p:sldId id="270" r:id="rId15"/>
    <p:sldId id="272" r:id="rId16"/>
    <p:sldId id="276" r:id="rId17"/>
    <p:sldId id="277" r:id="rId18"/>
    <p:sldId id="275" r:id="rId19"/>
    <p:sldId id="273" r:id="rId20"/>
    <p:sldId id="262" r:id="rId21"/>
    <p:sldId id="274" r:id="rId22"/>
    <p:sldId id="278" r:id="rId23"/>
    <p:sldId id="279" r:id="rId24"/>
    <p:sldId id="264" r:id="rId25"/>
    <p:sldId id="280" r:id="rId26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dfs.semanticscholar.org/54dd/37111f016f4defc929d4eb598ac04a76d265.pd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507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Crystalline vs Amorphous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Classes of Solids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Ionic Solids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Metallic Solids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Covalent Networks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Molecular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Lattice Structures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Unit cell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Coordination number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SC, BCC, FCC cells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Packing Efficiency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Lattice Problems/Calculations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Calculate radius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Calculate density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Calculate cell length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Molecular formula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X-ray Crystallography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10e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Determine Chemical Formula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Determine (</a:t>
            </a:r>
            <a:r>
              <a:rPr lang="en-US" dirty="0" err="1" smtClean="0"/>
              <a:t>denstiy</a:t>
            </a:r>
            <a:r>
              <a:rPr lang="en-US" smtClean="0"/>
              <a:t>, </a:t>
            </a:r>
            <a:r>
              <a:rPr lang="en-US" dirty="0" smtClean="0"/>
              <a:t>atomic radius, </a:t>
            </a:r>
            <a:r>
              <a:rPr lang="en-US" smtClean="0"/>
              <a:t>cell length)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64781" y="6168379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10.5-10.6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0926" y="206597"/>
            <a:ext cx="5755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dirty="0" smtClean="0"/>
              <a:t>Lecture 10e – Properties of Solids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5" y="285750"/>
            <a:ext cx="371781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Structure of Crystalline Solid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52528" y="1197916"/>
            <a:ext cx="3252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smallest repeat unit of a crystal 14 different unit cells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06764"/>
            <a:ext cx="4095750" cy="6751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73" y="2253736"/>
            <a:ext cx="147668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Coordination</a:t>
            </a:r>
          </a:p>
          <a:p>
            <a:r>
              <a:rPr lang="en-US" dirty="0" smtClean="0"/>
              <a:t>Number (CN)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073" y="1269743"/>
            <a:ext cx="131318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/>
              <a:t>Unit Cell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250" y="2392235"/>
            <a:ext cx="274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atoms in direct contact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073" y="3309556"/>
            <a:ext cx="112242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Density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16570" y="3379071"/>
            <a:ext cx="167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atom/unit cell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16570" y="3696226"/>
            <a:ext cx="1372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Corner = 1/8</a:t>
            </a:r>
          </a:p>
          <a:p>
            <a:r>
              <a:rPr lang="en-US" dirty="0" smtClean="0"/>
              <a:t>Edge = 1/4</a:t>
            </a:r>
          </a:p>
          <a:p>
            <a:r>
              <a:rPr lang="en-US" dirty="0" smtClean="0"/>
              <a:t>Face = 1/2</a:t>
            </a:r>
          </a:p>
          <a:p>
            <a:r>
              <a:rPr lang="en-US" dirty="0" smtClean="0"/>
              <a:t>Body =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073" y="5405056"/>
            <a:ext cx="1523493" cy="830997"/>
          </a:xfrm>
          <a:prstGeom prst="rect">
            <a:avLst/>
          </a:prstGeom>
          <a:solidFill>
            <a:srgbClr val="FF33CC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Packing Efficiency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19250" y="5635888"/>
            <a:ext cx="261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of space filled by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94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po0001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9" b="7500"/>
          <a:stretch>
            <a:fillRect/>
          </a:stretch>
        </p:blipFill>
        <p:spPr bwMode="auto">
          <a:xfrm>
            <a:off x="2079333" y="1023013"/>
            <a:ext cx="6683667" cy="380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" y="257175"/>
            <a:ext cx="353128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3 Easiest Crystal Structures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942399"/>
            <a:ext cx="124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atom/cell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393765"/>
            <a:ext cx="146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Coordination </a:t>
            </a:r>
          </a:p>
          <a:p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40096"/>
            <a:ext cx="1071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Packing </a:t>
            </a:r>
          </a:p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2955" y="617859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15630" y="617859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68%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96905" y="617859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74%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91756" y="5716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6694" y="57169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67437" y="5716930"/>
            <a:ext cx="44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86494" y="651373"/>
            <a:ext cx="4138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80098" y="668817"/>
            <a:ext cx="5565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BCC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56194" y="668817"/>
            <a:ext cx="53527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31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609726"/>
            <a:ext cx="8366218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475" y="342900"/>
            <a:ext cx="152862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NaCl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5500" y="342900"/>
            <a:ext cx="3851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chemical formula for </a:t>
            </a:r>
            <a:r>
              <a:rPr lang="en-US" dirty="0" err="1" smtClean="0"/>
              <a:t>NaCl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259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19" b="3262"/>
          <a:stretch/>
        </p:blipFill>
        <p:spPr bwMode="auto">
          <a:xfrm>
            <a:off x="2133322" y="478631"/>
            <a:ext cx="58388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595" y="3952875"/>
            <a:ext cx="151419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CuCl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1595" y="293965"/>
            <a:ext cx="162159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 BaCl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19"/>
          <a:stretch/>
        </p:blipFill>
        <p:spPr bwMode="auto">
          <a:xfrm>
            <a:off x="2366963" y="3705225"/>
            <a:ext cx="58388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15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428625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18" y="1768143"/>
            <a:ext cx="2266839" cy="3912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7045" y="290125"/>
            <a:ext cx="4870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chemical composition of the following compound? (assume A is a cation and B is anion)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36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950" y="250825"/>
            <a:ext cx="198515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Unit Cell Math</a:t>
            </a:r>
            <a:endParaRPr lang="en-US" sz="2400" dirty="0"/>
          </a:p>
        </p:txBody>
      </p:sp>
      <p:pic>
        <p:nvPicPr>
          <p:cNvPr id="3" name="Picture 2" descr="npo0001b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6"/>
          <a:stretch/>
        </p:blipFill>
        <p:spPr bwMode="auto">
          <a:xfrm>
            <a:off x="489062" y="2365053"/>
            <a:ext cx="8140588" cy="419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62825" y="6372225"/>
            <a:ext cx="16448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On Cheat Sheet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950" y="829077"/>
            <a:ext cx="2688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= cell length</a:t>
            </a:r>
          </a:p>
          <a:p>
            <a:r>
              <a:rPr lang="en-US" dirty="0" smtClean="0"/>
              <a:t>r = atom radius</a:t>
            </a:r>
          </a:p>
          <a:p>
            <a:r>
              <a:rPr lang="en-US" dirty="0" smtClean="0"/>
              <a:t>D = density (mass/volume)</a:t>
            </a:r>
          </a:p>
          <a:p>
            <a:r>
              <a:rPr lang="en-US" dirty="0" smtClean="0"/>
              <a:t>MW = molecular weight</a:t>
            </a:r>
            <a:endParaRPr lang="en-US" dirty="0"/>
          </a:p>
        </p:txBody>
      </p:sp>
      <p:pic>
        <p:nvPicPr>
          <p:cNvPr id="24" name="Picture 10" descr="http://www.chem.queensu.ca/people/faculty/mombourquette/firstyrchem/Solids/images/abccub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98" y="185924"/>
            <a:ext cx="1881852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63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" y="333375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8750" y="333375"/>
            <a:ext cx="581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gold (Au) crystallizes in a FCC structure with a density of 19.3 g/mL, what is the atomic radius of an Au atom (in pm)?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2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157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0525" y="3787908"/>
            <a:ext cx="12192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Mols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4042064" y="3910919"/>
            <a:ext cx="949036" cy="3810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34239" y="3774527"/>
            <a:ext cx="12192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Volume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cm</a:t>
            </a:r>
            <a:r>
              <a:rPr lang="en-US" sz="1200" baseline="30000" dirty="0" smtClean="0">
                <a:solidFill>
                  <a:schemeClr val="tx1"/>
                </a:solidFill>
              </a:rPr>
              <a:t>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2002"/>
            <a:ext cx="4521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HE 112 - Chapter 10 – Flow Chart</a:t>
            </a:r>
          </a:p>
          <a:p>
            <a:pPr algn="ctr"/>
            <a:r>
              <a:rPr lang="en-US" sz="2400" b="1" dirty="0" smtClean="0"/>
              <a:t>Crystal Structures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90525" y="1929719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Atoms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00401" y="3797433"/>
            <a:ext cx="935971" cy="685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(cm or pm)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66999" y="3758519"/>
            <a:ext cx="12192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g/cell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4804" y="4342507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Density</a:t>
            </a:r>
          </a:p>
          <a:p>
            <a:pPr algn="ctr"/>
            <a:r>
              <a:rPr lang="en-US" sz="1200" dirty="0" smtClean="0"/>
              <a:t>g/mL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382302" y="4316843"/>
            <a:ext cx="81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Geometry</a:t>
            </a:r>
          </a:p>
          <a:p>
            <a:pPr algn="ctr"/>
            <a:r>
              <a:rPr lang="en-US" sz="1200" dirty="0" smtClean="0"/>
              <a:t>V = a</a:t>
            </a:r>
            <a:r>
              <a:rPr lang="en-US" sz="1200" baseline="30000" dirty="0" smtClean="0"/>
              <a:t>3</a:t>
            </a:r>
            <a:endParaRPr lang="en-US" sz="1200" dirty="0"/>
          </a:p>
        </p:txBody>
      </p:sp>
      <p:sp>
        <p:nvSpPr>
          <p:cNvPr id="15" name="Left-Right Arrow 14"/>
          <p:cNvSpPr/>
          <p:nvPr/>
        </p:nvSpPr>
        <p:spPr>
          <a:xfrm>
            <a:off x="6315075" y="3891869"/>
            <a:ext cx="949036" cy="3810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00401" y="5597711"/>
            <a:ext cx="935971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radius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(cm or pm)</a:t>
            </a:r>
          </a:p>
        </p:txBody>
      </p:sp>
      <p:sp>
        <p:nvSpPr>
          <p:cNvPr id="17" name="Left-Right Arrow 16"/>
          <p:cNvSpPr/>
          <p:nvPr/>
        </p:nvSpPr>
        <p:spPr>
          <a:xfrm rot="5400000">
            <a:off x="7243490" y="4857358"/>
            <a:ext cx="949036" cy="3810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906599" y="4683675"/>
                <a:ext cx="1158779" cy="744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SC: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/>
                      </a:rPr>
                      <m:t>𝑎</m:t>
                    </m:r>
                    <m:r>
                      <a:rPr lang="en-US" sz="1200" i="1" dirty="0" smtClean="0">
                        <a:latin typeface="Cambria Math"/>
                      </a:rPr>
                      <m:t> = 2</m:t>
                    </m:r>
                    <m:r>
                      <a:rPr lang="en-US" sz="1200" i="1" dirty="0" smtClean="0">
                        <a:latin typeface="Cambria Math"/>
                      </a:rPr>
                      <m:t>𝑟</m:t>
                    </m:r>
                  </m:oMath>
                </a14:m>
                <a:endParaRPr lang="en-US" sz="1200" dirty="0" smtClean="0"/>
              </a:p>
              <a:p>
                <a:pPr algn="ctr"/>
                <a:r>
                  <a:rPr lang="en-US" sz="1200" dirty="0" smtClean="0"/>
                  <a:t>BCC: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/>
                      </a:rPr>
                      <m:t>a</m:t>
                    </m:r>
                    <m:r>
                      <a:rPr lang="en-US" sz="12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4</m:t>
                        </m:r>
                        <m:r>
                          <a:rPr lang="en-US" sz="1200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200" dirty="0" smtClean="0"/>
              </a:p>
              <a:p>
                <a:pPr algn="ctr"/>
                <a:r>
                  <a:rPr lang="en-US" sz="1200" dirty="0" smtClean="0"/>
                  <a:t>FCC: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𝑎</m:t>
                    </m:r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e>
                    </m:rad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/>
                      </a:rPr>
                      <m:t>𝑟</m:t>
                    </m:r>
                  </m:oMath>
                </a14:m>
                <a:endParaRPr lang="en-US" sz="1200" b="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599" y="4683675"/>
                <a:ext cx="1158779" cy="744114"/>
              </a:xfrm>
              <a:prstGeom prst="rect">
                <a:avLst/>
              </a:prstGeom>
              <a:blipFill>
                <a:blip r:embed="rId2"/>
                <a:stretch>
                  <a:fillRect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-Right Arrow 18"/>
          <p:cNvSpPr/>
          <p:nvPr/>
        </p:nvSpPr>
        <p:spPr>
          <a:xfrm>
            <a:off x="1679864" y="3929969"/>
            <a:ext cx="949036" cy="3810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05326" y="4444319"/>
            <a:ext cx="1298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Molecular Weight</a:t>
            </a:r>
          </a:p>
          <a:p>
            <a:pPr algn="ctr"/>
            <a:r>
              <a:rPr lang="en-US" sz="1200" dirty="0" smtClean="0"/>
              <a:t>g/</a:t>
            </a:r>
            <a:r>
              <a:rPr lang="en-US" sz="1200" dirty="0" err="1" smtClean="0"/>
              <a:t>mol</a:t>
            </a:r>
            <a:endParaRPr lang="en-US" sz="1200" dirty="0"/>
          </a:p>
        </p:txBody>
      </p:sp>
      <p:sp>
        <p:nvSpPr>
          <p:cNvPr id="22" name="Left-Right Arrow 21"/>
          <p:cNvSpPr/>
          <p:nvPr/>
        </p:nvSpPr>
        <p:spPr>
          <a:xfrm rot="5400000">
            <a:off x="525607" y="3000296"/>
            <a:ext cx="949036" cy="3810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33669" y="2959963"/>
            <a:ext cx="1616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Avagadro’s</a:t>
            </a:r>
            <a:r>
              <a:rPr lang="en-US" sz="1200" dirty="0" smtClean="0"/>
              <a:t> Number</a:t>
            </a:r>
          </a:p>
          <a:p>
            <a:pPr algn="ctr"/>
            <a:r>
              <a:rPr lang="en-US" sz="1200" dirty="0" smtClean="0"/>
              <a:t>6.022 x 10</a:t>
            </a:r>
            <a:r>
              <a:rPr lang="en-US" sz="1200" baseline="30000" dirty="0" smtClean="0"/>
              <a:t>23</a:t>
            </a:r>
            <a:r>
              <a:rPr lang="en-US" sz="1200" dirty="0" smtClean="0"/>
              <a:t> items/</a:t>
            </a:r>
            <a:r>
              <a:rPr lang="en-US" sz="1200" dirty="0" err="1" smtClean="0"/>
              <a:t>mol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600200" y="1496918"/>
            <a:ext cx="121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SC: 1 atom/cell</a:t>
            </a:r>
          </a:p>
          <a:p>
            <a:r>
              <a:rPr lang="en-US" sz="1200" dirty="0" smtClean="0"/>
              <a:t>BCC: 2 atom/cell</a:t>
            </a:r>
          </a:p>
          <a:p>
            <a:r>
              <a:rPr lang="en-US" sz="1200" dirty="0" smtClean="0"/>
              <a:t>FCC: 4 atom/cell</a:t>
            </a:r>
            <a:endParaRPr lang="en-US" sz="1200" b="0" dirty="0" smtClean="0">
              <a:ea typeface="Cambria Math"/>
            </a:endParaRPr>
          </a:p>
        </p:txBody>
      </p:sp>
      <p:sp>
        <p:nvSpPr>
          <p:cNvPr id="25" name="Left-Right Arrow 24"/>
          <p:cNvSpPr/>
          <p:nvPr/>
        </p:nvSpPr>
        <p:spPr>
          <a:xfrm>
            <a:off x="1717963" y="2098587"/>
            <a:ext cx="949036" cy="3810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94665" y="1973328"/>
            <a:ext cx="1219200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Unit Cell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057776" y="4778508"/>
                <a:ext cx="13245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*Metric System</a:t>
                </a:r>
              </a:p>
              <a:p>
                <a:pPr algn="ctr"/>
                <a:r>
                  <a:rPr lang="en-US" sz="1200" dirty="0" smtClean="0"/>
                  <a:t>1 cm</a:t>
                </a:r>
                <a:r>
                  <a:rPr lang="en-US" sz="1200" baseline="30000" dirty="0" smtClean="0"/>
                  <a:t>3</a:t>
                </a:r>
                <a:r>
                  <a:rPr lang="en-US" sz="1200" dirty="0" smtClean="0"/>
                  <a:t> = 1 mL</a:t>
                </a:r>
              </a:p>
              <a:p>
                <a:pPr algn="ctr"/>
                <a:r>
                  <a:rPr lang="en-US" sz="1200" dirty="0" smtClean="0"/>
                  <a:t>1 cm = 0.01 m</a:t>
                </a:r>
              </a:p>
              <a:p>
                <a:pPr algn="ctr"/>
                <a:r>
                  <a:rPr lang="en-US" sz="1200" dirty="0" smtClean="0"/>
                  <a:t>1 pm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1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200" b="0" i="1" smtClean="0">
                            <a:latin typeface="Cambria Math"/>
                          </a:rPr>
                          <m:t>−12</m:t>
                        </m:r>
                      </m:sup>
                    </m:sSup>
                  </m:oMath>
                </a14:m>
                <a:endParaRPr lang="en-US" sz="12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6" y="4778508"/>
                <a:ext cx="1324526" cy="830997"/>
              </a:xfrm>
              <a:prstGeom prst="rect">
                <a:avLst/>
              </a:prstGeom>
              <a:blipFill>
                <a:blip r:embed="rId3"/>
                <a:stretch>
                  <a:fillRect t="-735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014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349508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257175"/>
            <a:ext cx="6517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X-ray diffraction of Silver (Ag) determined it crystallizes as FCC with an edge length of 408. pm.  What is the Density of Ag?  (Hint: 2x your answer on your 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8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8150" y="447675"/>
            <a:ext cx="252986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General Properties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1475" y="1038225"/>
            <a:ext cx="57170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Atoms are held in place by strong IMF or Chemical Bond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KE &lt;&lt; IMF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Definite Shape/Volume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Atoms can rotate and vibrate in place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Wide range of properties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Hard/inflexible/conduct electricity – metals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Soft/flexible/insulators - plastics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3583262"/>
            <a:ext cx="16675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Crystalline Solid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50389" y="3495720"/>
            <a:ext cx="178927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morphous Solid</a:t>
            </a:r>
            <a:endParaRPr lang="en-US" dirty="0"/>
          </a:p>
        </p:txBody>
      </p:sp>
      <p:pic>
        <p:nvPicPr>
          <p:cNvPr id="8" name="Picture 6" descr="npo0001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27000" r="55965" b="7500"/>
          <a:stretch/>
        </p:blipFill>
        <p:spPr bwMode="auto">
          <a:xfrm rot="5400000">
            <a:off x="1046687" y="3560484"/>
            <a:ext cx="21738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npo0001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2" t="27000" r="9000" b="7500"/>
          <a:stretch/>
        </p:blipFill>
        <p:spPr bwMode="auto">
          <a:xfrm rot="16200000">
            <a:off x="5921065" y="3774646"/>
            <a:ext cx="2427446" cy="262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66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75" y="276225"/>
            <a:ext cx="338567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Types of Crystalline Solids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5275" y="828675"/>
            <a:ext cx="8281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– regular crystalline structure with short and long range order</a:t>
            </a:r>
          </a:p>
          <a:p>
            <a:r>
              <a:rPr lang="en-US" dirty="0" smtClean="0"/>
              <a:t>Different – what is at each crystalline lattice point, attractive forces, C and P properties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9553"/>
            <a:ext cx="8839200" cy="4089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4550" y="276225"/>
            <a:ext cx="211384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OER Textbook p. 562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58130"/>
              </p:ext>
            </p:extLst>
          </p:nvPr>
        </p:nvGraphicFramePr>
        <p:xfrm>
          <a:off x="142875" y="6122500"/>
          <a:ext cx="85534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828903061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38449229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276713317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val="2971956281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350040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Nonbonding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Noble Gas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IMF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(LDF)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Low boiling points, melting points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Ar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Xe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708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833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(c) doc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97" y="1143000"/>
            <a:ext cx="2103975" cy="225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npo0001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8" b="13498"/>
          <a:stretch>
            <a:fillRect/>
          </a:stretch>
        </p:blipFill>
        <p:spPr bwMode="auto">
          <a:xfrm>
            <a:off x="2894025" y="1453791"/>
            <a:ext cx="3401291" cy="163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npo0001c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12000" r="15750"/>
          <a:stretch>
            <a:fillRect/>
          </a:stretch>
        </p:blipFill>
        <p:spPr bwMode="auto">
          <a:xfrm>
            <a:off x="6972510" y="1278429"/>
            <a:ext cx="1712401" cy="170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479871" y="32813"/>
            <a:ext cx="8229600" cy="443279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Types of Crystal Structures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7275" y="685800"/>
            <a:ext cx="58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Ionic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804446"/>
            <a:ext cx="1682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Covalent Network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403145" y="939875"/>
            <a:ext cx="851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Metallic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77613" y="3673344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Molecular</a:t>
            </a:r>
            <a:endParaRPr lang="en-US" sz="1600" dirty="0"/>
          </a:p>
        </p:txBody>
      </p:sp>
      <p:pic>
        <p:nvPicPr>
          <p:cNvPr id="16" name="Picture 4" descr="npo0001c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6" b="23997"/>
          <a:stretch>
            <a:fillRect/>
          </a:stretch>
        </p:blipFill>
        <p:spPr bwMode="auto">
          <a:xfrm>
            <a:off x="115034" y="4374959"/>
            <a:ext cx="4479636" cy="154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illustration carbon fami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40" y="3960836"/>
            <a:ext cx="3778512" cy="263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47960"/>
            <a:ext cx="108876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Carbon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470" y="704849"/>
            <a:ext cx="5460629" cy="5534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662" y="1343025"/>
            <a:ext cx="142045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Super Hard!</a:t>
            </a:r>
          </a:p>
          <a:p>
            <a:r>
              <a:rPr lang="en-US" dirty="0" smtClean="0"/>
              <a:t>(3D network)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66012" y="163294"/>
            <a:ext cx="142045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Super Soft!</a:t>
            </a:r>
          </a:p>
          <a:p>
            <a:r>
              <a:rPr lang="en-US" dirty="0" smtClean="0"/>
              <a:t>(2D network)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28288" y="3148695"/>
            <a:ext cx="13775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Super Light and Strong!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933" y="5139420"/>
            <a:ext cx="13775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Conducts Electricity!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0455" y="1110345"/>
            <a:ext cx="12041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Container!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7388" y="5234670"/>
            <a:ext cx="12537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Catalyst and more!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475" y="3148694"/>
            <a:ext cx="105228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Fuel and more!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56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41104"/>
            <a:ext cx="8314385" cy="6600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199" y="6503430"/>
            <a:ext cx="83836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pdfs.semanticscholar.org/54dd/37111f016f4defc929d4eb598ac04a76d265.pdf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0843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915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21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4654" y="994083"/>
            <a:ext cx="2434384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Long Range Order (LRO)</a:t>
            </a:r>
          </a:p>
        </p:txBody>
      </p:sp>
      <p:sp>
        <p:nvSpPr>
          <p:cNvPr id="8" name="Rectangle 7"/>
          <p:cNvSpPr/>
          <p:nvPr/>
        </p:nvSpPr>
        <p:spPr>
          <a:xfrm>
            <a:off x="5782589" y="994083"/>
            <a:ext cx="881332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No LRO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1467282"/>
            <a:ext cx="33337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Atoms or molecules “</a:t>
            </a:r>
            <a:r>
              <a:rPr lang="en-US" u="sng" dirty="0" smtClean="0"/>
              <a:t>randomly</a:t>
            </a:r>
            <a:r>
              <a:rPr lang="en-US" dirty="0" smtClean="0"/>
              <a:t>” distributed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Variability in Bond Length and Bond Angles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Broad Melting Points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Cleave with curved surfaces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3174" r="48606" b="47397"/>
          <a:stretch/>
        </p:blipFill>
        <p:spPr>
          <a:xfrm>
            <a:off x="328555" y="3075756"/>
            <a:ext cx="2809534" cy="162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5214" t="25729"/>
          <a:stretch/>
        </p:blipFill>
        <p:spPr>
          <a:xfrm>
            <a:off x="5782589" y="3268044"/>
            <a:ext cx="1304339" cy="1303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654" y="1467282"/>
            <a:ext cx="3509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Atoms or molecules are arranged in a </a:t>
            </a:r>
            <a:r>
              <a:rPr lang="en-US" u="sng" dirty="0" smtClean="0"/>
              <a:t>regular</a:t>
            </a:r>
            <a:r>
              <a:rPr lang="en-US" dirty="0" smtClean="0"/>
              <a:t> 3D lattice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Fixed Bond Length and Angle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Well defined Melting Point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Cleave with well defined surfaces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9568" y="293713"/>
            <a:ext cx="16675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Crystalline Solid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02739" y="285795"/>
            <a:ext cx="178927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morphous Solid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8555" y="5124450"/>
            <a:ext cx="2696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Minerals - Quartz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Gemstones – Diamonds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Metals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10180" y="5124449"/>
            <a:ext cx="2944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Glass – Windows, Volcanic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Plastics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Metallic glasses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75" y="266700"/>
            <a:ext cx="475059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Energy diagrams (Gibbs Free Energy)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67475" y="128200"/>
            <a:ext cx="253139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– Covalent Bonds</a:t>
            </a:r>
          </a:p>
          <a:p>
            <a:r>
              <a:rPr lang="en-US" dirty="0" smtClean="0"/>
              <a:t>Chapter 5.1 (p.265)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975" y="885825"/>
            <a:ext cx="534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Rate of cooling from liquid to solid state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Too fast – trapped in amorphous state (High Energy)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Slow – reach's crystalline state (Lowest Energy)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12" y="2114550"/>
            <a:ext cx="7090438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7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390" t="23327" r="9031"/>
          <a:stretch/>
        </p:blipFill>
        <p:spPr>
          <a:xfrm>
            <a:off x="4619625" y="1121027"/>
            <a:ext cx="4379249" cy="3086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7475" y="128200"/>
            <a:ext cx="253139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– Covalent Bonds</a:t>
            </a:r>
          </a:p>
          <a:p>
            <a:r>
              <a:rPr lang="en-US" dirty="0" smtClean="0"/>
              <a:t>Chapter 5.1 (p.265)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975" y="266700"/>
            <a:ext cx="475059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Energy diagrams (Gibbs Free Energy)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0975" y="1074861"/>
            <a:ext cx="385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Very similar to minimizing energy for chemical bonds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4" y="2265595"/>
            <a:ext cx="3786666" cy="19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3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5" y="3810000"/>
            <a:ext cx="480060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2075" y="3209925"/>
            <a:ext cx="255897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Protein Folding Dynamics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686" y="709612"/>
            <a:ext cx="3673648" cy="2466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2058" y="270606"/>
            <a:ext cx="27392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Drugs – aka “Breaking Bad”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03" y="709612"/>
            <a:ext cx="4737983" cy="32432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4043" y="224909"/>
            <a:ext cx="376930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Very Complex (large number of forms)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7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7650" y="2973388"/>
            <a:ext cx="4339973" cy="2765996"/>
            <a:chOff x="330731" y="2765214"/>
            <a:chExt cx="5527332" cy="35095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731" y="2765214"/>
              <a:ext cx="5527332" cy="27291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465" y="5579484"/>
              <a:ext cx="2095238" cy="69523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3849" y="5579484"/>
              <a:ext cx="2095238" cy="65714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23824" y="218671"/>
            <a:ext cx="335617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Measuring the Structure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15523" y="814012"/>
            <a:ext cx="3542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Long range order (LRO) – regular/repeated structure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Bond length and angles same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Determined by “Diffraction Experiments” with X-rays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766" y="2390359"/>
            <a:ext cx="220618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– Line spectra</a:t>
            </a:r>
          </a:p>
          <a:p>
            <a:r>
              <a:rPr lang="en-US" dirty="0" smtClean="0"/>
              <a:t>Chapter 3.1-3.2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744721" y="3271846"/>
            <a:ext cx="4199253" cy="1679576"/>
            <a:chOff x="4678046" y="1948934"/>
            <a:chExt cx="4199253" cy="16795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8046" y="2318266"/>
              <a:ext cx="4199253" cy="13102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678047" y="1948934"/>
              <a:ext cx="4100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Constructive and Destructive Interference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9125" y="5873060"/>
            <a:ext cx="3376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Incoming light energy is absorbed as the electron moves from a low energy to high energy (close orbital to larger orbital) from the spectrum leaving black spaces at specific energy levels.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109581" y="5873060"/>
            <a:ext cx="3281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Energy is emitted as electrons fall from high energy to low energy level (far orbital to close orbital), resulting only in light of specific energy being emitted.</a:t>
            </a:r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t="10837"/>
          <a:stretch/>
        </p:blipFill>
        <p:spPr>
          <a:xfrm>
            <a:off x="4235094" y="320119"/>
            <a:ext cx="4800225" cy="234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30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52425"/>
            <a:ext cx="227761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X-Ray Diffraction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19101" y="966489"/>
            <a:ext cx="48577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Interaction of EM radiation with the regular spaced lattice of a crystalline solid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Occurs due to constructive and destructive interference pattern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Discovered Max Von Lau – 1912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Mathmatics</a:t>
            </a:r>
            <a:r>
              <a:rPr lang="en-US" dirty="0" smtClean="0"/>
              <a:t> by Bragg – 1913 (Noble Prize at 25 years old!) + Structure of </a:t>
            </a:r>
            <a:r>
              <a:rPr lang="en-US" dirty="0" err="1" smtClean="0"/>
              <a:t>NaCl</a:t>
            </a:r>
            <a:endParaRPr lang="en-US" dirty="0"/>
          </a:p>
        </p:txBody>
      </p:sp>
      <p:pic>
        <p:nvPicPr>
          <p:cNvPr id="4" name="Picture 2" descr="npo0001c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t="27998" r="1484" b="1069"/>
          <a:stretch/>
        </p:blipFill>
        <p:spPr bwMode="auto">
          <a:xfrm>
            <a:off x="5535350" y="11993"/>
            <a:ext cx="3531069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npo0001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9" b="1875"/>
          <a:stretch>
            <a:fillRect/>
          </a:stretch>
        </p:blipFill>
        <p:spPr bwMode="auto">
          <a:xfrm>
            <a:off x="59592" y="3150213"/>
            <a:ext cx="6093829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773032" y="4225218"/>
                <a:ext cx="1769010" cy="79374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032" y="4225218"/>
                <a:ext cx="1769010" cy="7937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756412" y="5102850"/>
            <a:ext cx="2094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= distance</a:t>
            </a:r>
          </a:p>
          <a:p>
            <a:r>
              <a:rPr lang="en-US" dirty="0" smtClean="0"/>
              <a:t>n = layer</a:t>
            </a:r>
          </a:p>
          <a:p>
            <a:r>
              <a:rPr lang="el-GR" dirty="0" smtClean="0"/>
              <a:t>λ</a:t>
            </a:r>
            <a:r>
              <a:rPr lang="en-US" dirty="0" smtClean="0"/>
              <a:t> = wavelength (nm)</a:t>
            </a:r>
          </a:p>
          <a:p>
            <a:r>
              <a:rPr lang="el-GR" dirty="0" smtClean="0"/>
              <a:t>θ</a:t>
            </a:r>
            <a:r>
              <a:rPr lang="en-US" dirty="0" smtClean="0"/>
              <a:t> = Angle of x-ray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9897" y="6429115"/>
            <a:ext cx="16875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Equations on CS</a:t>
            </a:r>
            <a:endParaRPr lang="en-US" dirty="0"/>
          </a:p>
        </p:txBody>
      </p:sp>
      <p:pic>
        <p:nvPicPr>
          <p:cNvPr id="13" name="Picture 6" descr="https://encrypted-tbn2.gstatic.com/images?q=tbn:ANd9GcSuNiFHyNwQaus3mIGQeBCG14P_hqCP97qSkDZERLZ5snjMKE1Z2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21" y="1964618"/>
            <a:ext cx="2912998" cy="217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32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425" y="257175"/>
            <a:ext cx="171476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X-ray - Misc.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2425" y="866775"/>
            <a:ext cx="8032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Dorothy Crowfoot Hodgkin – Penicillin (1949), Vitamin B-12 (1957) – Noble Prize 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Watson </a:t>
            </a:r>
            <a:r>
              <a:rPr lang="en-US" dirty="0"/>
              <a:t>and </a:t>
            </a:r>
            <a:r>
              <a:rPr lang="en-US" dirty="0" smtClean="0"/>
              <a:t>Crick - Structure of DNA (1953) – Noble Prize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Max Perutz (1962) – Hemoglobin/Protein – Nobel Prize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Etc.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2215039"/>
            <a:ext cx="8214716" cy="448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13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1342</TotalTime>
  <Words>911</Words>
  <Application>Microsoft Office PowerPoint</Application>
  <PresentationFormat>On-screen Show (4:3)</PresentationFormat>
  <Paragraphs>193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127</cp:revision>
  <cp:lastPrinted>2020-11-29T22:57:26Z</cp:lastPrinted>
  <dcterms:created xsi:type="dcterms:W3CDTF">2020-03-25T15:59:49Z</dcterms:created>
  <dcterms:modified xsi:type="dcterms:W3CDTF">2021-01-17T22:25:24Z</dcterms:modified>
</cp:coreProperties>
</file>