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7" r:id="rId10"/>
    <p:sldId id="263" r:id="rId11"/>
    <p:sldId id="264" r:id="rId12"/>
    <p:sldId id="265" r:id="rId13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05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00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716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60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077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02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855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3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814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20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82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6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5C3A7-410D-4FD7-9055-E25D6E92A517}" type="datetimeFigureOut">
              <a:rPr lang="en-US" smtClean="0"/>
              <a:t>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6CCA0-5664-45B9-AD03-D12E1DF1B9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86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056" y="1367065"/>
            <a:ext cx="4294772" cy="11387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Overview/Topics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Vapor Pressure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Dynamic Equilibrium</a:t>
            </a:r>
          </a:p>
          <a:p>
            <a:pPr marL="257175" indent="-257175">
              <a:buAutoNum type="arabicPeriod"/>
            </a:pPr>
            <a:r>
              <a:rPr lang="en-US" sz="1600" dirty="0" smtClean="0"/>
              <a:t>CCE Equation</a:t>
            </a:r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4693841" y="1490890"/>
            <a:ext cx="429477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Skills to Master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HW 10c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7056" y="6032613"/>
            <a:ext cx="4294772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Read</a:t>
            </a:r>
          </a:p>
          <a:p>
            <a:r>
              <a:rPr lang="en-US" dirty="0" smtClean="0"/>
              <a:t>OER 10.3-10.4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86916" y="206597"/>
            <a:ext cx="648395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/>
              <a:t>CHE 112 Spring 2021</a:t>
            </a:r>
          </a:p>
          <a:p>
            <a:pPr algn="ctr"/>
            <a:r>
              <a:rPr lang="en-US" sz="3200" dirty="0" smtClean="0"/>
              <a:t>Lecture 10c – Vapor Pressure and CCE</a:t>
            </a:r>
          </a:p>
        </p:txBody>
      </p:sp>
    </p:spTree>
    <p:extLst>
      <p:ext uri="{BB962C8B-B14F-4D97-AF65-F5344CB8AC3E}">
        <p14:creationId xmlns:p14="http://schemas.microsoft.com/office/powerpoint/2010/main" val="10906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855" y="208230"/>
            <a:ext cx="4236480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Boiling Point and Vapor Pressure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0345" y="1051937"/>
            <a:ext cx="54708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Boiling point occurs when the vapor pressure of a liquid is equal to the external (atmospheric) pressure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Atmospheric Pressure is IP to </a:t>
            </a:r>
            <a:r>
              <a:rPr lang="en-US" dirty="0" smtClean="0"/>
              <a:t>Elevation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391" y="2386830"/>
            <a:ext cx="4904762" cy="392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49964" y="6022572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18284" y="143216"/>
            <a:ext cx="14991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Ch. 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65964" y="178709"/>
            <a:ext cx="1410643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P</a:t>
            </a:r>
            <a:r>
              <a:rPr lang="en-US" sz="2400" baseline="-25000" dirty="0" err="1" smtClean="0"/>
              <a:t>vap</a:t>
            </a:r>
            <a:r>
              <a:rPr lang="en-US" sz="2400" dirty="0" smtClean="0"/>
              <a:t> =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atm</a:t>
            </a:r>
            <a:endParaRPr lang="en-US" sz="2400" baseline="-250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65845" t="15372" r="3726" b="20354"/>
          <a:stretch/>
        </p:blipFill>
        <p:spPr>
          <a:xfrm>
            <a:off x="7257049" y="4333171"/>
            <a:ext cx="1519179" cy="21392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t="28139" r="65711" b="20627"/>
          <a:stretch/>
        </p:blipFill>
        <p:spPr>
          <a:xfrm>
            <a:off x="7276572" y="669895"/>
            <a:ext cx="1499656" cy="149382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l="34207" t="17286" r="33294" b="20924"/>
          <a:stretch/>
        </p:blipFill>
        <p:spPr>
          <a:xfrm>
            <a:off x="7253376" y="2328265"/>
            <a:ext cx="1522852" cy="193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4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772" y="1572544"/>
            <a:ext cx="4851903" cy="465626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0122" y="243118"/>
            <a:ext cx="2226956" cy="92333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Vapor Pressure</a:t>
            </a:r>
          </a:p>
          <a:p>
            <a:r>
              <a:rPr lang="en-US" dirty="0" smtClean="0"/>
              <a:t>Boiling Point</a:t>
            </a:r>
          </a:p>
          <a:p>
            <a:r>
              <a:rPr lang="en-US" dirty="0" smtClean="0"/>
              <a:t>Intermolecular Forces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93387" y="5934670"/>
            <a:ext cx="950613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Similar Graph on CS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317" y="1249379"/>
            <a:ext cx="272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Boiling Point is DP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Vapor Pressure is IP IMF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430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3498" y="307818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437020" y="1711106"/>
            <a:ext cx="8305732" cy="1306565"/>
            <a:chOff x="491341" y="950614"/>
            <a:chExt cx="8305732" cy="130656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1341" y="950614"/>
              <a:ext cx="1817294" cy="84843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20738" y="970523"/>
              <a:ext cx="1936180" cy="86248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69021" y="1004477"/>
              <a:ext cx="1907789" cy="82852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29895" y="950614"/>
              <a:ext cx="1867178" cy="88136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12520" y="1887847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(a)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129522" y="188784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(b)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318951" y="1887847"/>
              <a:ext cx="4363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(c)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645315" y="1887847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(d)</a:t>
              </a:r>
              <a:endParaRPr lang="en-US" dirty="0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364592" y="867365"/>
            <a:ext cx="4340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LcParenBoth"/>
            </a:pPr>
            <a:r>
              <a:rPr lang="en-US" dirty="0" smtClean="0"/>
              <a:t>Label all IMF in the following molecules</a:t>
            </a:r>
          </a:p>
          <a:p>
            <a:pPr marL="342900" indent="-342900">
              <a:buAutoNum type="alphaLcParenBoth"/>
            </a:pPr>
            <a:r>
              <a:rPr lang="en-US" dirty="0" smtClean="0"/>
              <a:t>Order them from Lowest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to Highest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7153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5389" y="362138"/>
            <a:ext cx="1676998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Evaporation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18922" y="408304"/>
            <a:ext cx="5878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Process of turning a liquid into a gas (below the boiling point)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60834" y="6391747"/>
            <a:ext cx="162211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Swamp Coolers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0968" y="823803"/>
            <a:ext cx="173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r>
              <a:rPr lang="en-US" dirty="0" smtClean="0"/>
              <a:t>ka Vaporization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16871" y="1265887"/>
            <a:ext cx="60119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Rate of Evaporation is DP to Temperature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Rate of Evaporation is IP to IMF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Rate of Evaporation is Independent of the amount of water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r="69968"/>
          <a:stretch/>
        </p:blipFill>
        <p:spPr>
          <a:xfrm>
            <a:off x="6898740" y="1232071"/>
            <a:ext cx="1560508" cy="292615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328838" y="972752"/>
            <a:ext cx="25628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Evaporation: liquid → gas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820426" y="3906090"/>
            <a:ext cx="171713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Equilibrium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1614"/>
          <a:stretch/>
        </p:blipFill>
        <p:spPr>
          <a:xfrm>
            <a:off x="386062" y="2933700"/>
            <a:ext cx="3052649" cy="360092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40507" y="2933700"/>
            <a:ext cx="11144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&gt;&gt; IMF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732124" y="5669051"/>
            <a:ext cx="9989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= IMF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7348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060" y="648172"/>
            <a:ext cx="4830536" cy="27051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5335" y="207449"/>
            <a:ext cx="3052759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Temperature – KE Relationship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244" y="3876675"/>
            <a:ext cx="6177700" cy="278177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67953" y="885825"/>
            <a:ext cx="11144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&gt;&gt; IMF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67950" y="1591511"/>
            <a:ext cx="9989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= IMF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67951" y="2407210"/>
            <a:ext cx="11144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 &lt;&lt; IMF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3453" y="5495925"/>
            <a:ext cx="111440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&gt;&gt; IMF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654462" y="5049558"/>
            <a:ext cx="99899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KE = IMF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4001" y="4085149"/>
            <a:ext cx="1114408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KE &lt;&lt; IMF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463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271603"/>
            <a:ext cx="20654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Vapor Pressure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5917" y="179269"/>
            <a:ext cx="55973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pressure exerted on a liquid by a vapor at equilibrium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torr</a:t>
            </a:r>
            <a:r>
              <a:rPr lang="en-US" dirty="0" smtClean="0"/>
              <a:t>, mm Hg, </a:t>
            </a:r>
            <a:r>
              <a:rPr lang="en-US" dirty="0" err="1" smtClean="0"/>
              <a:t>Atm</a:t>
            </a:r>
            <a:r>
              <a:rPr lang="en-US" dirty="0" smtClean="0"/>
              <a:t>, Pa)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8983"/>
          <a:stretch/>
        </p:blipFill>
        <p:spPr>
          <a:xfrm>
            <a:off x="5957180" y="2093377"/>
            <a:ext cx="1355395" cy="24607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7694" y="1576150"/>
            <a:ext cx="256281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Evaporation: liquid → gas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23644" y="1298587"/>
            <a:ext cx="267893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Evaporation: liquid → gas</a:t>
            </a:r>
          </a:p>
          <a:p>
            <a:r>
              <a:rPr lang="en-US" dirty="0" smtClean="0"/>
              <a:t>Condensation gas → liquid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8499" y="4724274"/>
            <a:ext cx="21241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Dynamic Equilibrium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12471" y="4908940"/>
            <a:ext cx="171713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 Equilibrium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997513" y="5395993"/>
            <a:ext cx="4020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of Evaporation = Rate Condensation</a:t>
            </a:r>
          </a:p>
          <a:p>
            <a:r>
              <a:rPr lang="en-US" dirty="0" smtClean="0"/>
              <a:t>Amount of Liquid ≠ Amount of Vapor</a:t>
            </a:r>
            <a:endParaRPr lang="en-US" dirty="0"/>
          </a:p>
        </p:txBody>
      </p:sp>
      <p:sp>
        <p:nvSpPr>
          <p:cNvPr id="14" name="Right Arrow 13"/>
          <p:cNvSpPr/>
          <p:nvPr/>
        </p:nvSpPr>
        <p:spPr>
          <a:xfrm>
            <a:off x="3023857" y="2504411"/>
            <a:ext cx="2209046" cy="16386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0749" y="739210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VP or </a:t>
            </a:r>
            <a:r>
              <a:rPr lang="en-US" sz="2400" dirty="0" err="1" smtClean="0"/>
              <a:t>P</a:t>
            </a:r>
            <a:r>
              <a:rPr lang="en-US" sz="2400" baseline="-25000" dirty="0" err="1" smtClean="0"/>
              <a:t>v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548567" y="3092917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402374" y="548602"/>
            <a:ext cx="251908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Review Pressure – Ch. 8a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r="69968"/>
          <a:stretch/>
        </p:blipFill>
        <p:spPr>
          <a:xfrm>
            <a:off x="550749" y="2093377"/>
            <a:ext cx="1440583" cy="270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47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244443"/>
            <a:ext cx="276582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Dynamic Equilibrium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3660" y="5328956"/>
            <a:ext cx="2678938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Evaporation: liquid → gas</a:t>
            </a:r>
          </a:p>
          <a:p>
            <a:r>
              <a:rPr lang="en-US" dirty="0" smtClean="0"/>
              <a:t>Condensation gas → liquid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89178" y="1231767"/>
            <a:ext cx="2124108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Dynamic Equilibrium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894860" y="2871474"/>
            <a:ext cx="4020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Rate of Evaporation = Rate Condensation</a:t>
            </a:r>
          </a:p>
          <a:p>
            <a:r>
              <a:rPr lang="en-US" dirty="0" smtClean="0"/>
              <a:t>Amount of Liquid ≠ Amount of Vapor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45149" t="29043" r="10395" b="4950"/>
          <a:stretch/>
        </p:blipFill>
        <p:spPr>
          <a:xfrm>
            <a:off x="181068" y="1851728"/>
            <a:ext cx="2969436" cy="330672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97236" y="1322981"/>
            <a:ext cx="1268296" cy="461665"/>
          </a:xfrm>
          <a:prstGeom prst="rect">
            <a:avLst/>
          </a:prstGeom>
          <a:solidFill>
            <a:srgbClr val="00B0F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Dynamic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565532" y="1322982"/>
            <a:ext cx="1613262" cy="461665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sz="2400" dirty="0"/>
              <a:t>Equilibrium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013286" y="1983654"/>
            <a:ext cx="3836196" cy="369332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constantly </a:t>
            </a:r>
            <a:r>
              <a:rPr lang="en-US" dirty="0"/>
              <a:t>evaporating and condensing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49482" y="1983654"/>
            <a:ext cx="1329467" cy="369332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en-US" dirty="0"/>
              <a:t>rate is equal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17619" y="6354590"/>
            <a:ext cx="299319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We see this again in Ch. 13-15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36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244443"/>
            <a:ext cx="2065437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Vapor Pressure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7941" y="1339913"/>
            <a:ext cx="1702197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Independent of: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1068" y="1883120"/>
            <a:ext cx="30839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Size/Shape of the </a:t>
            </a:r>
            <a:r>
              <a:rPr lang="en-US" dirty="0" smtClean="0"/>
              <a:t>Container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Amount of Liquid Present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64725" y="1186004"/>
            <a:ext cx="1594796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Dependent on: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76110" y="1709245"/>
            <a:ext cx="22407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DP to Temperature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IP to IMF’s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9170" y="2529451"/>
            <a:ext cx="3094621" cy="1393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84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5275" y="409575"/>
            <a:ext cx="4469685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Clausius-Clapeyron</a:t>
            </a:r>
            <a:r>
              <a:rPr lang="en-US" sz="2400" dirty="0" smtClean="0"/>
              <a:t> Equation (CCE)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07992" y="1607194"/>
                <a:ext cx="2635465" cy="4410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P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vap</m:t>
                          </m:r>
                        </m:sub>
                      </m:sSub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A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e</m:t>
                          </m:r>
                        </m:e>
                        <m:sup>
                          <m:f>
                            <m:fPr>
                              <m:type m:val="lin"/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vap</m:t>
                                  </m:r>
                                </m:sub>
                              </m:sSub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RT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992" y="1607194"/>
                <a:ext cx="2635465" cy="44108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06904" y="4899775"/>
                <a:ext cx="3541547" cy="8298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𝐻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𝑣𝑎𝑝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US" sz="2400" b="0" i="0" smtClean="0">
                                      <a:latin typeface="Cambria Math" panose="02040503050406030204" pitchFamily="18" charset="0"/>
                                    </a:rPr>
                                    <m:t>T</m:t>
                                  </m:r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4" y="4899775"/>
                <a:ext cx="3541547" cy="82984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0075" y="3089031"/>
                <a:ext cx="2759730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ln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3089031"/>
                <a:ext cx="2759730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09673" y="1101443"/>
            <a:ext cx="1832105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Exponential Form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23441" y="4460384"/>
            <a:ext cx="1305229" cy="369332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Linear Form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10989" y="2536388"/>
            <a:ext cx="2534220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Comparison (Ratio) Form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914900" y="871240"/>
                <a:ext cx="4017767" cy="15020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P = Pressure (Pa)</a:t>
                </a:r>
              </a:p>
              <a:p>
                <a:r>
                  <a:rPr lang="en-US" dirty="0" smtClean="0"/>
                  <a:t>A = Constant (unique for each substance)</a:t>
                </a:r>
              </a:p>
              <a:p>
                <a14:m>
                  <m:oMath xmlns:m="http://schemas.openxmlformats.org/officeDocument/2006/math">
                    <m:r>
                      <a:rPr lang="en-US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vap</m:t>
                        </m:r>
                      </m:sub>
                    </m:sSub>
                  </m:oMath>
                </a14:m>
                <a:r>
                  <a:rPr lang="en-US" dirty="0" smtClean="0"/>
                  <a:t> = Enthalpy of Vaporization (J/</a:t>
                </a:r>
                <a:r>
                  <a:rPr lang="en-US" dirty="0" err="1" smtClean="0"/>
                  <a:t>mol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R = Gas constant (8.341J/</a:t>
                </a:r>
                <a:r>
                  <a:rPr lang="en-US" dirty="0" err="1" smtClean="0"/>
                  <a:t>mol·K</a:t>
                </a:r>
                <a:r>
                  <a:rPr lang="en-US" dirty="0" smtClean="0"/>
                  <a:t>)</a:t>
                </a:r>
              </a:p>
              <a:p>
                <a:r>
                  <a:rPr lang="en-US" dirty="0" smtClean="0"/>
                  <a:t>T = Temp (K)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4900" y="871240"/>
                <a:ext cx="4017767" cy="1502014"/>
              </a:xfrm>
              <a:prstGeom prst="rect">
                <a:avLst/>
              </a:prstGeom>
              <a:blipFill>
                <a:blip r:embed="rId5"/>
                <a:stretch>
                  <a:fillRect l="-1214" t="-2439" r="-1366" b="-56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502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98" y="307818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592" y="867365"/>
            <a:ext cx="3226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Calculate the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(H</a:t>
            </a:r>
            <a:r>
              <a:rPr lang="en-US" baseline="-25000" dirty="0" smtClean="0"/>
              <a:t>2</a:t>
            </a:r>
            <a:r>
              <a:rPr lang="en-US" dirty="0" smtClean="0"/>
              <a:t>O) at 85.0 °C.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23692" y="432079"/>
            <a:ext cx="25165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Given (on CS)</a:t>
            </a:r>
          </a:p>
          <a:p>
            <a:r>
              <a:rPr lang="en-US" dirty="0" err="1" smtClean="0"/>
              <a:t>ΔH</a:t>
            </a:r>
            <a:r>
              <a:rPr lang="en-US" baseline="-25000" dirty="0" err="1" smtClean="0"/>
              <a:t>vap</a:t>
            </a:r>
            <a:r>
              <a:rPr lang="en-US" dirty="0" smtClean="0"/>
              <a:t> = 40.7 kJ/</a:t>
            </a:r>
            <a:r>
              <a:rPr lang="en-US" dirty="0" err="1" smtClean="0"/>
              <a:t>mol</a:t>
            </a:r>
            <a:endParaRPr lang="en-US" dirty="0" smtClean="0"/>
          </a:p>
          <a:p>
            <a:r>
              <a:rPr lang="en-US" dirty="0" err="1" smtClean="0"/>
              <a:t>P</a:t>
            </a:r>
            <a:r>
              <a:rPr lang="en-US" baseline="-25000" dirty="0" err="1" smtClean="0"/>
              <a:t>v</a:t>
            </a:r>
            <a:r>
              <a:rPr lang="en-US" dirty="0" smtClean="0"/>
              <a:t> = 760 mmHg at 100 °C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87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498" y="307818"/>
            <a:ext cx="977191" cy="369332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4592" y="867365"/>
            <a:ext cx="8379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Calculate the </a:t>
            </a:r>
            <a:r>
              <a:rPr lang="el-GR" dirty="0" smtClean="0"/>
              <a:t>Δ</a:t>
            </a:r>
            <a:r>
              <a:rPr lang="en-US" dirty="0" err="1"/>
              <a:t>H</a:t>
            </a:r>
            <a:r>
              <a:rPr lang="en-US" baseline="-25000" dirty="0" err="1" smtClean="0"/>
              <a:t>sub</a:t>
            </a:r>
            <a:r>
              <a:rPr lang="en-US" dirty="0" smtClean="0"/>
              <a:t> of diethyl ether (CH</a:t>
            </a:r>
            <a:r>
              <a:rPr lang="en-US" baseline="-25000" dirty="0" smtClean="0"/>
              <a:t>3</a:t>
            </a:r>
            <a:r>
              <a:rPr lang="en-US" dirty="0" smtClean="0"/>
              <a:t>CH</a:t>
            </a:r>
            <a:r>
              <a:rPr lang="en-US" baseline="-25000" dirty="0" smtClean="0"/>
              <a:t>2</a:t>
            </a:r>
            <a:r>
              <a:rPr lang="en-US" dirty="0" smtClean="0"/>
              <a:t>OCH</a:t>
            </a:r>
            <a:r>
              <a:rPr lang="en-US" baseline="-25000" dirty="0" smtClean="0"/>
              <a:t>2</a:t>
            </a:r>
            <a:r>
              <a:rPr lang="en-US" dirty="0" smtClean="0"/>
              <a:t>CH</a:t>
            </a:r>
            <a:r>
              <a:rPr lang="en-US" baseline="-25000" dirty="0" smtClean="0"/>
              <a:t>3</a:t>
            </a:r>
            <a:r>
              <a:rPr lang="en-US" dirty="0" smtClean="0"/>
              <a:t>) given that at 18 °C the vapor pressure is 400. mmHg and at 35 </a:t>
            </a:r>
            <a:r>
              <a:rPr lang="en-US" dirty="0"/>
              <a:t>°C </a:t>
            </a:r>
            <a:r>
              <a:rPr lang="en-US" dirty="0" smtClean="0"/>
              <a:t> it is 760 mmHg.</a:t>
            </a:r>
          </a:p>
        </p:txBody>
      </p:sp>
    </p:spTree>
    <p:extLst>
      <p:ext uri="{BB962C8B-B14F-4D97-AF65-F5344CB8AC3E}">
        <p14:creationId xmlns:p14="http://schemas.microsoft.com/office/powerpoint/2010/main" val="432755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966</TotalTime>
  <Words>539</Words>
  <Application>Microsoft Office PowerPoint</Application>
  <PresentationFormat>On-screen Show (4:3)</PresentationFormat>
  <Paragraphs>96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Cambria Math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McLaughlin, Jay</dc:creator>
  <cp:lastModifiedBy>McLaughlin, Jay</cp:lastModifiedBy>
  <cp:revision>112</cp:revision>
  <cp:lastPrinted>2020-11-29T22:57:26Z</cp:lastPrinted>
  <dcterms:created xsi:type="dcterms:W3CDTF">2020-03-25T15:59:49Z</dcterms:created>
  <dcterms:modified xsi:type="dcterms:W3CDTF">2022-01-13T16:26:55Z</dcterms:modified>
</cp:coreProperties>
</file>