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4" r:id="rId4"/>
    <p:sldId id="258" r:id="rId5"/>
    <p:sldId id="275" r:id="rId6"/>
    <p:sldId id="259" r:id="rId7"/>
    <p:sldId id="260" r:id="rId8"/>
    <p:sldId id="261" r:id="rId9"/>
    <p:sldId id="273" r:id="rId10"/>
    <p:sldId id="276" r:id="rId11"/>
    <p:sldId id="262" r:id="rId12"/>
    <p:sldId id="263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2558-A2E4-4E78-BD7C-9E53A627DFED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30614-58E3-4FE7-A0A4-5A4DB860D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Heating Curves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Phase Transitions (6)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10b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OER 10.3-10.4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851" y="206597"/>
            <a:ext cx="82060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112 Spring 2021</a:t>
            </a:r>
          </a:p>
          <a:p>
            <a:pPr algn="ctr"/>
            <a:r>
              <a:rPr lang="en-US" sz="3200" dirty="0" smtClean="0"/>
              <a:t>Lecture 10b – Phase Changes and Heating Curve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1_36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49225"/>
            <a:ext cx="8950325" cy="658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890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122" y="126748"/>
            <a:ext cx="194976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Heating Curve</a:t>
            </a:r>
          </a:p>
          <a:p>
            <a:r>
              <a:rPr lang="en-US" sz="2400" dirty="0" smtClean="0"/>
              <a:t>Mathematics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0122" y="1413233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6215" y="3336446"/>
            <a:ext cx="149912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3677" y="4003023"/>
            <a:ext cx="154420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17730" y="1486377"/>
            <a:ext cx="521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energy required to heat a substance (s, l, 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7882" y="3382612"/>
            <a:ext cx="521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energy required to melt/freeze a substance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97882" y="4049189"/>
            <a:ext cx="605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in energy required to evaporate/condense a substance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04421" y="126748"/>
            <a:ext cx="137249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Values on CS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562" y="561952"/>
            <a:ext cx="1990476" cy="34952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07" y="4562330"/>
            <a:ext cx="5202040" cy="22140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19440" y="6314756"/>
            <a:ext cx="272882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sub</a:t>
            </a:r>
            <a:r>
              <a:rPr lang="en-US" sz="2400" dirty="0" smtClean="0"/>
              <a:t> = 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</a:t>
            </a:r>
            <a:r>
              <a:rPr lang="en-US" sz="2400" baseline="-25000" dirty="0" smtClean="0"/>
              <a:t> </a:t>
            </a:r>
            <a:r>
              <a:rPr lang="el-GR" sz="2400" dirty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80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909" y="208228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5923" y="841972"/>
            <a:ext cx="474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 energy does it take to transform 200.0 g of Ice at 0.0°C to Steam at 100°C?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185" y="392894"/>
            <a:ext cx="2985633" cy="216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3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337" y="289710"/>
            <a:ext cx="176971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Phase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1672" y="190896"/>
            <a:ext cx="606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Process by which matter changes from one state to another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Physical Changes therefore IMF are important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96990" y="1270185"/>
            <a:ext cx="7604909" cy="3829511"/>
            <a:chOff x="796705" y="2132011"/>
            <a:chExt cx="7604909" cy="382951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68620"/>
            <a:stretch/>
          </p:blipFill>
          <p:spPr>
            <a:xfrm>
              <a:off x="796705" y="3226754"/>
              <a:ext cx="1271938" cy="127435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l="33814" r="34469"/>
            <a:stretch/>
          </p:blipFill>
          <p:spPr>
            <a:xfrm>
              <a:off x="3960597" y="3226754"/>
              <a:ext cx="1285592" cy="12743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r="68829"/>
            <a:stretch/>
          </p:blipFill>
          <p:spPr>
            <a:xfrm>
              <a:off x="7138143" y="3226754"/>
              <a:ext cx="1263471" cy="1274356"/>
            </a:xfrm>
            <a:prstGeom prst="rect">
              <a:avLst/>
            </a:prstGeom>
          </p:spPr>
        </p:pic>
        <p:sp>
          <p:nvSpPr>
            <p:cNvPr id="8" name="Right Arrow 7"/>
            <p:cNvSpPr/>
            <p:nvPr/>
          </p:nvSpPr>
          <p:spPr>
            <a:xfrm>
              <a:off x="2346872" y="3379571"/>
              <a:ext cx="1520982" cy="5341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431675" y="3329777"/>
              <a:ext cx="1520982" cy="53415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10800000">
              <a:off x="5431675" y="3863932"/>
              <a:ext cx="1520982" cy="5341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10800000">
              <a:off x="2254129" y="3966955"/>
              <a:ext cx="1520982" cy="5341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980" y="2974881"/>
              <a:ext cx="11512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Melting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98425" y="4460457"/>
              <a:ext cx="12323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Freezing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571" y="2884267"/>
              <a:ext cx="16769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Evaporation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31675" y="4514967"/>
              <a:ext cx="191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Condensation</a:t>
              </a:r>
              <a:endParaRPr lang="en-US" sz="2400" dirty="0"/>
            </a:p>
          </p:txBody>
        </p:sp>
        <p:sp>
          <p:nvSpPr>
            <p:cNvPr id="19" name="Curved Down Arrow 18"/>
            <p:cNvSpPr/>
            <p:nvPr/>
          </p:nvSpPr>
          <p:spPr>
            <a:xfrm>
              <a:off x="1432674" y="2132011"/>
              <a:ext cx="6525322" cy="105738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5111" y="2195868"/>
              <a:ext cx="1677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Sublimation</a:t>
              </a:r>
              <a:endParaRPr lang="en-US" sz="2400" dirty="0"/>
            </a:p>
          </p:txBody>
        </p:sp>
        <p:sp>
          <p:nvSpPr>
            <p:cNvPr id="21" name="Curved Down Arrow 20"/>
            <p:cNvSpPr/>
            <p:nvPr/>
          </p:nvSpPr>
          <p:spPr>
            <a:xfrm rot="10800000">
              <a:off x="1340732" y="4617990"/>
              <a:ext cx="6525322" cy="831808"/>
            </a:xfrm>
            <a:prstGeom prst="curved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75111" y="5499857"/>
              <a:ext cx="15392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Deposition</a:t>
              </a:r>
              <a:endParaRPr lang="en-US" sz="2400" dirty="0"/>
            </a:p>
          </p:txBody>
        </p:sp>
      </p:grpSp>
      <p:sp>
        <p:nvSpPr>
          <p:cNvPr id="24" name="Left-Right Arrow 23"/>
          <p:cNvSpPr/>
          <p:nvPr/>
        </p:nvSpPr>
        <p:spPr>
          <a:xfrm>
            <a:off x="570261" y="5420884"/>
            <a:ext cx="7790395" cy="957434"/>
          </a:xfrm>
          <a:prstGeom prst="leftRightArrow">
            <a:avLst/>
          </a:prstGeom>
          <a:gradFill>
            <a:gsLst>
              <a:gs pos="500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0261" y="6440235"/>
            <a:ext cx="12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Energy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97829" y="6427278"/>
            <a:ext cx="1305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Energy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36096" y="5711740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89789" y="5711740"/>
            <a:ext cx="124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29" name="Left Arrow 28"/>
          <p:cNvSpPr/>
          <p:nvPr/>
        </p:nvSpPr>
        <p:spPr>
          <a:xfrm>
            <a:off x="2613014" y="5777396"/>
            <a:ext cx="376775" cy="23917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 rot="10800000">
            <a:off x="5971689" y="5786947"/>
            <a:ext cx="376775" cy="239176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97829" y="837227"/>
            <a:ext cx="221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you:</a:t>
            </a:r>
          </a:p>
          <a:p>
            <a:r>
              <a:rPr lang="en-US" dirty="0" smtClean="0"/>
              <a:t>ID 6 phase transitions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6337" y="837227"/>
            <a:ext cx="99257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CF on CS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500485" y="2823040"/>
            <a:ext cx="80021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99348" y="2774697"/>
            <a:ext cx="84529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91535" y="904386"/>
            <a:ext cx="84510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sub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99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884" y="281262"/>
            <a:ext cx="176253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Values on CS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84" y="962002"/>
            <a:ext cx="1990476" cy="3495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157" y="886605"/>
            <a:ext cx="5202040" cy="22140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9765" y="3219131"/>
            <a:ext cx="272882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r>
              <a:rPr lang="en-US" sz="2400" dirty="0" err="1"/>
              <a:t>H</a:t>
            </a:r>
            <a:r>
              <a:rPr lang="en-US" sz="2400" baseline="-25000" dirty="0" err="1" smtClean="0"/>
              <a:t>sub</a:t>
            </a:r>
            <a:r>
              <a:rPr lang="en-US" sz="2400" dirty="0" smtClean="0"/>
              <a:t> = 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+</a:t>
            </a:r>
            <a:r>
              <a:rPr lang="en-US" sz="2400" baseline="-25000" dirty="0" smtClean="0"/>
              <a:t> </a:t>
            </a:r>
            <a:r>
              <a:rPr lang="el-GR" sz="2400" dirty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09434" y="4523915"/>
            <a:ext cx="393069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Alternative Symbols and Units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1975" y="4570081"/>
            <a:ext cx="119943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Review: 9a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48461" y="3917689"/>
            <a:ext cx="121065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Review: 9b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5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657" y="212075"/>
            <a:ext cx="194976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Heating Curve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60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05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85" y="491832"/>
            <a:ext cx="8474044" cy="61510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02043" y="103433"/>
            <a:ext cx="194976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Heating Curve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70772" y="5113330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99217" y="3898941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47160" y="1889156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12293" y="3105688"/>
            <a:ext cx="149912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19093" y="1278078"/>
            <a:ext cx="154420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96321" y="4096252"/>
            <a:ext cx="14302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Solid + Liquid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63298" y="2278186"/>
            <a:ext cx="13211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Liquid +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8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694" y="636097"/>
            <a:ext cx="8856799" cy="5848477"/>
            <a:chOff x="117694" y="597529"/>
            <a:chExt cx="8856799" cy="58484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/>
            <a:srcRect l="1322" t="926" r="2929" b="2546"/>
            <a:stretch/>
          </p:blipFill>
          <p:spPr>
            <a:xfrm>
              <a:off x="117694" y="597529"/>
              <a:ext cx="8856799" cy="584847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321806" y="778598"/>
              <a:ext cx="3757188" cy="869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7694" y="72428"/>
            <a:ext cx="194976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Heating Curve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93045" y="5350596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50836" y="2821423"/>
            <a:ext cx="149912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74966" y="826281"/>
            <a:ext cx="154420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16122" y="4053780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38471" y="2209860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5300" y="4099946"/>
            <a:ext cx="143020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Solid + Liquid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79252" y="1975607"/>
            <a:ext cx="132119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Liquid +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06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122" y="126748"/>
            <a:ext cx="271452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Heating Curve</a:t>
            </a:r>
          </a:p>
          <a:p>
            <a:pPr algn="ctr"/>
            <a:r>
              <a:rPr lang="en-US" sz="2400" dirty="0" smtClean="0"/>
              <a:t>2 Different Process’s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7817" y="1403287"/>
            <a:ext cx="2783454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Heating a Substance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819867" y="1367073"/>
            <a:ext cx="192616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Phase Change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3350" y="2037029"/>
            <a:ext cx="29995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Energy</a:t>
            </a:r>
          </a:p>
          <a:p>
            <a:r>
              <a:rPr lang="en-US" dirty="0" smtClean="0"/>
              <a:t>Molecules move faster (↑ KE)</a:t>
            </a:r>
          </a:p>
          <a:p>
            <a:r>
              <a:rPr lang="en-US" dirty="0" smtClean="0"/>
              <a:t>Temperature Increases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69065" y="1944985"/>
            <a:ext cx="3050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Energy</a:t>
            </a:r>
          </a:p>
          <a:p>
            <a:r>
              <a:rPr lang="en-US" dirty="0" smtClean="0"/>
              <a:t>Molecules move further apart </a:t>
            </a:r>
          </a:p>
          <a:p>
            <a:r>
              <a:rPr lang="en-US" dirty="0" smtClean="0"/>
              <a:t>IMF is weakened </a:t>
            </a:r>
          </a:p>
          <a:p>
            <a:r>
              <a:rPr lang="en-US" dirty="0" smtClean="0"/>
              <a:t>Temperature Stays Same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46035" y="126748"/>
                <a:ext cx="1265411" cy="630109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q</m:t>
                              </m:r>
                            </m:e>
                            <m:sub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r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035" y="126748"/>
                <a:ext cx="1265411" cy="6301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794" y="3547649"/>
            <a:ext cx="4162584" cy="3021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6992" y="3132436"/>
            <a:ext cx="132760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</a:t>
            </a:r>
            <a:r>
              <a:rPr lang="en-US" sz="2400" dirty="0" err="1" smtClean="0"/>
              <a:t>ms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7513" y="3753362"/>
            <a:ext cx="149912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fus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0724" y="3200430"/>
            <a:ext cx="154420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vap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3262" y="4361410"/>
            <a:ext cx="154401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q</a:t>
            </a:r>
            <a:r>
              <a:rPr lang="en-US" sz="2400" dirty="0" smtClean="0"/>
              <a:t> = m</a:t>
            </a:r>
            <a:r>
              <a:rPr lang="el-GR" sz="2400" dirty="0" smtClean="0"/>
              <a:t>Δ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sub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425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1" y="6411010"/>
            <a:ext cx="8953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Making a heating curve:  http</a:t>
            </a:r>
            <a:r>
              <a:rPr lang="en-US" dirty="0"/>
              <a:t>://chemistry.bd.psu.edu/jircitano/heatcurv.html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1005090"/>
            <a:ext cx="6510758" cy="47099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900" y="250573"/>
            <a:ext cx="297453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Heating Curve with #’s</a:t>
            </a:r>
          </a:p>
        </p:txBody>
      </p:sp>
      <p:sp>
        <p:nvSpPr>
          <p:cNvPr id="5" name="Curved Left Arrow 4"/>
          <p:cNvSpPr/>
          <p:nvPr/>
        </p:nvSpPr>
        <p:spPr>
          <a:xfrm>
            <a:off x="3305175" y="476250"/>
            <a:ext cx="1276350" cy="4876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8300" y="5894972"/>
            <a:ext cx="208441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Other Possible Units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2425" y="1608722"/>
            <a:ext cx="995978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Other </a:t>
            </a:r>
          </a:p>
          <a:p>
            <a:r>
              <a:rPr lang="en-US" dirty="0" smtClean="0"/>
              <a:t>Possible </a:t>
            </a:r>
          </a:p>
          <a:p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6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2221</TotalTime>
  <Words>332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117</cp:revision>
  <cp:lastPrinted>2020-11-29T22:57:26Z</cp:lastPrinted>
  <dcterms:created xsi:type="dcterms:W3CDTF">2020-03-25T15:59:49Z</dcterms:created>
  <dcterms:modified xsi:type="dcterms:W3CDTF">2022-01-13T16:17:29Z</dcterms:modified>
</cp:coreProperties>
</file>