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3" r:id="rId3"/>
    <p:sldId id="262" r:id="rId4"/>
    <p:sldId id="264" r:id="rId5"/>
    <p:sldId id="290" r:id="rId6"/>
    <p:sldId id="265" r:id="rId7"/>
    <p:sldId id="266" r:id="rId8"/>
    <p:sldId id="267" r:id="rId9"/>
    <p:sldId id="268" r:id="rId10"/>
    <p:sldId id="269" r:id="rId11"/>
    <p:sldId id="285" r:id="rId12"/>
    <p:sldId id="270" r:id="rId13"/>
    <p:sldId id="271" r:id="rId14"/>
    <p:sldId id="288" r:id="rId15"/>
    <p:sldId id="287" r:id="rId16"/>
    <p:sldId id="289" r:id="rId17"/>
    <p:sldId id="272" r:id="rId18"/>
    <p:sldId id="273" r:id="rId19"/>
    <p:sldId id="274" r:id="rId20"/>
    <p:sldId id="279" r:id="rId21"/>
    <p:sldId id="275" r:id="rId22"/>
    <p:sldId id="284" r:id="rId23"/>
    <p:sldId id="276" r:id="rId24"/>
    <p:sldId id="280" r:id="rId25"/>
    <p:sldId id="282" r:id="rId26"/>
    <p:sldId id="283" r:id="rId27"/>
    <p:sldId id="286" r:id="rId28"/>
    <p:sldId id="277" r:id="rId29"/>
    <p:sldId id="278" r:id="rId30"/>
    <p:sldId id="258" r:id="rId31"/>
    <p:sldId id="259" r:id="rId32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01" autoAdjust="0"/>
    <p:restoredTop sz="94660"/>
  </p:normalViewPr>
  <p:slideViewPr>
    <p:cSldViewPr snapToGrid="0">
      <p:cViewPr varScale="1">
        <p:scale>
          <a:sx n="95" d="100"/>
          <a:sy n="95" d="100"/>
        </p:scale>
        <p:origin x="8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734B-71AB-4A51-A77D-7856798301FC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F4593-E2D5-40AF-AA78-78B84746C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77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CA3-5C81-4B3C-BA4D-01FAA7BD34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slideplayer.com/slide/4701883/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731" y="1490890"/>
            <a:ext cx="4294772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Review – s, l, g states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Intermolecular Forces (IMF)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London Dispersion Forces (LDF)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Dipole-Dipole (DD)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Hydrogen Bonding (HB)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Ion-Dipole (ID)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IMF and Physical Properties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Melting and Boiling Points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Solubility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Misc. Properties of Liquids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Adhesive/Cohesive forces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Viscosity, surface tension, capillary rise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10a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10.1-10.2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48985" y="206597"/>
            <a:ext cx="51598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10a – IMF and Liquids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8079"/>
          <a:stretch/>
        </p:blipFill>
        <p:spPr>
          <a:xfrm>
            <a:off x="5731938" y="1663620"/>
            <a:ext cx="2552381" cy="2112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5745"/>
          <a:stretch/>
        </p:blipFill>
        <p:spPr>
          <a:xfrm>
            <a:off x="1687962" y="1663620"/>
            <a:ext cx="2552381" cy="2733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946" y="211108"/>
            <a:ext cx="26000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Shape/Size Matters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21067" y="2534954"/>
            <a:ext cx="4751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8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202" y="677831"/>
            <a:ext cx="2309415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Structure of 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6" y="1694042"/>
            <a:ext cx="4286629" cy="40019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229" r="9671"/>
          <a:stretch/>
        </p:blipFill>
        <p:spPr>
          <a:xfrm>
            <a:off x="4648199" y="1762125"/>
            <a:ext cx="4236633" cy="37337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221" y="677832"/>
            <a:ext cx="277242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Structure of Proteins</a:t>
            </a:r>
          </a:p>
        </p:txBody>
      </p:sp>
    </p:spTree>
    <p:extLst>
      <p:ext uri="{BB962C8B-B14F-4D97-AF65-F5344CB8AC3E}">
        <p14:creationId xmlns:p14="http://schemas.microsoft.com/office/powerpoint/2010/main" val="168845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6" y="371189"/>
            <a:ext cx="1983235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Ion Dipole (ID)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406" y="1195036"/>
            <a:ext cx="8216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ions (full +/-) charges and a dipolar molecule (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/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 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“Solvation Shell or Hydration Shell”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754" y="2449771"/>
            <a:ext cx="6638095" cy="40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9983" y="63412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2331417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50" y="76954"/>
            <a:ext cx="5362608" cy="6781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588" y="135802"/>
            <a:ext cx="258929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Relative Strength of Different Forces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793402" y="4879818"/>
            <a:ext cx="4906978" cy="99588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09442" y="6182183"/>
            <a:ext cx="164891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 Dependent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915" y="1104523"/>
            <a:ext cx="3024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Don’t memorize value, know relative strengths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13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50151" b="9440"/>
          <a:stretch/>
        </p:blipFill>
        <p:spPr>
          <a:xfrm>
            <a:off x="192597" y="2273785"/>
            <a:ext cx="2561299" cy="271731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903" y="2435884"/>
            <a:ext cx="3884949" cy="2076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975" y="952500"/>
            <a:ext cx="2433230" cy="46166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Like </a:t>
            </a:r>
            <a:r>
              <a:rPr lang="en-US" sz="2400" dirty="0"/>
              <a:t>D</a:t>
            </a:r>
            <a:r>
              <a:rPr lang="en-US" sz="2400" dirty="0" smtClean="0"/>
              <a:t>issolves Like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81625" y="828674"/>
            <a:ext cx="3203890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Oil and Water Don’t Mix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5709" y="1590675"/>
            <a:ext cx="3180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similar</a:t>
            </a:r>
            <a:r>
              <a:rPr lang="en-US" dirty="0" smtClean="0"/>
              <a:t> IMF will form solutions</a:t>
            </a: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182033" y="1514475"/>
            <a:ext cx="3514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Substances with </a:t>
            </a:r>
            <a:r>
              <a:rPr lang="en-US" u="sng" dirty="0" smtClean="0"/>
              <a:t>different</a:t>
            </a:r>
            <a:r>
              <a:rPr lang="en-US" dirty="0" smtClean="0"/>
              <a:t> IMF will </a:t>
            </a:r>
            <a:r>
              <a:rPr lang="en-US" u="sng" dirty="0" smtClean="0"/>
              <a:t>not</a:t>
            </a:r>
            <a:r>
              <a:rPr lang="en-US" dirty="0" smtClean="0"/>
              <a:t> form solutions</a:t>
            </a:r>
          </a:p>
          <a:p>
            <a:r>
              <a:rPr lang="en-US" dirty="0"/>
              <a:t>Phase </a:t>
            </a:r>
            <a:r>
              <a:rPr lang="en-US" dirty="0" smtClean="0"/>
              <a:t>Boundary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531" y="163428"/>
            <a:ext cx="378186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2 General Rules for Solutions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525421" y="3333750"/>
            <a:ext cx="8739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ID</a:t>
            </a:r>
          </a:p>
          <a:p>
            <a:r>
              <a:rPr lang="en-US" sz="3600" dirty="0" smtClean="0"/>
              <a:t>HB</a:t>
            </a:r>
          </a:p>
          <a:p>
            <a:r>
              <a:rPr lang="en-US" sz="3600" dirty="0" smtClean="0"/>
              <a:t>DD</a:t>
            </a:r>
          </a:p>
          <a:p>
            <a:r>
              <a:rPr lang="en-US" sz="3600" dirty="0" smtClean="0"/>
              <a:t>LDF</a:t>
            </a:r>
            <a:endParaRPr lang="en-US" sz="3600" dirty="0"/>
          </a:p>
        </p:txBody>
      </p:sp>
      <p:sp>
        <p:nvSpPr>
          <p:cNvPr id="16" name="Up-Down Arrow 15"/>
          <p:cNvSpPr/>
          <p:nvPr/>
        </p:nvSpPr>
        <p:spPr>
          <a:xfrm>
            <a:off x="2753896" y="3333750"/>
            <a:ext cx="771525" cy="165735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168959" y="4854921"/>
            <a:ext cx="82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</a:t>
            </a:r>
            <a:endParaRPr lang="en-US" sz="2400" dirty="0"/>
          </a:p>
        </p:txBody>
      </p:sp>
      <p:sp>
        <p:nvSpPr>
          <p:cNvPr id="18" name="Up-Down Arrow 17"/>
          <p:cNvSpPr/>
          <p:nvPr/>
        </p:nvSpPr>
        <p:spPr>
          <a:xfrm>
            <a:off x="4601889" y="4541975"/>
            <a:ext cx="771525" cy="111442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373414" y="4842266"/>
            <a:ext cx="1356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Nonpolar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0946" y="5930829"/>
            <a:ext cx="615931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Substances are usually soluble  +/- one category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763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263252"/>
            <a:ext cx="3695700" cy="45816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63252"/>
            <a:ext cx="3638550" cy="45256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5" y="666750"/>
            <a:ext cx="34389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Ionic Compounds dissolve in water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21060" y="666750"/>
            <a:ext cx="377577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Substances with HB’s dissolve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605" y="1563290"/>
            <a:ext cx="3731419" cy="46161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8" y="1563290"/>
            <a:ext cx="3808057" cy="4736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512" y="742950"/>
            <a:ext cx="41186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Compounds with DD will dissolve in water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06912" y="533400"/>
            <a:ext cx="2611612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Compounds with LDF will </a:t>
            </a:r>
          </a:p>
          <a:p>
            <a:r>
              <a:rPr lang="en-US" dirty="0" smtClean="0"/>
              <a:t>NOT dissolve in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83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337" y="208230"/>
            <a:ext cx="370210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Effect on Physical Properties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62" y="1710092"/>
            <a:ext cx="6600152" cy="3742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085" y="787651"/>
            <a:ext cx="5054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Melting Point is Directly Proportional (DP) to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is Directly Proportional (DP) to IMF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05575" y="5699024"/>
            <a:ext cx="2516131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IMF in </a:t>
            </a:r>
            <a:r>
              <a:rPr lang="en-US" sz="1600" dirty="0" err="1" smtClean="0"/>
              <a:t>molec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which has the higher/lower </a:t>
            </a:r>
            <a:r>
              <a:rPr lang="en-US" sz="1600" dirty="0" err="1" smtClean="0"/>
              <a:t>Mp</a:t>
            </a:r>
            <a:r>
              <a:rPr lang="en-US" sz="1600" dirty="0" smtClean="0"/>
              <a:t>/</a:t>
            </a:r>
            <a:r>
              <a:rPr lang="en-US" sz="1600" dirty="0" err="1" smtClean="0"/>
              <a:t>Bp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695937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04" y="32592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1604" y="823866"/>
            <a:ext cx="4935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Which molecule will have the higher boiling point?</a:t>
            </a:r>
          </a:p>
          <a:p>
            <a:r>
              <a:rPr lang="en-US" dirty="0" smtClean="0"/>
              <a:t>Which molecule will dissolve in water better?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31" y="2136198"/>
            <a:ext cx="3914286" cy="1590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5451374"/>
            <a:ext cx="2516131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IMF in </a:t>
            </a:r>
            <a:r>
              <a:rPr lang="en-US" sz="1600" dirty="0" err="1" smtClean="0"/>
              <a:t>molec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which has the higher/lower </a:t>
            </a:r>
            <a:r>
              <a:rPr lang="en-US" sz="1600" dirty="0" err="1" smtClean="0"/>
              <a:t>Mp</a:t>
            </a:r>
            <a:r>
              <a:rPr lang="en-US" sz="1600" dirty="0" smtClean="0"/>
              <a:t>/</a:t>
            </a:r>
            <a:r>
              <a:rPr lang="en-US" sz="1600" dirty="0" err="1" smtClean="0"/>
              <a:t>Bp</a:t>
            </a:r>
            <a:r>
              <a:rPr lang="en-US" sz="1600" dirty="0" smtClean="0"/>
              <a:t> or solubility</a:t>
            </a:r>
          </a:p>
        </p:txBody>
      </p:sp>
    </p:spTree>
    <p:extLst>
      <p:ext uri="{BB962C8B-B14F-4D97-AF65-F5344CB8AC3E}">
        <p14:creationId xmlns:p14="http://schemas.microsoft.com/office/powerpoint/2010/main" val="2732748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283" y="260224"/>
            <a:ext cx="1281761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Viscosity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452" y="136978"/>
            <a:ext cx="3864853" cy="16351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786" y="864811"/>
            <a:ext cx="47030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Resistance of a Liquid to Flow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Size/shape molecule, IMF’s, and temperature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to IMF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786" y="4205101"/>
            <a:ext cx="1402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Diethyl Ether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25855" y="4205101"/>
            <a:ext cx="96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Acetone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14825" y="4205101"/>
            <a:ext cx="9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Ethanol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9400" y="4205101"/>
            <a:ext cx="162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Ethylene Glycol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t="61809"/>
          <a:stretch/>
        </p:blipFill>
        <p:spPr>
          <a:xfrm>
            <a:off x="168636" y="1886718"/>
            <a:ext cx="4759274" cy="15547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16495" y="2650358"/>
            <a:ext cx="5449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65823" y="769877"/>
            <a:ext cx="67903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IMF’s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636" y="363861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00800" y="1942472"/>
            <a:ext cx="2625505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Identify IMF in </a:t>
            </a:r>
            <a:r>
              <a:rPr lang="en-US" sz="1600" dirty="0" err="1" smtClean="0"/>
              <a:t>molec</a:t>
            </a:r>
            <a:r>
              <a:rPr lang="en-US" sz="16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Determine which has the higher/lower Viscosity</a:t>
            </a:r>
          </a:p>
        </p:txBody>
      </p:sp>
    </p:spTree>
    <p:extLst>
      <p:ext uri="{BB962C8B-B14F-4D97-AF65-F5344CB8AC3E}">
        <p14:creationId xmlns:p14="http://schemas.microsoft.com/office/powerpoint/2010/main" val="3333306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5614" y="552259"/>
            <a:ext cx="290444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Intermolecular Forces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6431" y="552260"/>
            <a:ext cx="216661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Chemical Bonds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958311" y="1252971"/>
            <a:ext cx="387708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</a:t>
            </a:r>
            <a:r>
              <a:rPr lang="en-US" u="sng" dirty="0" smtClean="0"/>
              <a:t>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Weak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4 Types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London Dispersion Forces (LDF)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Dipole-Dipole (DD)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Hydrogen Bond (HB)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Ion-Dipole (ID)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 *</a:t>
            </a:r>
            <a:r>
              <a:rPr lang="en-US" u="sng" dirty="0" smtClean="0"/>
              <a:t>Physical</a:t>
            </a:r>
            <a:r>
              <a:rPr lang="en-US" dirty="0" smtClean="0"/>
              <a:t> Properties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Represented by: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9325" y="1252972"/>
            <a:ext cx="342600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</a:t>
            </a:r>
            <a:r>
              <a:rPr lang="en-US" u="sng" dirty="0" smtClean="0"/>
              <a:t>atoms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Strong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 Types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Ionic Bond (IB)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Covalent or Molecular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Determine </a:t>
            </a:r>
            <a:r>
              <a:rPr lang="en-US" u="sng" dirty="0" smtClean="0"/>
              <a:t>Chemical</a:t>
            </a:r>
            <a:r>
              <a:rPr lang="en-US" dirty="0" smtClean="0"/>
              <a:t> Properties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Represented by:  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35794" y="3078178"/>
            <a:ext cx="51604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12576" y="3637983"/>
            <a:ext cx="924963" cy="1509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674250" y="6380711"/>
            <a:ext cx="3469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*melting </a:t>
            </a:r>
            <a:r>
              <a:rPr lang="en-US" sz="1200" dirty="0"/>
              <a:t>point, boiling point, vapor pressure, evaporation, viscosity, surface tension, and </a:t>
            </a:r>
            <a:r>
              <a:rPr lang="en-US" sz="1200" dirty="0" smtClean="0"/>
              <a:t>solubility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7703" t="33731" r="20226"/>
          <a:stretch/>
        </p:blipFill>
        <p:spPr>
          <a:xfrm>
            <a:off x="120115" y="3744649"/>
            <a:ext cx="4029038" cy="2490725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31369" y="4722369"/>
            <a:ext cx="4658627" cy="918035"/>
            <a:chOff x="4263992" y="4703119"/>
            <a:chExt cx="4658627" cy="9180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68897"/>
            <a:stretch/>
          </p:blipFill>
          <p:spPr>
            <a:xfrm>
              <a:off x="4322408" y="4754398"/>
              <a:ext cx="4512990" cy="812767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63992" y="4703119"/>
              <a:ext cx="4658627" cy="91803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20115" y="6235374"/>
                <a:ext cx="1311320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15" y="6235374"/>
                <a:ext cx="1311320" cy="5648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496051" y="5795936"/>
            <a:ext cx="233934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Differentiate between</a:t>
            </a:r>
          </a:p>
        </p:txBody>
      </p:sp>
    </p:spTree>
    <p:extLst>
      <p:ext uri="{BB962C8B-B14F-4D97-AF65-F5344CB8AC3E}">
        <p14:creationId xmlns:p14="http://schemas.microsoft.com/office/powerpoint/2010/main" val="93277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0" y="495300"/>
            <a:ext cx="392735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Cohesive and Adhesive Forces</a:t>
            </a:r>
            <a:endParaRPr lang="en-US" sz="2400" dirty="0"/>
          </a:p>
        </p:txBody>
      </p:sp>
      <p:sp>
        <p:nvSpPr>
          <p:cNvPr id="3" name="Down Arrow 2"/>
          <p:cNvSpPr/>
          <p:nvPr/>
        </p:nvSpPr>
        <p:spPr>
          <a:xfrm rot="3035267">
            <a:off x="2739241" y="1004247"/>
            <a:ext cx="608528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1525" y="2080230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Attractive force between </a:t>
            </a:r>
            <a:r>
              <a:rPr lang="en-US" u="sng" dirty="0" smtClean="0"/>
              <a:t>identical</a:t>
            </a:r>
            <a:r>
              <a:rPr lang="en-US" dirty="0" smtClean="0"/>
              <a:t> molecules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05450" y="1946880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Attractive force between two </a:t>
            </a:r>
            <a:r>
              <a:rPr lang="en-US" u="sng" dirty="0" smtClean="0"/>
              <a:t>different</a:t>
            </a:r>
            <a:r>
              <a:rPr lang="en-US" dirty="0" smtClean="0"/>
              <a:t> molecules </a:t>
            </a:r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 rot="18512102">
            <a:off x="5387191" y="937572"/>
            <a:ext cx="608528" cy="1028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0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253" y="142542"/>
            <a:ext cx="213738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Surface Tension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75173"/>
            <a:ext cx="52423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Resistance of a liquid to an increase in surface area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Units = J/m</a:t>
            </a:r>
            <a:r>
              <a:rPr lang="en-US" baseline="30000" dirty="0" smtClean="0"/>
              <a:t>2</a:t>
            </a:r>
            <a:r>
              <a:rPr lang="en-US" dirty="0" smtClean="0"/>
              <a:t> or many other units (OER = </a:t>
            </a:r>
            <a:r>
              <a:rPr lang="en-US" dirty="0" err="1" smtClean="0"/>
              <a:t>mN</a:t>
            </a:r>
            <a:r>
              <a:rPr lang="en-US" dirty="0" smtClean="0"/>
              <a:t>/m)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Molecules on top experience ½ the force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Seeks to minimize surface area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ST DP IMF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53" y="2434083"/>
            <a:ext cx="4065853" cy="3144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379" y="5803271"/>
            <a:ext cx="314419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&gt;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O/Surface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3379" y="6335902"/>
            <a:ext cx="280237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Cohesion &gt; Adhesion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397" y="469806"/>
            <a:ext cx="3872638" cy="18880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671" y="3125977"/>
            <a:ext cx="3476453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454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15"/>
          <a:stretch/>
        </p:blipFill>
        <p:spPr>
          <a:xfrm>
            <a:off x="5049809" y="380246"/>
            <a:ext cx="4094191" cy="638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4070143"/>
            <a:ext cx="3795712" cy="25258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32" y="759813"/>
            <a:ext cx="4544666" cy="273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40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201831"/>
            <a:ext cx="13660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Meniscus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848" y="663496"/>
            <a:ext cx="6514817" cy="5254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604" y="5917783"/>
            <a:ext cx="2866490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 &lt; 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O/Glass</a:t>
            </a:r>
          </a:p>
          <a:p>
            <a:r>
              <a:rPr lang="en-US" sz="2400" dirty="0" smtClean="0"/>
              <a:t>Cohesive &lt; Adhesive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01351" y="5917782"/>
            <a:ext cx="2735429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Hg/Hg </a:t>
            </a:r>
            <a:r>
              <a:rPr lang="en-US" sz="2400" dirty="0"/>
              <a:t>&gt;</a:t>
            </a:r>
            <a:r>
              <a:rPr lang="en-US" sz="2400" dirty="0" smtClean="0"/>
              <a:t> Hg/Glass</a:t>
            </a:r>
          </a:p>
          <a:p>
            <a:r>
              <a:rPr lang="en-US" sz="2400" dirty="0" smtClean="0"/>
              <a:t>Cohesive &gt; Adhesive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5033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9" y="201831"/>
            <a:ext cx="21385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Capillary Action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23866"/>
            <a:ext cx="46826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Liquid flows within a porous material or tube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Molecules on top experience ½ the force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Important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plants, trees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chromatography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51" y="105877"/>
            <a:ext cx="4508921" cy="38660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69" y="3600450"/>
            <a:ext cx="4021795" cy="30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8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78" y="878232"/>
            <a:ext cx="50416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Method to separate compounds based on differences in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Solubility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Size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dirty="0" smtClean="0"/>
              <a:t>Charge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Stationary/Solid Phase – chromatography paper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Mobile/Liquid Phase – water or ethanol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Liquid moves up the solid phase, different compounds travel at different rates based on chemical properties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726" y="221419"/>
            <a:ext cx="262501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Chromatography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600700" y="5447349"/>
            <a:ext cx="341597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How are molecules are separated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Terminology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Describe a Chromatography experiment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3871" y="6334781"/>
            <a:ext cx="3867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https://slideplayer.com/slide/4701883/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3008" t="10867" r="43496" b="21491"/>
          <a:stretch/>
        </p:blipFill>
        <p:spPr>
          <a:xfrm>
            <a:off x="5266613" y="483029"/>
            <a:ext cx="3668751" cy="34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73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26" y="221419"/>
            <a:ext cx="41301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Chromatography - Example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36097" y="1273768"/>
            <a:ext cx="2509024" cy="4962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47248" y="5879222"/>
            <a:ext cx="2520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70848" y="57649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4505" y="576492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82106" y="5764922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640606" y="5764922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06323" y="5764922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9147" y="136628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39147" y="175657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039147" y="213449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39147" y="2528203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039147" y="2921916"/>
            <a:ext cx="228600" cy="2286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267747" y="1295915"/>
            <a:ext cx="183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 1 (Least Polar)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266757" y="1682602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 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60207" y="20591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 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66757" y="2479288"/>
            <a:ext cx="183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AA 4 (Most Polar)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60207" y="2851550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Unknown Mixture</a:t>
            </a:r>
            <a:endParaRPr lang="en-US" dirty="0"/>
          </a:p>
        </p:txBody>
      </p:sp>
      <p:sp>
        <p:nvSpPr>
          <p:cNvPr id="22" name="Right Arrow 21"/>
          <p:cNvSpPr/>
          <p:nvPr/>
        </p:nvSpPr>
        <p:spPr>
          <a:xfrm>
            <a:off x="3387179" y="3315629"/>
            <a:ext cx="1485892" cy="81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45385" y="1366281"/>
            <a:ext cx="2509024" cy="4962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5565829" y="5971735"/>
            <a:ext cx="2520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705842" y="553843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99566" y="482476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97317" y="2199878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062573" y="1556523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727307" y="4850521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40624" y="1550947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2171359" y="1273767"/>
            <a:ext cx="12460" cy="496229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52187" y="1383304"/>
            <a:ext cx="12460" cy="496229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4061" y="821879"/>
            <a:ext cx="28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Phase = Nonpolar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598372" y="7311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Phase = Polar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441525" y="6231629"/>
            <a:ext cx="369929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Show how the AA are separated</a:t>
            </a:r>
          </a:p>
        </p:txBody>
      </p:sp>
    </p:spTree>
    <p:extLst>
      <p:ext uri="{BB962C8B-B14F-4D97-AF65-F5344CB8AC3E}">
        <p14:creationId xmlns:p14="http://schemas.microsoft.com/office/powerpoint/2010/main" val="261529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726" y="221419"/>
            <a:ext cx="413017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Chromatography - Example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36097" y="1273768"/>
            <a:ext cx="2509024" cy="4962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347248" y="5879222"/>
            <a:ext cx="2520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470848" y="57649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4505" y="5764922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82106" y="5764922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40606" y="5764922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39147" y="1366281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039147" y="1756574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39147" y="2134490"/>
            <a:ext cx="228600" cy="2286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39147" y="2528203"/>
            <a:ext cx="228600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267747" y="1295915"/>
            <a:ext cx="17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Asp – CH</a:t>
            </a:r>
            <a:r>
              <a:rPr lang="en-US" baseline="-25000" dirty="0" smtClean="0"/>
              <a:t>2</a:t>
            </a:r>
            <a:r>
              <a:rPr lang="en-US" dirty="0" smtClean="0"/>
              <a:t>-COOH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06956" y="2457837"/>
            <a:ext cx="808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Gly</a:t>
            </a:r>
            <a:r>
              <a:rPr lang="en-US" dirty="0" smtClean="0"/>
              <a:t> - H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60207" y="2059146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Ala – CH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3258302" y="1687832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Leu</a:t>
            </a:r>
            <a:r>
              <a:rPr lang="en-US" dirty="0" smtClean="0"/>
              <a:t> - CH</a:t>
            </a:r>
            <a:r>
              <a:rPr lang="en-US" baseline="-25000" dirty="0" smtClean="0"/>
              <a:t>2</a:t>
            </a:r>
            <a:r>
              <a:rPr lang="en-US" dirty="0" smtClean="0"/>
              <a:t>CH(CH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20" name="Right Arrow 19"/>
          <p:cNvSpPr/>
          <p:nvPr/>
        </p:nvSpPr>
        <p:spPr>
          <a:xfrm>
            <a:off x="3387179" y="3315629"/>
            <a:ext cx="1485892" cy="814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45385" y="1366281"/>
            <a:ext cx="2509024" cy="4962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5565829" y="5971735"/>
            <a:ext cx="252017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4061" y="821879"/>
            <a:ext cx="2853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Stationary Phase = Nonpolar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598372" y="731178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Mobile Phase = Polar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539738" y="5879222"/>
            <a:ext cx="176491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experiment</a:t>
            </a:r>
          </a:p>
        </p:txBody>
      </p:sp>
    </p:spTree>
    <p:extLst>
      <p:ext uri="{BB962C8B-B14F-4D97-AF65-F5344CB8AC3E}">
        <p14:creationId xmlns:p14="http://schemas.microsoft.com/office/powerpoint/2010/main" val="9645628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1604" y="325925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9048" t="1964"/>
          <a:stretch/>
        </p:blipFill>
        <p:spPr>
          <a:xfrm>
            <a:off x="6563762" y="1791081"/>
            <a:ext cx="1544624" cy="4388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7361" t="-116" r="36334" b="1010"/>
          <a:stretch/>
        </p:blipFill>
        <p:spPr>
          <a:xfrm>
            <a:off x="724890" y="1783534"/>
            <a:ext cx="1312753" cy="4436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" r="67718" b="2299"/>
          <a:stretch/>
        </p:blipFill>
        <p:spPr>
          <a:xfrm>
            <a:off x="3596363" y="1783534"/>
            <a:ext cx="1611016" cy="43732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1604" y="823866"/>
            <a:ext cx="49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Which molecule will have the higher boiling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45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89711" y="1582847"/>
            <a:ext cx="8068755" cy="1556846"/>
            <a:chOff x="307818" y="1374617"/>
            <a:chExt cx="8068755" cy="15568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9848" t="82728" r="46036" b="4617"/>
            <a:stretch/>
          </p:blipFill>
          <p:spPr>
            <a:xfrm>
              <a:off x="2064190" y="1519472"/>
              <a:ext cx="715224" cy="6427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3624" t="19486" r="41360" b="62156"/>
            <a:stretch/>
          </p:blipFill>
          <p:spPr>
            <a:xfrm>
              <a:off x="307818" y="1374617"/>
              <a:ext cx="1267485" cy="93250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35946" t="41052" r="44934" b="41659"/>
            <a:stretch/>
          </p:blipFill>
          <p:spPr>
            <a:xfrm>
              <a:off x="5071346" y="1428938"/>
              <a:ext cx="968722" cy="8781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36387" t="61370" r="43421" b="20985"/>
            <a:stretch/>
          </p:blipFill>
          <p:spPr>
            <a:xfrm>
              <a:off x="3438640" y="1410831"/>
              <a:ext cx="1023042" cy="89629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71811" y="1440457"/>
              <a:ext cx="1504762" cy="8666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15636" y="256213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03633" y="256213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31992" y="2562131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7538" y="2562131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(d)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06023" y="2562131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(e)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3303" y="177037"/>
            <a:ext cx="11096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You Try It: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3303" y="674978"/>
            <a:ext cx="4935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molecule indicate what IMF are present:</a:t>
            </a:r>
          </a:p>
          <a:p>
            <a:r>
              <a:rPr lang="en-US" dirty="0" smtClean="0"/>
              <a:t>Order the molecules from Lowest BP to Highest BP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8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74034" y="1017285"/>
          <a:ext cx="8679359" cy="202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000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841972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932507">
                  <a:extLst>
                    <a:ext uri="{9D8B030D-6E8A-4147-A177-3AD203B41FA5}">
                      <a16:colId xmlns:a16="http://schemas.microsoft.com/office/drawing/2014/main" val="3603606087"/>
                    </a:ext>
                  </a:extLst>
                </a:gridCol>
                <a:gridCol w="2634559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  <a:gridCol w="1158843">
                  <a:extLst>
                    <a:ext uri="{9D8B030D-6E8A-4147-A177-3AD203B41FA5}">
                      <a16:colId xmlns:a16="http://schemas.microsoft.com/office/drawing/2014/main" val="4061880808"/>
                    </a:ext>
                  </a:extLst>
                </a:gridCol>
                <a:gridCol w="2281473">
                  <a:extLst>
                    <a:ext uri="{9D8B030D-6E8A-4147-A177-3AD203B41FA5}">
                      <a16:colId xmlns:a16="http://schemas.microsoft.com/office/drawing/2014/main" val="428400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Shape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Volume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/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Particles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Compressibility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IMF/Energy</a:t>
                      </a:r>
                      <a:endParaRPr 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Solid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aseline="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Ridged, clinging, tightly packed 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Very Low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&gt;&gt;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Liquid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Mobile, adhering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</a:t>
                      </a:r>
                      <a:r>
                        <a:rPr lang="en-US" sz="1800" dirty="0" smtClean="0">
                          <a:sym typeface="Symbol" panose="05050102010706020507" pitchFamily="18" charset="2"/>
                        </a:rPr>
                        <a:t>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Gas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Indef.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Independent,</a:t>
                      </a:r>
                      <a:r>
                        <a:rPr lang="en-US" sz="1800" baseline="0" dirty="0" smtClean="0"/>
                        <a:t> far apart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High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IMF &lt;&lt;</a:t>
                      </a:r>
                      <a:r>
                        <a:rPr lang="en-US" sz="1800" baseline="0" dirty="0" smtClean="0"/>
                        <a:t> Energy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034" y="4888463"/>
            <a:ext cx="4424715" cy="1797747"/>
          </a:xfrm>
          <a:prstGeom prst="rect">
            <a:avLst/>
          </a:prstGeom>
        </p:spPr>
      </p:pic>
      <p:pic>
        <p:nvPicPr>
          <p:cNvPr id="4" name="Picture 2" descr="http://perso.numericable.fr/vincent.hedberg/thermal/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659" y="3534954"/>
            <a:ext cx="4006938" cy="231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034" y="262550"/>
            <a:ext cx="220310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States of Matter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07193" y="77884"/>
            <a:ext cx="13821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459704" y="3419126"/>
            <a:ext cx="4053374" cy="12743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13689" y="6190810"/>
            <a:ext cx="207567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Complete the table</a:t>
            </a:r>
          </a:p>
        </p:txBody>
      </p:sp>
    </p:spTree>
    <p:extLst>
      <p:ext uri="{BB962C8B-B14F-4D97-AF65-F5344CB8AC3E}">
        <p14:creationId xmlns:p14="http://schemas.microsoft.com/office/powerpoint/2010/main" val="266831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24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29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406" y="371189"/>
            <a:ext cx="409483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London Dispersion Forces (LDF)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90406" y="1041148"/>
            <a:ext cx="8582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non-polar molecules due to </a:t>
            </a:r>
            <a:r>
              <a:rPr lang="en-US" u="sng" dirty="0" smtClean="0"/>
              <a:t>temporary</a:t>
            </a:r>
            <a:r>
              <a:rPr lang="en-US" dirty="0" smtClean="0"/>
              <a:t> instantaneous dipoles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Occurs in all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Weakest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size/# electrons/MW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NP molecules generally are </a:t>
            </a:r>
            <a:r>
              <a:rPr lang="en-US" u="sng" dirty="0" smtClean="0"/>
              <a:t>symmetrical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634" t="17117" r="6278" b="9915"/>
          <a:stretch/>
        </p:blipFill>
        <p:spPr>
          <a:xfrm>
            <a:off x="4765592" y="1548934"/>
            <a:ext cx="3935061" cy="12240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5245" y="417355"/>
            <a:ext cx="445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 – Dispersion forces, van Der Waals Forces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33122" y="5680658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06" y="2877029"/>
            <a:ext cx="1642898" cy="176151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931" y="2967214"/>
            <a:ext cx="1642898" cy="1761519"/>
          </a:xfrm>
          <a:prstGeom prst="rect">
            <a:avLst/>
          </a:prstGeom>
        </p:spPr>
      </p:pic>
      <p:cxnSp>
        <p:nvCxnSpPr>
          <p:cNvPr id="61" name="Straight Connector 60"/>
          <p:cNvCxnSpPr/>
          <p:nvPr/>
        </p:nvCxnSpPr>
        <p:spPr>
          <a:xfrm>
            <a:off x="1536763" y="3766979"/>
            <a:ext cx="1521120" cy="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2055016" y="341906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LDF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705705" y="4872387"/>
            <a:ext cx="1403350" cy="1341749"/>
            <a:chOff x="4227513" y="3334609"/>
            <a:chExt cx="1403350" cy="1341749"/>
          </a:xfrm>
        </p:grpSpPr>
        <p:sp>
          <p:nvSpPr>
            <p:cNvPr id="64" name="TextBox 570"/>
            <p:cNvSpPr txBox="1">
              <a:spLocks noChangeArrowheads="1"/>
            </p:cNvSpPr>
            <p:nvPr/>
          </p:nvSpPr>
          <p:spPr bwMode="auto">
            <a:xfrm>
              <a:off x="4227513" y="3822700"/>
              <a:ext cx="1403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     </a:t>
              </a:r>
              <a:r>
                <a:rPr lang="en-US" altLang="en-US" sz="1800" dirty="0" smtClean="0"/>
                <a:t>C     </a:t>
              </a:r>
              <a:r>
                <a:rPr lang="en-US" altLang="en-US" sz="1800" dirty="0"/>
                <a:t>H</a:t>
              </a:r>
            </a:p>
          </p:txBody>
        </p:sp>
        <p:sp>
          <p:nvSpPr>
            <p:cNvPr id="65" name="Line 154"/>
            <p:cNvSpPr>
              <a:spLocks noChangeShapeType="1"/>
            </p:cNvSpPr>
            <p:nvPr/>
          </p:nvSpPr>
          <p:spPr bwMode="auto">
            <a:xfrm>
              <a:off x="4996287" y="4011261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54"/>
            <p:cNvSpPr>
              <a:spLocks noChangeShapeType="1"/>
            </p:cNvSpPr>
            <p:nvPr/>
          </p:nvSpPr>
          <p:spPr bwMode="auto">
            <a:xfrm>
              <a:off x="4523986" y="4005355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48"/>
            <p:cNvSpPr>
              <a:spLocks noChangeShapeType="1"/>
            </p:cNvSpPr>
            <p:nvPr/>
          </p:nvSpPr>
          <p:spPr bwMode="auto">
            <a:xfrm rot="5400000">
              <a:off x="4755765" y="4238250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TextBox 578"/>
            <p:cNvSpPr txBox="1">
              <a:spLocks noChangeArrowheads="1"/>
            </p:cNvSpPr>
            <p:nvPr/>
          </p:nvSpPr>
          <p:spPr bwMode="auto">
            <a:xfrm>
              <a:off x="4698773" y="4306777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  <p:sp>
          <p:nvSpPr>
            <p:cNvPr id="69" name="Line 248"/>
            <p:cNvSpPr>
              <a:spLocks noChangeShapeType="1"/>
            </p:cNvSpPr>
            <p:nvPr/>
          </p:nvSpPr>
          <p:spPr bwMode="auto">
            <a:xfrm rot="5400000">
              <a:off x="4755765" y="3764117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TextBox 578"/>
            <p:cNvSpPr txBox="1">
              <a:spLocks noChangeArrowheads="1"/>
            </p:cNvSpPr>
            <p:nvPr/>
          </p:nvSpPr>
          <p:spPr bwMode="auto">
            <a:xfrm>
              <a:off x="4698773" y="3334609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1579598" y="5968715"/>
            <a:ext cx="1241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Symmetrical</a:t>
            </a:r>
          </a:p>
          <a:p>
            <a:pPr algn="ctr"/>
            <a:r>
              <a:rPr lang="en-US" sz="1600" b="1" dirty="0" smtClean="0"/>
              <a:t>Nonpolar</a:t>
            </a:r>
            <a:endParaRPr lang="en-US" sz="1600" b="1" dirty="0"/>
          </a:p>
        </p:txBody>
      </p:sp>
      <p:grpSp>
        <p:nvGrpSpPr>
          <p:cNvPr id="72" name="Group 71"/>
          <p:cNvGrpSpPr/>
          <p:nvPr/>
        </p:nvGrpSpPr>
        <p:grpSpPr>
          <a:xfrm>
            <a:off x="410180" y="4872516"/>
            <a:ext cx="1403350" cy="1341749"/>
            <a:chOff x="4227513" y="3334609"/>
            <a:chExt cx="1403350" cy="1341749"/>
          </a:xfrm>
        </p:grpSpPr>
        <p:sp>
          <p:nvSpPr>
            <p:cNvPr id="73" name="TextBox 570"/>
            <p:cNvSpPr txBox="1">
              <a:spLocks noChangeArrowheads="1"/>
            </p:cNvSpPr>
            <p:nvPr/>
          </p:nvSpPr>
          <p:spPr bwMode="auto">
            <a:xfrm>
              <a:off x="4227513" y="3822700"/>
              <a:ext cx="14033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     </a:t>
              </a:r>
              <a:r>
                <a:rPr lang="en-US" altLang="en-US" sz="1800" dirty="0" smtClean="0"/>
                <a:t>C     </a:t>
              </a:r>
              <a:r>
                <a:rPr lang="en-US" altLang="en-US" sz="1800" dirty="0"/>
                <a:t>H</a:t>
              </a:r>
            </a:p>
          </p:txBody>
        </p:sp>
        <p:sp>
          <p:nvSpPr>
            <p:cNvPr id="74" name="Line 154"/>
            <p:cNvSpPr>
              <a:spLocks noChangeShapeType="1"/>
            </p:cNvSpPr>
            <p:nvPr/>
          </p:nvSpPr>
          <p:spPr bwMode="auto">
            <a:xfrm>
              <a:off x="4996287" y="4011261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54"/>
            <p:cNvSpPr>
              <a:spLocks noChangeShapeType="1"/>
            </p:cNvSpPr>
            <p:nvPr/>
          </p:nvSpPr>
          <p:spPr bwMode="auto">
            <a:xfrm>
              <a:off x="4523986" y="4005355"/>
              <a:ext cx="2284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248"/>
            <p:cNvSpPr>
              <a:spLocks noChangeShapeType="1"/>
            </p:cNvSpPr>
            <p:nvPr/>
          </p:nvSpPr>
          <p:spPr bwMode="auto">
            <a:xfrm rot="5400000">
              <a:off x="4755765" y="4238250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TextBox 578"/>
            <p:cNvSpPr txBox="1">
              <a:spLocks noChangeArrowheads="1"/>
            </p:cNvSpPr>
            <p:nvPr/>
          </p:nvSpPr>
          <p:spPr bwMode="auto">
            <a:xfrm>
              <a:off x="4698773" y="4306777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  <p:sp>
          <p:nvSpPr>
            <p:cNvPr id="78" name="Line 248"/>
            <p:cNvSpPr>
              <a:spLocks noChangeShapeType="1"/>
            </p:cNvSpPr>
            <p:nvPr/>
          </p:nvSpPr>
          <p:spPr bwMode="auto">
            <a:xfrm rot="5400000">
              <a:off x="4755765" y="3764117"/>
              <a:ext cx="22875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TextBox 578"/>
            <p:cNvSpPr txBox="1">
              <a:spLocks noChangeArrowheads="1"/>
            </p:cNvSpPr>
            <p:nvPr/>
          </p:nvSpPr>
          <p:spPr bwMode="auto">
            <a:xfrm>
              <a:off x="4698773" y="3334609"/>
              <a:ext cx="342735" cy="369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H</a:t>
              </a:r>
            </a:p>
          </p:txBody>
        </p:sp>
      </p:grpSp>
      <p:cxnSp>
        <p:nvCxnSpPr>
          <p:cNvPr id="80" name="Straight Connector 79"/>
          <p:cNvCxnSpPr>
            <a:stCxn id="73" idx="3"/>
            <a:endCxn id="64" idx="1"/>
          </p:cNvCxnSpPr>
          <p:nvPr/>
        </p:nvCxnSpPr>
        <p:spPr>
          <a:xfrm flipV="1">
            <a:off x="1813530" y="5545144"/>
            <a:ext cx="892175" cy="129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020373" y="5187518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LDF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40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13" y="2424379"/>
            <a:ext cx="202555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 distribution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electrons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510918" y="3074928"/>
            <a:ext cx="1288628" cy="1077167"/>
            <a:chOff x="909556" y="3099682"/>
            <a:chExt cx="1718170" cy="1436223"/>
          </a:xfrm>
        </p:grpSpPr>
        <p:sp>
          <p:nvSpPr>
            <p:cNvPr id="5" name="Oval 4"/>
            <p:cNvSpPr/>
            <p:nvPr/>
          </p:nvSpPr>
          <p:spPr>
            <a:xfrm>
              <a:off x="1082841" y="3164305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2811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95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18762" y="340439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189147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2710" y="337248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981820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74286" y="309968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9520" y="318153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156359" y="2461227"/>
            <a:ext cx="2025555" cy="64633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 distribution</a:t>
            </a:r>
          </a:p>
          <a:p>
            <a:pPr algn="ctr"/>
            <a:r>
              <a:rPr lang="en-US" dirty="0"/>
              <a:t>o</a:t>
            </a:r>
            <a:r>
              <a:rPr lang="en-US" dirty="0" smtClean="0"/>
              <a:t>f electrons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330769" y="3122137"/>
            <a:ext cx="1288628" cy="1077167"/>
            <a:chOff x="909556" y="3099682"/>
            <a:chExt cx="1718170" cy="1436223"/>
          </a:xfrm>
        </p:grpSpPr>
        <p:sp>
          <p:nvSpPr>
            <p:cNvPr id="41" name="Oval 40"/>
            <p:cNvSpPr/>
            <p:nvPr/>
          </p:nvSpPr>
          <p:spPr>
            <a:xfrm>
              <a:off x="1082841" y="3164305"/>
              <a:ext cx="1371600" cy="13716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2811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09556" y="3665439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218762" y="3404391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189147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62710" y="337248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81820" y="3970148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174286" y="309968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059520" y="3181534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/>
                <a:t>-</a:t>
              </a:r>
              <a:endParaRPr lang="en-US" dirty="0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2080300" y="3387739"/>
            <a:ext cx="108930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No Attractive Force</a:t>
            </a:r>
            <a:endParaRPr lang="en-US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244222" y="250895"/>
            <a:ext cx="409483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London Dispersion Forces (LDF)</a:t>
            </a:r>
            <a:endParaRPr lang="en-US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244222" y="920854"/>
            <a:ext cx="85829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non-polar molecules due to </a:t>
            </a:r>
            <a:r>
              <a:rPr lang="en-US" u="sng" dirty="0" smtClean="0"/>
              <a:t>temporary</a:t>
            </a:r>
            <a:r>
              <a:rPr lang="en-US" dirty="0" smtClean="0"/>
              <a:t> instantaneous dipoles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Occurs in all molecules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Weakest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size/# electrons/MW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NP molecules generally are </a:t>
            </a:r>
            <a:r>
              <a:rPr lang="en-US" u="sng" dirty="0" smtClean="0"/>
              <a:t>symmetrical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39061" y="297061"/>
            <a:ext cx="4456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aka – Dispersion forces, van Der Waals Forces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4145673" y="4212226"/>
            <a:ext cx="4843123" cy="2577498"/>
            <a:chOff x="2297561" y="1955468"/>
            <a:chExt cx="4843123" cy="2577498"/>
          </a:xfrm>
        </p:grpSpPr>
        <p:sp>
          <p:nvSpPr>
            <p:cNvPr id="63" name="TextBox 62"/>
            <p:cNvSpPr txBox="1"/>
            <p:nvPr/>
          </p:nvSpPr>
          <p:spPr>
            <a:xfrm>
              <a:off x="3731751" y="3126661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+</a:t>
              </a:r>
              <a:endParaRPr lang="en-US" sz="2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297561" y="3161708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-</a:t>
              </a:r>
              <a:endParaRPr lang="en-US" sz="2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495216" y="3609636"/>
              <a:ext cx="1511248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Temporary</a:t>
              </a:r>
            </a:p>
            <a:p>
              <a:pPr algn="ctr"/>
              <a:r>
                <a:rPr lang="en-US" dirty="0" smtClean="0"/>
                <a:t>Instantaneous</a:t>
              </a:r>
            </a:p>
            <a:p>
              <a:pPr algn="ctr"/>
              <a:r>
                <a:rPr lang="en-US" dirty="0" smtClean="0"/>
                <a:t>Dipole</a:t>
              </a:r>
              <a:endParaRPr lang="en-US" dirty="0"/>
            </a:p>
          </p:txBody>
        </p:sp>
        <p:grpSp>
          <p:nvGrpSpPr>
            <p:cNvPr id="66" name="Group 65"/>
            <p:cNvGrpSpPr>
              <a:grpSpLocks noChangeAspect="1"/>
            </p:cNvGrpSpPr>
            <p:nvPr/>
          </p:nvGrpSpPr>
          <p:grpSpPr>
            <a:xfrm>
              <a:off x="5591173" y="2169245"/>
              <a:ext cx="1333435" cy="1070841"/>
              <a:chOff x="5287788" y="2111995"/>
              <a:chExt cx="1703833" cy="1371600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448471" y="2111995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645051" y="258106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578339" y="23248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596463" y="2880189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5466907" y="2131901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5448471" y="3024255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5287788" y="259633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5331913" y="2373613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5313477" y="2830512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691522" y="3139421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+</a:t>
              </a:r>
              <a:endParaRPr lang="en-US" sz="2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52234" y="311648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δ</a:t>
              </a:r>
              <a:r>
                <a:rPr lang="en-US" sz="2400" baseline="30000" dirty="0" smtClean="0"/>
                <a:t>-</a:t>
              </a:r>
              <a:endParaRPr lang="en-US" sz="2400" dirty="0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4006477" y="2726219"/>
              <a:ext cx="152112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524730" y="237830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LDF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17256" y="3745095"/>
              <a:ext cx="1901418" cy="6463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Induced Dipole</a:t>
              </a:r>
            </a:p>
            <a:p>
              <a:pPr algn="ctr"/>
              <a:r>
                <a:rPr lang="en-US" dirty="0" smtClean="0"/>
                <a:t>Neighboring Atom</a:t>
              </a:r>
            </a:p>
          </p:txBody>
        </p:sp>
        <p:grpSp>
          <p:nvGrpSpPr>
            <p:cNvPr id="72" name="Group 71"/>
            <p:cNvGrpSpPr>
              <a:grpSpLocks noChangeAspect="1"/>
            </p:cNvGrpSpPr>
            <p:nvPr/>
          </p:nvGrpSpPr>
          <p:grpSpPr>
            <a:xfrm>
              <a:off x="2465548" y="1955468"/>
              <a:ext cx="1566848" cy="1338551"/>
              <a:chOff x="2465549" y="1955468"/>
              <a:chExt cx="1704973" cy="1456551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634877" y="2040419"/>
                <a:ext cx="1371600" cy="13716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3823952" y="256297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3770798" y="2280505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3741183" y="2846262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2465549" y="2481600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2567380" y="2154304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2521542" y="2754527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2785644" y="1955468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641169" y="2978513"/>
                <a:ext cx="3465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30000" dirty="0"/>
                  <a:t>-</a:t>
                </a:r>
                <a:endParaRPr lang="en-US" dirty="0"/>
              </a:p>
            </p:txBody>
          </p:sp>
        </p:grpSp>
      </p:grpSp>
      <p:sp>
        <p:nvSpPr>
          <p:cNvPr id="91" name="TextBox 90"/>
          <p:cNvSpPr txBox="1"/>
          <p:nvPr/>
        </p:nvSpPr>
        <p:spPr>
          <a:xfrm>
            <a:off x="55094" y="5712506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348139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4856"/>
          <a:stretch/>
        </p:blipFill>
        <p:spPr>
          <a:xfrm>
            <a:off x="6442989" y="3997593"/>
            <a:ext cx="2400000" cy="2588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6276"/>
          <a:stretch/>
        </p:blipFill>
        <p:spPr>
          <a:xfrm>
            <a:off x="6205424" y="343367"/>
            <a:ext cx="2400000" cy="3080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371" y="343367"/>
            <a:ext cx="2600071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Shape/Size Matters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7859" y="3525902"/>
            <a:ext cx="47513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v.s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496" y="1134316"/>
            <a:ext cx="4656054" cy="4578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82940" y="291750"/>
                <a:ext cx="1311320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2940" y="291750"/>
                <a:ext cx="1311320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41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0406" y="371189"/>
            <a:ext cx="3402791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Dipole-Dipole Forces (DD)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90407" y="1041148"/>
            <a:ext cx="821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Attractive force between polar molecules due to </a:t>
            </a:r>
            <a:r>
              <a:rPr lang="en-US" u="sng" dirty="0" smtClean="0"/>
              <a:t>asymmetric</a:t>
            </a:r>
            <a:r>
              <a:rPr lang="en-US" dirty="0" smtClean="0"/>
              <a:t> distribution of electrons producing partial charges (</a:t>
            </a:r>
            <a:r>
              <a:rPr lang="el-GR" dirty="0" smtClean="0"/>
              <a:t>δ</a:t>
            </a:r>
            <a:r>
              <a:rPr lang="en-US" baseline="30000" dirty="0" smtClean="0"/>
              <a:t>+</a:t>
            </a:r>
            <a:r>
              <a:rPr lang="en-US" dirty="0" smtClean="0"/>
              <a:t>---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) that attract two molecules together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Weakest </a:t>
            </a:r>
            <a:r>
              <a:rPr lang="en-US" dirty="0"/>
              <a:t>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Proportional to size of the dipole (ΔEN)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molecules generally are </a:t>
            </a:r>
            <a:r>
              <a:rPr lang="en-US" u="sng" dirty="0" smtClean="0"/>
              <a:t>unsymmetrical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651" y="1826649"/>
            <a:ext cx="3839286" cy="2123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7" y="3846803"/>
            <a:ext cx="5610574" cy="28663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99441" y="5048972"/>
                <a:ext cx="1311320" cy="56489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441" y="5048972"/>
                <a:ext cx="1311320" cy="5648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707837" y="5707705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1752911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0406" y="371189"/>
            <a:ext cx="273196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Hydrogen Bond (HB)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0407" y="1041148"/>
            <a:ext cx="82162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Special (stronger) case of DD interactions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 bonded to a small highly electronegative element (O,N,F) is attracted to a lone-pair of electrons or a </a:t>
            </a:r>
            <a:r>
              <a:rPr lang="el-GR" dirty="0" smtClean="0"/>
              <a:t>δ</a:t>
            </a:r>
            <a:r>
              <a:rPr lang="en-US" baseline="30000" dirty="0" smtClean="0"/>
              <a:t>-</a:t>
            </a:r>
            <a:r>
              <a:rPr lang="en-US" dirty="0" smtClean="0"/>
              <a:t> charge on another molecule.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Hydrogen acts as </a:t>
            </a:r>
            <a:r>
              <a:rPr lang="el-GR" dirty="0" smtClean="0"/>
              <a:t>δ</a:t>
            </a:r>
            <a:r>
              <a:rPr lang="en-US" baseline="30000" dirty="0" smtClean="0"/>
              <a:t>++</a:t>
            </a:r>
            <a:r>
              <a:rPr lang="en-US" dirty="0" smtClean="0"/>
              <a:t> (stronger than normal partial charge)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Electrostatic Attraction (opposites attract)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Strongest IMF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91" y="3132499"/>
            <a:ext cx="3095144" cy="340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38250" y="3003768"/>
            <a:ext cx="28834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HB are IMF despite the poor word choice of “Bond”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283" y="3928736"/>
            <a:ext cx="1732380" cy="126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82358" y="5699024"/>
            <a:ext cx="2339348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Can you: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Define the IMF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Draw an example (not given in class or book)</a:t>
            </a:r>
          </a:p>
        </p:txBody>
      </p:sp>
    </p:spTree>
    <p:extLst>
      <p:ext uri="{BB962C8B-B14F-4D97-AF65-F5344CB8AC3E}">
        <p14:creationId xmlns:p14="http://schemas.microsoft.com/office/powerpoint/2010/main" val="225425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521" y="2100404"/>
            <a:ext cx="5686663" cy="41840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284" y="232815"/>
            <a:ext cx="238340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Importance of HB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17284" y="787712"/>
            <a:ext cx="526926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w/o HB water would boil at -100 °C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Exceptionally large Heat of Fusion and Vaporization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Second Semester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Solubility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DNA structure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Protein Structure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61845" y="94316"/>
            <a:ext cx="11412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Table 13.2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29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1337</TotalTime>
  <Words>1216</Words>
  <Application>Microsoft Office PowerPoint</Application>
  <PresentationFormat>On-screen Show (4:3)</PresentationFormat>
  <Paragraphs>303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127</cp:revision>
  <cp:lastPrinted>2020-11-29T22:57:26Z</cp:lastPrinted>
  <dcterms:created xsi:type="dcterms:W3CDTF">2020-03-25T15:59:49Z</dcterms:created>
  <dcterms:modified xsi:type="dcterms:W3CDTF">2022-01-13T16:17:00Z</dcterms:modified>
</cp:coreProperties>
</file>