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300" r:id="rId4"/>
    <p:sldId id="303" r:id="rId5"/>
    <p:sldId id="304" r:id="rId6"/>
    <p:sldId id="301" r:id="rId7"/>
    <p:sldId id="302" r:id="rId8"/>
    <p:sldId id="305" r:id="rId9"/>
    <p:sldId id="298" r:id="rId10"/>
    <p:sldId id="307" r:id="rId11"/>
    <p:sldId id="309" r:id="rId12"/>
    <p:sldId id="310" r:id="rId13"/>
    <p:sldId id="316" r:id="rId14"/>
    <p:sldId id="306" r:id="rId15"/>
    <p:sldId id="314" r:id="rId16"/>
    <p:sldId id="315" r:id="rId17"/>
    <p:sldId id="313" r:id="rId18"/>
    <p:sldId id="312" r:id="rId19"/>
    <p:sldId id="311" r:id="rId20"/>
    <p:sldId id="317" r:id="rId21"/>
    <p:sldId id="308" r:id="rId22"/>
    <p:sldId id="299" r:id="rId23"/>
    <p:sldId id="297" r:id="rId24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Bond Dissociation Energy (BDE)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Born-Haber Cycles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Lattice Energy (</a:t>
            </a:r>
            <a:r>
              <a:rPr lang="el-GR" sz="1600" dirty="0" smtClean="0"/>
              <a:t>Δ</a:t>
            </a:r>
            <a:r>
              <a:rPr lang="en-US" sz="1600" dirty="0" err="1" smtClean="0"/>
              <a:t>H</a:t>
            </a:r>
            <a:r>
              <a:rPr lang="en-US" sz="1600" baseline="-25000" dirty="0" err="1" smtClean="0"/>
              <a:t>Lattice</a:t>
            </a:r>
            <a:r>
              <a:rPr lang="en-US" sz="1600" dirty="0" smtClean="0"/>
              <a:t> )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9c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9.4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879" y="206597"/>
            <a:ext cx="7090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111 Fall 2020</a:t>
            </a:r>
          </a:p>
          <a:p>
            <a:pPr algn="ctr"/>
            <a:r>
              <a:rPr lang="en-US" sz="3200" dirty="0" smtClean="0"/>
              <a:t>Lecture 9c – BDE’s and Born-Haber Cycles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313964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Trends in Lattice Energy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28326" y="1118385"/>
                <a:ext cx="2942600" cy="726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lattice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326" y="1118385"/>
                <a:ext cx="2942600" cy="726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31868" y="2375347"/>
            <a:ext cx="4212222" cy="4203193"/>
            <a:chOff x="46143" y="1522505"/>
            <a:chExt cx="4212222" cy="42031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043" y="2119533"/>
              <a:ext cx="1657143" cy="353333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7700" y="1522505"/>
              <a:ext cx="2587631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Lattice Energy is IP to Size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4510" y="2363858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-834 kJ/</a:t>
              </a:r>
              <a:r>
                <a:rPr lang="en-US" dirty="0" err="1" smtClean="0"/>
                <a:t>mol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34511" y="3263158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-788 kJ/</a:t>
              </a:r>
              <a:r>
                <a:rPr lang="en-US" dirty="0" err="1" smtClean="0"/>
                <a:t>mol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93271" y="4051204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-701 kJ/</a:t>
              </a:r>
              <a:r>
                <a:rPr lang="en-US" dirty="0" err="1" smtClean="0"/>
                <a:t>mol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93272" y="4839251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-657 kJ/</a:t>
              </a:r>
              <a:r>
                <a:rPr lang="en-US" dirty="0" err="1" smtClean="0"/>
                <a:t>mol</a:t>
              </a:r>
              <a:endParaRPr lang="en-US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6143" y="2391948"/>
              <a:ext cx="723900" cy="3333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Size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Up Arrow 14"/>
            <p:cNvSpPr/>
            <p:nvPr/>
          </p:nvSpPr>
          <p:spPr>
            <a:xfrm>
              <a:off x="3524940" y="2319116"/>
              <a:ext cx="733425" cy="333375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Energy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1106" y="2991660"/>
            <a:ext cx="2967672" cy="2700433"/>
            <a:chOff x="5651581" y="1535437"/>
            <a:chExt cx="2967672" cy="27004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51581" y="2375347"/>
              <a:ext cx="2923809" cy="125714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51581" y="1535437"/>
              <a:ext cx="2967672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Lattice Energy is DP to Charge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1581" y="3866538"/>
              <a:ext cx="1285929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-910 kJ/</a:t>
              </a:r>
              <a:r>
                <a:rPr lang="en-US" dirty="0" err="1" smtClean="0"/>
                <a:t>mol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6305" y="3865926"/>
              <a:ext cx="1402948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-3414 kJ/</a:t>
              </a:r>
              <a:r>
                <a:rPr lang="en-US" dirty="0" err="1" smtClean="0"/>
                <a:t>mol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8347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90525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971550"/>
            <a:ext cx="4920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will have a greater Lattice Energy?   Explain.</a:t>
            </a:r>
          </a:p>
          <a:p>
            <a:endParaRPr lang="en-US" dirty="0"/>
          </a:p>
          <a:p>
            <a:pPr marL="342900" indent="-342900">
              <a:buAutoNum type="alphaLcParenBoth"/>
            </a:pPr>
            <a:r>
              <a:rPr lang="en-US" dirty="0" smtClean="0"/>
              <a:t>MgF</a:t>
            </a:r>
            <a:r>
              <a:rPr lang="en-US" baseline="-25000" dirty="0" smtClean="0"/>
              <a:t>2</a:t>
            </a:r>
            <a:r>
              <a:rPr lang="en-US" dirty="0" smtClean="0"/>
              <a:t> vs MgI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 marL="342900" indent="-342900">
              <a:buAutoNum type="alphaLcParenBoth"/>
            </a:pPr>
            <a:r>
              <a:rPr lang="en-US" dirty="0" err="1" smtClean="0"/>
              <a:t>NaCl</a:t>
            </a:r>
            <a:r>
              <a:rPr lang="en-US" dirty="0" smtClean="0"/>
              <a:t> vs MgCl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89" y="101666"/>
            <a:ext cx="248266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Born-Haber Cycles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8489" y="641092"/>
            <a:ext cx="81321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Hard to measure lattice energies experimentally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Easier to calculate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Similar to Hess’s Law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Can solve for any value, though normally its Lattice </a:t>
            </a:r>
            <a:r>
              <a:rPr lang="en-US" dirty="0"/>
              <a:t>E</a:t>
            </a:r>
            <a:r>
              <a:rPr lang="en-US" dirty="0" smtClean="0"/>
              <a:t>nergy or Enthalpy of Reaction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9750" y="2630746"/>
            <a:ext cx="428944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Need to know 6 values (Tables in OER Book)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2026"/>
              </p:ext>
            </p:extLst>
          </p:nvPr>
        </p:nvGraphicFramePr>
        <p:xfrm>
          <a:off x="582573" y="3153966"/>
          <a:ext cx="677535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6150">
                  <a:extLst>
                    <a:ext uri="{9D8B030D-6E8A-4147-A177-3AD203B41FA5}">
                      <a16:colId xmlns:a16="http://schemas.microsoft.com/office/drawing/2014/main" val="2019454201"/>
                    </a:ext>
                  </a:extLst>
                </a:gridCol>
                <a:gridCol w="1030755">
                  <a:extLst>
                    <a:ext uri="{9D8B030D-6E8A-4147-A177-3AD203B41FA5}">
                      <a16:colId xmlns:a16="http://schemas.microsoft.com/office/drawing/2014/main" val="3195741255"/>
                    </a:ext>
                  </a:extLst>
                </a:gridCol>
                <a:gridCol w="2258453">
                  <a:extLst>
                    <a:ext uri="{9D8B030D-6E8A-4147-A177-3AD203B41FA5}">
                      <a16:colId xmlns:a16="http://schemas.microsoft.com/office/drawing/2014/main" val="3340489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Table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8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Enthalpy of Sublimation (metal)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Δ</a:t>
                      </a:r>
                      <a:r>
                        <a:rPr lang="en-US" sz="1800" dirty="0" err="1" smtClean="0"/>
                        <a:t>H</a:t>
                      </a:r>
                      <a:r>
                        <a:rPr lang="en-US" sz="1800" baseline="-25000" dirty="0" err="1" smtClean="0"/>
                        <a:t>sub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/>
                        <a:t>*Given in problem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71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BDE</a:t>
                      </a:r>
                      <a:r>
                        <a:rPr lang="en-US" sz="1800" baseline="0" dirty="0" smtClean="0"/>
                        <a:t> (nonmetal)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BDE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Table 9.3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48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Ionization</a:t>
                      </a:r>
                      <a:r>
                        <a:rPr lang="en-US" sz="1800" baseline="0" dirty="0" smtClean="0"/>
                        <a:t> Energy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IE or E</a:t>
                      </a:r>
                      <a:r>
                        <a:rPr lang="en-US" sz="1800" baseline="-25000" dirty="0" smtClean="0"/>
                        <a:t>IE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Figure 3.34</a:t>
                      </a:r>
                    </a:p>
                    <a:p>
                      <a:pPr algn="l"/>
                      <a:r>
                        <a:rPr lang="en-US" sz="1800" dirty="0" smtClean="0"/>
                        <a:t>Table 3.3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Electron Affinity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EA or E</a:t>
                      </a:r>
                      <a:r>
                        <a:rPr lang="en-US" sz="1800" baseline="-25000" dirty="0" smtClean="0"/>
                        <a:t>EA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Figure 3.35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68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Lattice Energy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Δ</a:t>
                      </a:r>
                      <a:r>
                        <a:rPr lang="en-US" sz="1800" dirty="0" err="1" smtClean="0"/>
                        <a:t>H</a:t>
                      </a:r>
                      <a:r>
                        <a:rPr lang="en-US" sz="1800" baseline="-25000" dirty="0" err="1" smtClean="0"/>
                        <a:t>lattice</a:t>
                      </a:r>
                      <a:endParaRPr lang="en-US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in Book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38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Enthalpy of Formation (</a:t>
                      </a:r>
                      <a:r>
                        <a:rPr lang="en-US" sz="1800" dirty="0" err="1" smtClean="0"/>
                        <a:t>rxn</a:t>
                      </a:r>
                      <a:r>
                        <a:rPr lang="en-US" sz="1800" dirty="0" smtClean="0"/>
                        <a:t>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Δ</a:t>
                      </a:r>
                      <a:r>
                        <a:rPr lang="en-US" sz="1800" dirty="0" err="1" smtClean="0"/>
                        <a:t>H</a:t>
                      </a:r>
                      <a:r>
                        <a:rPr lang="en-US" sz="1800" baseline="-25000" dirty="0" err="1" smtClean="0"/>
                        <a:t>f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Appendix G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299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09412" y="5846545"/>
            <a:ext cx="154247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*All Values Given for HW and Exam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9822" y="1953638"/>
            <a:ext cx="5968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Δ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rxn</a:t>
            </a:r>
            <a:r>
              <a:rPr lang="en-US" sz="2800" dirty="0" smtClean="0"/>
              <a:t> = </a:t>
            </a:r>
            <a:r>
              <a:rPr lang="el-GR" sz="2800" dirty="0" smtClean="0"/>
              <a:t>Δ</a:t>
            </a:r>
            <a:r>
              <a:rPr lang="en-US" sz="2800" dirty="0" err="1"/>
              <a:t>H</a:t>
            </a:r>
            <a:r>
              <a:rPr lang="en-US" sz="2800" baseline="-25000" dirty="0" err="1" smtClean="0"/>
              <a:t>sub</a:t>
            </a:r>
            <a:r>
              <a:rPr lang="en-US" sz="2800" dirty="0" smtClean="0"/>
              <a:t> + BDE + E</a:t>
            </a:r>
            <a:r>
              <a:rPr lang="en-US" sz="2800" baseline="-25000" dirty="0" smtClean="0"/>
              <a:t>IE</a:t>
            </a:r>
            <a:r>
              <a:rPr lang="en-US" sz="2800" dirty="0" smtClean="0"/>
              <a:t> + E</a:t>
            </a:r>
            <a:r>
              <a:rPr lang="en-US" sz="2800" baseline="-25000" dirty="0" smtClean="0"/>
              <a:t>EA</a:t>
            </a:r>
            <a:r>
              <a:rPr lang="en-US" sz="2800" dirty="0" smtClean="0"/>
              <a:t> + </a:t>
            </a:r>
            <a:r>
              <a:rPr lang="el-GR" sz="2800" dirty="0"/>
              <a:t>Δ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lattice</a:t>
            </a:r>
            <a:r>
              <a:rPr lang="en-US" sz="2800" dirty="0" smtClean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016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87957"/>
            <a:ext cx="4934347" cy="3700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233647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Ionization Energy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5" y="3905250"/>
            <a:ext cx="5334000" cy="2752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905250"/>
            <a:ext cx="19364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Lattice Energy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057275"/>
            <a:ext cx="336592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 Additional values not from book</a:t>
            </a:r>
          </a:p>
          <a:p>
            <a:r>
              <a:rPr lang="en-US" dirty="0" smtClean="0"/>
              <a:t>Use values in book first!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828" y="4591050"/>
            <a:ext cx="311110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*Not from book, use with care!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44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teractive Student Tuto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45" y="2986320"/>
            <a:ext cx="7123809" cy="3723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608013"/>
            <a:ext cx="6133333" cy="2276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233647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Ionization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16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0" y="1876672"/>
            <a:ext cx="7276190" cy="39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240168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Electron Affinities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689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756940"/>
            <a:ext cx="5378531" cy="58765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63908" y="295275"/>
            <a:ext cx="365138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Tabulate in Table 9.3 p 500 OER Book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" y="295275"/>
            <a:ext cx="409368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Bond Dissociation Energy (BDE)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589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139884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9225" y="139884"/>
            <a:ext cx="598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Lattice Energy for </a:t>
            </a:r>
            <a:r>
              <a:rPr lang="en-US" dirty="0" err="1" smtClean="0"/>
              <a:t>NaCl</a:t>
            </a:r>
            <a:r>
              <a:rPr lang="en-US" dirty="0"/>
              <a:t> </a:t>
            </a:r>
            <a:r>
              <a:rPr lang="en-US" dirty="0" smtClean="0"/>
              <a:t>using a Born-Haber Cycle.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5750" y="638967"/>
            <a:ext cx="3584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Na (s) + ½ Cl</a:t>
            </a:r>
            <a:r>
              <a:rPr lang="en-US" sz="2400" baseline="-25000" dirty="0"/>
              <a:t>2</a:t>
            </a:r>
            <a:r>
              <a:rPr lang="en-US" sz="2400" dirty="0"/>
              <a:t> (g) → </a:t>
            </a:r>
            <a:r>
              <a:rPr lang="en-US" sz="2400" dirty="0" err="1"/>
              <a:t>NaCl</a:t>
            </a:r>
            <a:r>
              <a:rPr lang="en-US" sz="2400" dirty="0"/>
              <a:t> (s)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997" y="671626"/>
            <a:ext cx="3650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Na</a:t>
            </a:r>
            <a:r>
              <a:rPr lang="en-US" sz="2400" baseline="30000" dirty="0"/>
              <a:t>+1</a:t>
            </a:r>
            <a:r>
              <a:rPr lang="en-US" sz="2400" dirty="0"/>
              <a:t> (g)  + Cl</a:t>
            </a:r>
            <a:r>
              <a:rPr lang="en-US" sz="2400" baseline="30000" dirty="0"/>
              <a:t>-1 </a:t>
            </a:r>
            <a:r>
              <a:rPr lang="en-US" sz="2400" dirty="0"/>
              <a:t>(g) → </a:t>
            </a:r>
            <a:r>
              <a:rPr lang="en-US" sz="2400" dirty="0" err="1"/>
              <a:t>NaCl</a:t>
            </a:r>
            <a:r>
              <a:rPr lang="en-US" sz="2400" dirty="0"/>
              <a:t> (s)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102454" y="509216"/>
            <a:ext cx="857250" cy="8799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3268" y="1415536"/>
            <a:ext cx="513095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= </a:t>
            </a:r>
            <a:r>
              <a:rPr lang="el-GR" sz="2400" dirty="0" smtClean="0"/>
              <a:t>Δ</a:t>
            </a:r>
            <a:r>
              <a:rPr lang="en-US" sz="2400" dirty="0" err="1"/>
              <a:t>H</a:t>
            </a:r>
            <a:r>
              <a:rPr lang="en-US" sz="2400" baseline="-25000" dirty="0" err="1" smtClean="0"/>
              <a:t>sub</a:t>
            </a:r>
            <a:r>
              <a:rPr lang="en-US" sz="2400" dirty="0" smtClean="0"/>
              <a:t> + BDE + E</a:t>
            </a:r>
            <a:r>
              <a:rPr lang="en-US" sz="2400" baseline="-25000" dirty="0" smtClean="0"/>
              <a:t>IE</a:t>
            </a:r>
            <a:r>
              <a:rPr lang="en-US" sz="2400" dirty="0" smtClean="0"/>
              <a:t> + E</a:t>
            </a:r>
            <a:r>
              <a:rPr lang="en-US" sz="2400" baseline="-25000" dirty="0" smtClean="0"/>
              <a:t>EA</a:t>
            </a:r>
            <a:r>
              <a:rPr lang="en-US" sz="2400" dirty="0" smtClean="0"/>
              <a:t> + </a:t>
            </a:r>
            <a:r>
              <a:rPr lang="el-GR" sz="2400" dirty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lattice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10325" y="1323202"/>
            <a:ext cx="259077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Given:</a:t>
            </a:r>
          </a:p>
          <a:p>
            <a:pPr algn="ctr"/>
            <a:r>
              <a:rPr lang="el-GR" dirty="0" smtClean="0"/>
              <a:t>Δ</a:t>
            </a:r>
            <a:r>
              <a:rPr lang="en-US" dirty="0" err="1"/>
              <a:t>H</a:t>
            </a:r>
            <a:r>
              <a:rPr lang="en-US" baseline="-25000" dirty="0" err="1" smtClean="0"/>
              <a:t>sub</a:t>
            </a:r>
            <a:r>
              <a:rPr lang="en-US" dirty="0" smtClean="0"/>
              <a:t> (Na) = 107.3 kJ/</a:t>
            </a:r>
            <a:r>
              <a:rPr lang="en-US" dirty="0" err="1" smtClean="0"/>
              <a:t>mol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2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3041650"/>
            <a:ext cx="5724525" cy="38163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217795"/>
              </p:ext>
            </p:extLst>
          </p:nvPr>
        </p:nvGraphicFramePr>
        <p:xfrm>
          <a:off x="485775" y="206693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1">
                  <a:extLst>
                    <a:ext uri="{9D8B030D-6E8A-4147-A177-3AD203B41FA5}">
                      <a16:colId xmlns:a16="http://schemas.microsoft.com/office/drawing/2014/main" val="323776728"/>
                    </a:ext>
                  </a:extLst>
                </a:gridCol>
                <a:gridCol w="3409229">
                  <a:extLst>
                    <a:ext uri="{9D8B030D-6E8A-4147-A177-3AD203B41FA5}">
                      <a16:colId xmlns:a16="http://schemas.microsoft.com/office/drawing/2014/main" val="386177373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4001029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7496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 (kJ/</a:t>
                      </a:r>
                      <a:r>
                        <a:rPr lang="en-US" sz="2000" dirty="0" err="1" smtClean="0"/>
                        <a:t>mol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2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(s) → Na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Sublimation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107.3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(g) → Cl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(243)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6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(g)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→ Na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dirty="0" smtClean="0"/>
                        <a:t> + e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Ionization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495.8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 (g) + e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dirty="0" smtClean="0"/>
                        <a:t> → Cl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Electron Affinity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-348.6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0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Na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baseline="0" dirty="0" smtClean="0"/>
                        <a:t> (g)  + </a:t>
                      </a:r>
                      <a:r>
                        <a:rPr lang="en-US" sz="2000" dirty="0" smtClean="0"/>
                        <a:t>Cl</a:t>
                      </a:r>
                      <a:r>
                        <a:rPr lang="en-US" sz="2000" baseline="30000" dirty="0" smtClean="0"/>
                        <a:t>-1 </a:t>
                      </a:r>
                      <a:r>
                        <a:rPr lang="en-US" sz="2000" baseline="0" dirty="0" smtClean="0"/>
                        <a:t>(g) </a:t>
                      </a:r>
                      <a:r>
                        <a:rPr lang="en-US" sz="2000" dirty="0" smtClean="0"/>
                        <a:t>→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Lattice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-787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0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(s) + ½</a:t>
                      </a:r>
                      <a:r>
                        <a:rPr lang="en-US" sz="2000" baseline="0" dirty="0" smtClean="0"/>
                        <a:t> 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(g) </a:t>
                      </a:r>
                      <a:r>
                        <a:rPr lang="en-US" sz="2000" dirty="0" smtClean="0"/>
                        <a:t>→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Enthalpy</a:t>
                      </a:r>
                      <a:r>
                        <a:rPr lang="en-US" sz="1600" baseline="0" dirty="0" smtClean="0"/>
                        <a:t> of Reaction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-411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47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47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177076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2357" y="177076"/>
            <a:ext cx="673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Enthalpy of Reaction for MgCl</a:t>
            </a:r>
            <a:r>
              <a:rPr lang="en-US" baseline="-25000" dirty="0" smtClean="0"/>
              <a:t>2</a:t>
            </a:r>
            <a:r>
              <a:rPr lang="en-US" dirty="0" smtClean="0"/>
              <a:t> using a Born-Haber Cycle.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546408"/>
            <a:ext cx="3629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Mg </a:t>
            </a:r>
            <a:r>
              <a:rPr lang="en-US" sz="2400" dirty="0"/>
              <a:t>(s) + </a:t>
            </a:r>
            <a:r>
              <a:rPr lang="en-US" sz="2400" dirty="0" smtClean="0"/>
              <a:t> 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 (g) → </a:t>
            </a:r>
            <a:r>
              <a:rPr lang="en-US" sz="2400" dirty="0" smtClean="0"/>
              <a:t>MgCl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(s)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5070" y="6488668"/>
            <a:ext cx="23065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*-642.1 = this problem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10771" y="6096596"/>
            <a:ext cx="17459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*-641.8 = google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4114" y="1095069"/>
            <a:ext cx="5130956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= </a:t>
            </a:r>
            <a:r>
              <a:rPr lang="el-GR" sz="2400" dirty="0" smtClean="0"/>
              <a:t>Δ</a:t>
            </a:r>
            <a:r>
              <a:rPr lang="en-US" sz="2400" dirty="0" err="1"/>
              <a:t>H</a:t>
            </a:r>
            <a:r>
              <a:rPr lang="en-US" sz="2400" baseline="-25000" dirty="0" err="1" smtClean="0"/>
              <a:t>sub</a:t>
            </a:r>
            <a:r>
              <a:rPr lang="en-US" sz="2400" dirty="0" smtClean="0"/>
              <a:t> + BDE + E</a:t>
            </a:r>
            <a:r>
              <a:rPr lang="en-US" sz="2400" baseline="-25000" dirty="0" smtClean="0"/>
              <a:t>IE</a:t>
            </a:r>
            <a:r>
              <a:rPr lang="en-US" sz="2400" dirty="0" smtClean="0"/>
              <a:t> + E</a:t>
            </a:r>
            <a:r>
              <a:rPr lang="en-US" sz="2400" baseline="-25000" dirty="0" smtClean="0"/>
              <a:t>EA</a:t>
            </a:r>
            <a:r>
              <a:rPr lang="en-US" sz="2400" dirty="0" smtClean="0"/>
              <a:t> + </a:t>
            </a:r>
            <a:r>
              <a:rPr lang="el-GR" sz="2400" dirty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lattice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773" y="569148"/>
            <a:ext cx="2209524" cy="1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81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428625"/>
            <a:ext cx="42988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Bond Dissociation Energies (BDE)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6" y="1009650"/>
            <a:ext cx="4143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Amount of energy required to break a chemical bond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“Average” values of many different bonds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Useful because 30 million compounds exist, only a few have experimentally determined values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Tabulate in Table 9.3 p 500 OER Book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4303" y="3814991"/>
            <a:ext cx="2507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→ </a:t>
            </a:r>
            <a:r>
              <a:rPr lang="en-US" sz="2400" u="sng" dirty="0" smtClean="0"/>
              <a:t>_2_ </a:t>
            </a:r>
            <a:r>
              <a:rPr lang="en-US" sz="2400" dirty="0" smtClean="0"/>
              <a:t>Cl (g)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40808"/>
          <a:stretch/>
        </p:blipFill>
        <p:spPr>
          <a:xfrm>
            <a:off x="365044" y="4599902"/>
            <a:ext cx="4191000" cy="6483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9008" y="5472442"/>
            <a:ext cx="255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BDE</a:t>
            </a:r>
            <a:r>
              <a:rPr lang="en-US" sz="2400" dirty="0" smtClean="0"/>
              <a:t> = 243 kJ/</a:t>
            </a:r>
            <a:r>
              <a:rPr lang="en-US" sz="2400" dirty="0" err="1" smtClean="0"/>
              <a:t>mol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9390" t="23327" r="9031"/>
          <a:stretch/>
        </p:blipFill>
        <p:spPr>
          <a:xfrm>
            <a:off x="4826916" y="724045"/>
            <a:ext cx="3974184" cy="28013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05667" y="290125"/>
            <a:ext cx="25044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5a – VBT/MO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864" t="13873" r="33897"/>
          <a:stretch/>
        </p:blipFill>
        <p:spPr>
          <a:xfrm rot="5400000">
            <a:off x="5852068" y="3269627"/>
            <a:ext cx="1923879" cy="363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5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42911"/>
              </p:ext>
            </p:extLst>
          </p:nvPr>
        </p:nvGraphicFramePr>
        <p:xfrm>
          <a:off x="276225" y="547953"/>
          <a:ext cx="842677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553">
                  <a:extLst>
                    <a:ext uri="{9D8B030D-6E8A-4147-A177-3AD203B41FA5}">
                      <a16:colId xmlns:a16="http://schemas.microsoft.com/office/drawing/2014/main" val="323776728"/>
                    </a:ext>
                  </a:extLst>
                </a:gridCol>
                <a:gridCol w="3490911">
                  <a:extLst>
                    <a:ext uri="{9D8B030D-6E8A-4147-A177-3AD203B41FA5}">
                      <a16:colId xmlns:a16="http://schemas.microsoft.com/office/drawing/2014/main" val="3861773735"/>
                    </a:ext>
                  </a:extLst>
                </a:gridCol>
                <a:gridCol w="2184719">
                  <a:extLst>
                    <a:ext uri="{9D8B030D-6E8A-4147-A177-3AD203B41FA5}">
                      <a16:colId xmlns:a16="http://schemas.microsoft.com/office/drawing/2014/main" val="1400102948"/>
                    </a:ext>
                  </a:extLst>
                </a:gridCol>
                <a:gridCol w="1794591">
                  <a:extLst>
                    <a:ext uri="{9D8B030D-6E8A-4147-A177-3AD203B41FA5}">
                      <a16:colId xmlns:a16="http://schemas.microsoft.com/office/drawing/2014/main" val="57496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 (kJ/</a:t>
                      </a:r>
                      <a:r>
                        <a:rPr lang="en-US" sz="2000" dirty="0" err="1" smtClean="0"/>
                        <a:t>mol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2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Mg (s) → Mg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Sublimation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147.1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(g) → 2 Cl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16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Mg (g)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→ Mg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baseline="0" dirty="0" smtClean="0"/>
                        <a:t> (g)</a:t>
                      </a:r>
                      <a:r>
                        <a:rPr lang="en-US" sz="2000" dirty="0" smtClean="0"/>
                        <a:t> + e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en-US" sz="2000" baseline="-25000" dirty="0" smtClean="0"/>
                        <a:t>IE1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738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2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Mg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baseline="0" dirty="0" smtClean="0"/>
                        <a:t> (g)</a:t>
                      </a:r>
                      <a:r>
                        <a:rPr lang="en-US" sz="2000" dirty="0" smtClean="0"/>
                        <a:t> → Mg</a:t>
                      </a:r>
                      <a:r>
                        <a:rPr lang="en-US" sz="2000" baseline="30000" dirty="0" smtClean="0"/>
                        <a:t>+2</a:t>
                      </a:r>
                      <a:r>
                        <a:rPr lang="en-US" sz="2000" baseline="0" dirty="0" smtClean="0"/>
                        <a:t> (g)</a:t>
                      </a:r>
                      <a:r>
                        <a:rPr lang="en-US" sz="2000" dirty="0" smtClean="0"/>
                        <a:t> + e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en-US" sz="2000" baseline="-25000" dirty="0" smtClean="0"/>
                        <a:t>IE2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1451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9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Cl (g) + 2e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dirty="0" smtClean="0"/>
                        <a:t> → 2 Cl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Electron Affinity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2(-348.6)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90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Mg</a:t>
                      </a:r>
                      <a:r>
                        <a:rPr lang="en-US" sz="2000" baseline="30000" dirty="0" smtClean="0"/>
                        <a:t>+2</a:t>
                      </a:r>
                      <a:r>
                        <a:rPr lang="en-US" sz="2000" baseline="0" dirty="0" smtClean="0"/>
                        <a:t> (g)  + 2 </a:t>
                      </a:r>
                      <a:r>
                        <a:rPr lang="en-US" sz="2000" dirty="0" smtClean="0"/>
                        <a:t>Cl</a:t>
                      </a:r>
                      <a:r>
                        <a:rPr lang="en-US" sz="2000" baseline="30000" dirty="0" smtClean="0"/>
                        <a:t>-1 </a:t>
                      </a:r>
                      <a:r>
                        <a:rPr lang="en-US" sz="2000" baseline="0" dirty="0" smtClean="0"/>
                        <a:t>(g) </a:t>
                      </a:r>
                      <a:r>
                        <a:rPr lang="en-US" sz="2000" dirty="0" smtClean="0"/>
                        <a:t>→ MgCl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Lattice Energy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-2524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0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Mg (s) +</a:t>
                      </a:r>
                      <a:r>
                        <a:rPr lang="en-US" sz="2000" baseline="0" dirty="0" smtClean="0"/>
                        <a:t> 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(g) </a:t>
                      </a:r>
                      <a:r>
                        <a:rPr lang="en-US" sz="2000" dirty="0" smtClean="0"/>
                        <a:t>→ MgCl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Enthalpy</a:t>
                      </a:r>
                      <a:r>
                        <a:rPr lang="en-US" sz="1600" baseline="0" dirty="0" smtClean="0"/>
                        <a:t> of Reaction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-642.1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47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5070" y="6488668"/>
            <a:ext cx="23065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*-642.1 = this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10771" y="6096596"/>
            <a:ext cx="17459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*-641.8 = google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119926"/>
            <a:ext cx="102303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3776568"/>
            <a:ext cx="2833625" cy="29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129916"/>
              </p:ext>
            </p:extLst>
          </p:nvPr>
        </p:nvGraphicFramePr>
        <p:xfrm>
          <a:off x="387188" y="705654"/>
          <a:ext cx="82296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562">
                  <a:extLst>
                    <a:ext uri="{9D8B030D-6E8A-4147-A177-3AD203B41FA5}">
                      <a16:colId xmlns:a16="http://schemas.microsoft.com/office/drawing/2014/main" val="323776728"/>
                    </a:ext>
                  </a:extLst>
                </a:gridCol>
                <a:gridCol w="3682838">
                  <a:extLst>
                    <a:ext uri="{9D8B030D-6E8A-4147-A177-3AD203B41FA5}">
                      <a16:colId xmlns:a16="http://schemas.microsoft.com/office/drawing/2014/main" val="386177373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4001029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7496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 (kJ/</a:t>
                      </a:r>
                      <a:r>
                        <a:rPr lang="en-US" sz="2000" dirty="0" err="1" smtClean="0"/>
                        <a:t>mol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2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(s) → Na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Sublimation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107.3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(g) → Cl (g)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BDE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½ (243)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6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(g)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→ Na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dirty="0" smtClean="0"/>
                        <a:t> + e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Ionization Energy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495.8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 (g) + e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dirty="0" smtClean="0"/>
                        <a:t> → Cl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 (g)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Electron Affinity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-348.6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90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Na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baseline="0" dirty="0" smtClean="0"/>
                        <a:t> (g)  + </a:t>
                      </a:r>
                      <a:r>
                        <a:rPr lang="en-US" sz="2000" dirty="0" smtClean="0"/>
                        <a:t>Cl</a:t>
                      </a:r>
                      <a:r>
                        <a:rPr lang="en-US" sz="2000" baseline="30000" dirty="0" smtClean="0"/>
                        <a:t>-1 </a:t>
                      </a:r>
                      <a:r>
                        <a:rPr lang="en-US" sz="2000" baseline="0" dirty="0" smtClean="0"/>
                        <a:t>(g) </a:t>
                      </a:r>
                      <a:r>
                        <a:rPr lang="en-US" sz="2000" dirty="0" smtClean="0"/>
                        <a:t>→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Lattice Energy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-787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00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(s) + ½</a:t>
                      </a:r>
                      <a:r>
                        <a:rPr lang="en-US" sz="2000" baseline="0" dirty="0" smtClean="0"/>
                        <a:t> 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(g) </a:t>
                      </a:r>
                      <a:r>
                        <a:rPr lang="en-US" sz="2000" dirty="0" smtClean="0"/>
                        <a:t>→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Enthalpy</a:t>
                      </a:r>
                      <a:r>
                        <a:rPr lang="en-US" sz="1600" baseline="0" dirty="0" smtClean="0"/>
                        <a:t> of Reaction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-411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24772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50699"/>
              </p:ext>
            </p:extLst>
          </p:nvPr>
        </p:nvGraphicFramePr>
        <p:xfrm>
          <a:off x="387188" y="3606821"/>
          <a:ext cx="842677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137">
                  <a:extLst>
                    <a:ext uri="{9D8B030D-6E8A-4147-A177-3AD203B41FA5}">
                      <a16:colId xmlns:a16="http://schemas.microsoft.com/office/drawing/2014/main" val="323776728"/>
                    </a:ext>
                  </a:extLst>
                </a:gridCol>
                <a:gridCol w="3758327">
                  <a:extLst>
                    <a:ext uri="{9D8B030D-6E8A-4147-A177-3AD203B41FA5}">
                      <a16:colId xmlns:a16="http://schemas.microsoft.com/office/drawing/2014/main" val="3861773735"/>
                    </a:ext>
                  </a:extLst>
                </a:gridCol>
                <a:gridCol w="2184719">
                  <a:extLst>
                    <a:ext uri="{9D8B030D-6E8A-4147-A177-3AD203B41FA5}">
                      <a16:colId xmlns:a16="http://schemas.microsoft.com/office/drawing/2014/main" val="1400102948"/>
                    </a:ext>
                  </a:extLst>
                </a:gridCol>
                <a:gridCol w="1794591">
                  <a:extLst>
                    <a:ext uri="{9D8B030D-6E8A-4147-A177-3AD203B41FA5}">
                      <a16:colId xmlns:a16="http://schemas.microsoft.com/office/drawing/2014/main" val="57496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Value (kJ/</a:t>
                      </a:r>
                      <a:r>
                        <a:rPr lang="en-US" sz="2000" dirty="0" err="1" smtClean="0"/>
                        <a:t>mol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329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Mg (s) → Mg (g)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Sublimation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147.1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(g) → 2 Cl (g)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BDE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243</a:t>
                      </a:r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16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3a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Mg (g)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→ Mg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baseline="0" dirty="0" smtClean="0"/>
                        <a:t> (g)</a:t>
                      </a:r>
                      <a:r>
                        <a:rPr lang="en-US" sz="2000" dirty="0" smtClean="0"/>
                        <a:t> + e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en-US" sz="2000" baseline="-25000" dirty="0" smtClean="0"/>
                        <a:t>IE1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738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3b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Mg</a:t>
                      </a:r>
                      <a:r>
                        <a:rPr lang="en-US" sz="2000" baseline="30000" dirty="0" smtClean="0"/>
                        <a:t>+1</a:t>
                      </a:r>
                      <a:r>
                        <a:rPr lang="en-US" sz="2000" baseline="0" dirty="0" smtClean="0"/>
                        <a:t> (g)</a:t>
                      </a:r>
                      <a:r>
                        <a:rPr lang="en-US" sz="2000" dirty="0" smtClean="0"/>
                        <a:t> → Mg</a:t>
                      </a:r>
                      <a:r>
                        <a:rPr lang="en-US" sz="2000" baseline="30000" dirty="0" smtClean="0"/>
                        <a:t>+2</a:t>
                      </a:r>
                      <a:r>
                        <a:rPr lang="en-US" sz="2000" baseline="0" dirty="0" smtClean="0"/>
                        <a:t> (g)</a:t>
                      </a:r>
                      <a:r>
                        <a:rPr lang="en-US" sz="2000" dirty="0" smtClean="0"/>
                        <a:t> + e</a:t>
                      </a:r>
                      <a:r>
                        <a:rPr lang="en-US" sz="2000" baseline="30000" dirty="0" smtClean="0"/>
                        <a:t>-</a:t>
                      </a:r>
                      <a:endParaRPr lang="en-US" sz="20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en-US" sz="2000" baseline="-25000" dirty="0" smtClean="0"/>
                        <a:t>IE2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1451</a:t>
                      </a:r>
                      <a:endParaRPr lang="en-US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98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Cl (g) + 2e</a:t>
                      </a:r>
                      <a:r>
                        <a:rPr lang="en-US" sz="2000" baseline="30000" dirty="0" smtClean="0"/>
                        <a:t>-</a:t>
                      </a:r>
                      <a:r>
                        <a:rPr lang="en-US" sz="2000" dirty="0" smtClean="0"/>
                        <a:t> → 2 Cl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 (g)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Electron Affinity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2(-348.6)</a:t>
                      </a:r>
                      <a:endParaRPr lang="en-US" sz="2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900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Mg</a:t>
                      </a:r>
                      <a:r>
                        <a:rPr lang="en-US" sz="2000" baseline="30000" dirty="0" smtClean="0"/>
                        <a:t>+2</a:t>
                      </a:r>
                      <a:r>
                        <a:rPr lang="en-US" sz="2000" baseline="0" dirty="0" smtClean="0"/>
                        <a:t> (g)  + 2 </a:t>
                      </a:r>
                      <a:r>
                        <a:rPr lang="en-US" sz="2000" dirty="0" smtClean="0"/>
                        <a:t>Cl</a:t>
                      </a:r>
                      <a:r>
                        <a:rPr lang="en-US" sz="2000" baseline="30000" dirty="0" smtClean="0"/>
                        <a:t>-1 </a:t>
                      </a:r>
                      <a:r>
                        <a:rPr lang="en-US" sz="2000" baseline="0" dirty="0" smtClean="0"/>
                        <a:t>(g) </a:t>
                      </a:r>
                      <a:r>
                        <a:rPr lang="en-US" sz="2000" dirty="0" smtClean="0"/>
                        <a:t>→ MgCl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Lattice Energy</a:t>
                      </a:r>
                      <a:endParaRPr lang="en-US" sz="2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-2524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007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 (s) + ½</a:t>
                      </a:r>
                      <a:r>
                        <a:rPr lang="en-US" sz="2000" baseline="0" dirty="0" smtClean="0"/>
                        <a:t> Cl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(g) </a:t>
                      </a:r>
                      <a:r>
                        <a:rPr lang="en-US" sz="2000" dirty="0" smtClean="0"/>
                        <a:t>→ 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n-US" sz="2000" dirty="0" smtClean="0"/>
                        <a:t>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Enthalpy</a:t>
                      </a:r>
                      <a:r>
                        <a:rPr lang="en-US" sz="1600" baseline="0" dirty="0" smtClean="0"/>
                        <a:t> of Reaction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-642.1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24772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0963" y="116503"/>
            <a:ext cx="36064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Compare the two problems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7071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963" y="116503"/>
            <a:ext cx="36064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Compare the two problems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0963" y="733425"/>
            <a:ext cx="84648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Step 1 – Value always given (not in book)</a:t>
            </a:r>
          </a:p>
          <a:p>
            <a:pPr marL="342900" indent="-342900">
              <a:buAutoNum type="arabicPeriod"/>
            </a:pPr>
            <a:r>
              <a:rPr lang="en-US" dirty="0" smtClean="0"/>
              <a:t>Step 2 – BDE (depends on how many atoms you need) multiply by ½ or 1…</a:t>
            </a:r>
          </a:p>
          <a:p>
            <a:pPr marL="342900" indent="-342900">
              <a:buAutoNum type="arabicPeriod"/>
            </a:pPr>
            <a:r>
              <a:rPr lang="en-US" dirty="0" smtClean="0"/>
              <a:t>Step 3 - Ionization Energy (# steps depends on number charge of </a:t>
            </a:r>
            <a:r>
              <a:rPr lang="en-US" dirty="0" smtClean="0"/>
              <a:t>cation)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Step 4 – Electron Affinity (depends on how many ions you make) </a:t>
            </a:r>
            <a:r>
              <a:rPr lang="en-US" dirty="0"/>
              <a:t>multiply by </a:t>
            </a:r>
            <a:r>
              <a:rPr lang="en-US" dirty="0" smtClean="0"/>
              <a:t>1 </a:t>
            </a:r>
            <a:r>
              <a:rPr lang="en-US" dirty="0"/>
              <a:t>or </a:t>
            </a:r>
            <a:r>
              <a:rPr lang="en-US" dirty="0"/>
              <a:t>2</a:t>
            </a:r>
            <a:r>
              <a:rPr lang="en-US" dirty="0" smtClean="0"/>
              <a:t>…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Step 5 – Given or Solve for it</a:t>
            </a:r>
          </a:p>
          <a:p>
            <a:pPr marL="342900" indent="-342900">
              <a:buAutoNum type="arabicPeriod"/>
            </a:pPr>
            <a:r>
              <a:rPr lang="en-US" dirty="0" smtClean="0"/>
              <a:t>Step 6 – Appendix G or Given or Solve for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91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476250"/>
            <a:ext cx="38645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Enthalpies of Physical Change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6321" y="4019550"/>
            <a:ext cx="29100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Enthalpies of Solution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14500" y="1141976"/>
            <a:ext cx="5680861" cy="461666"/>
            <a:chOff x="1714500" y="1333499"/>
            <a:chExt cx="5680861" cy="461666"/>
          </a:xfrm>
        </p:grpSpPr>
        <p:sp>
          <p:nvSpPr>
            <p:cNvPr id="4" name="TextBox 3"/>
            <p:cNvSpPr txBox="1"/>
            <p:nvPr/>
          </p:nvSpPr>
          <p:spPr>
            <a:xfrm>
              <a:off x="1714500" y="1333500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(l) </a:t>
              </a:r>
              <a:r>
                <a:rPr lang="en-US" sz="2400" dirty="0"/>
                <a:t>→</a:t>
              </a:r>
              <a:r>
                <a:rPr lang="en-US" sz="2400" dirty="0" smtClean="0"/>
                <a:t>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(g) 	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9200" y="1333499"/>
              <a:ext cx="23661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/>
                <a:t>H</a:t>
              </a:r>
              <a:r>
                <a:rPr lang="en-US" sz="2400" baseline="-25000" dirty="0" err="1" smtClean="0"/>
                <a:t>Vap</a:t>
              </a:r>
              <a:r>
                <a:rPr lang="en-US" sz="2400" dirty="0" smtClean="0"/>
                <a:t> = 44 kJ/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81367" y="1712792"/>
            <a:ext cx="5998933" cy="461666"/>
            <a:chOff x="1600200" y="2657474"/>
            <a:chExt cx="5998933" cy="461666"/>
          </a:xfrm>
        </p:grpSpPr>
        <p:sp>
          <p:nvSpPr>
            <p:cNvPr id="6" name="TextBox 5"/>
            <p:cNvSpPr txBox="1"/>
            <p:nvPr/>
          </p:nvSpPr>
          <p:spPr>
            <a:xfrm>
              <a:off x="1600200" y="2657475"/>
              <a:ext cx="2492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(s) </a:t>
              </a:r>
              <a:r>
                <a:rPr lang="en-US" sz="2400" dirty="0"/>
                <a:t>→</a:t>
              </a:r>
              <a:r>
                <a:rPr lang="en-US" sz="2400" dirty="0" smtClean="0"/>
                <a:t> H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O (l) 	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29199" y="2657474"/>
              <a:ext cx="2569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dirty="0" err="1" smtClean="0"/>
                <a:t>H</a:t>
              </a:r>
              <a:r>
                <a:rPr lang="en-US" sz="2400" baseline="-25000" dirty="0" err="1" smtClean="0"/>
                <a:t>Fus</a:t>
              </a:r>
              <a:r>
                <a:rPr lang="en-US" sz="2400" dirty="0" smtClean="0"/>
                <a:t> = 6.01 kJ/</a:t>
              </a:r>
              <a:r>
                <a:rPr lang="en-US" sz="2400" dirty="0" err="1" smtClean="0"/>
                <a:t>mol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38517" y="2467142"/>
            <a:ext cx="5791199" cy="964385"/>
            <a:chOff x="1714500" y="3411001"/>
            <a:chExt cx="5791199" cy="9643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0" y="3411001"/>
              <a:ext cx="5791199" cy="3864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6452" y="3797461"/>
              <a:ext cx="5779247" cy="57792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599133" y="106918"/>
            <a:ext cx="1218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70583" y="4104501"/>
            <a:ext cx="121828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67175" y="3449037"/>
            <a:ext cx="7104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44.01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044" y="247649"/>
            <a:ext cx="4480497" cy="4895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372" y="457379"/>
            <a:ext cx="42988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Bond Dissociation Energies (BDE)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372" y="1218813"/>
            <a:ext cx="41433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↑ # bonds (e</a:t>
            </a:r>
            <a:r>
              <a:rPr lang="en-US" baseline="30000" dirty="0" smtClean="0"/>
              <a:t>-</a:t>
            </a:r>
            <a:r>
              <a:rPr lang="en-US" dirty="0"/>
              <a:t> </a:t>
            </a:r>
            <a:r>
              <a:rPr lang="en-US" dirty="0" smtClean="0"/>
              <a:t>shared) </a:t>
            </a:r>
            <a:r>
              <a:rPr lang="el-GR" dirty="0" smtClean="0"/>
              <a:t>α</a:t>
            </a:r>
            <a:r>
              <a:rPr lang="en-US" dirty="0" smtClean="0"/>
              <a:t> ↑ BDE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BDE ↓ Down a Column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35408" y="5254109"/>
            <a:ext cx="365138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/>
              <a:t>Tabulate in Table 9.3 p 500 OER Book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07" y="3527137"/>
            <a:ext cx="2209524" cy="10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13" y="1807465"/>
            <a:ext cx="2201718" cy="113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85428" y="1375756"/>
            <a:ext cx="3460371" cy="4657818"/>
            <a:chOff x="133340" y="2149189"/>
            <a:chExt cx="3460371" cy="46578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38602" r="35255" b="71551"/>
            <a:stretch/>
          </p:blipFill>
          <p:spPr>
            <a:xfrm>
              <a:off x="981208" y="2149189"/>
              <a:ext cx="1944154" cy="13940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5101" t="63026" b="2945"/>
            <a:stretch/>
          </p:blipFill>
          <p:spPr>
            <a:xfrm>
              <a:off x="208416" y="5139571"/>
              <a:ext cx="3339009" cy="16674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0997" t="28632" r="19087" b="38804"/>
            <a:stretch/>
          </p:blipFill>
          <p:spPr>
            <a:xfrm>
              <a:off x="625238" y="3410328"/>
              <a:ext cx="2968473" cy="159571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6417" y="2635696"/>
              <a:ext cx="543739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H-H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340" y="4023521"/>
              <a:ext cx="505267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H-F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341" y="5275532"/>
              <a:ext cx="466794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F-F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5345799" y="1705379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BDE</a:t>
            </a:r>
            <a:r>
              <a:rPr lang="en-US" sz="2400" dirty="0"/>
              <a:t> = </a:t>
            </a:r>
            <a:r>
              <a:rPr lang="en-US" sz="2400" dirty="0" smtClean="0"/>
              <a:t>436 </a:t>
            </a:r>
            <a:r>
              <a:rPr lang="en-US" sz="2400" dirty="0"/>
              <a:t>kJ/</a:t>
            </a:r>
            <a:r>
              <a:rPr lang="en-US" sz="2400" dirty="0" err="1"/>
              <a:t>mol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428324" y="3315233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BDE</a:t>
            </a:r>
            <a:r>
              <a:rPr lang="en-US" sz="2400" dirty="0"/>
              <a:t> = </a:t>
            </a:r>
            <a:r>
              <a:rPr lang="en-US" sz="2400" dirty="0" smtClean="0"/>
              <a:t>569 </a:t>
            </a:r>
            <a:r>
              <a:rPr lang="en-US" sz="2400" dirty="0"/>
              <a:t>kJ/</a:t>
            </a:r>
            <a:r>
              <a:rPr lang="en-US" sz="2400" dirty="0" err="1"/>
              <a:t>mol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5656924" y="5155919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/>
              <a:t>H</a:t>
            </a:r>
            <a:r>
              <a:rPr lang="en-US" sz="2400" baseline="-25000" dirty="0"/>
              <a:t>BDE</a:t>
            </a:r>
            <a:r>
              <a:rPr lang="en-US" sz="2400" dirty="0"/>
              <a:t> = </a:t>
            </a:r>
            <a:r>
              <a:rPr lang="en-US" sz="2400" dirty="0" smtClean="0"/>
              <a:t>160 </a:t>
            </a:r>
            <a:r>
              <a:rPr lang="en-US" sz="2400" dirty="0"/>
              <a:t>kJ/</a:t>
            </a:r>
            <a:r>
              <a:rPr lang="en-US" sz="2400" dirty="0" err="1"/>
              <a:t>mol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2425" y="352425"/>
            <a:ext cx="19636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BDE’s and VBT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231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z_sigma_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9" t="3697" b="38785"/>
          <a:stretch/>
        </p:blipFill>
        <p:spPr bwMode="auto">
          <a:xfrm>
            <a:off x="3699330" y="3972013"/>
            <a:ext cx="2586957" cy="247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iz_sigma_bonds_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r="37243" b="51800"/>
          <a:stretch/>
        </p:blipFill>
        <p:spPr bwMode="auto">
          <a:xfrm>
            <a:off x="6577720" y="3773340"/>
            <a:ext cx="2246667" cy="280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0201" y="1747830"/>
            <a:ext cx="19168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r>
              <a:rPr lang="en-US" baseline="30000" dirty="0" smtClean="0"/>
              <a:t>2</a:t>
            </a:r>
            <a:r>
              <a:rPr lang="en-US" dirty="0" smtClean="0"/>
              <a:t> – hybridization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75" y="2261106"/>
            <a:ext cx="7338783" cy="1512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718" y="1751792"/>
            <a:ext cx="191687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</a:t>
            </a:r>
            <a:r>
              <a:rPr lang="en-US" baseline="30000" dirty="0"/>
              <a:t>3</a:t>
            </a:r>
            <a:r>
              <a:rPr lang="en-US" dirty="0" smtClean="0"/>
              <a:t> – hybridization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6287" y="1730022"/>
            <a:ext cx="183832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sp</a:t>
            </a:r>
            <a:r>
              <a:rPr lang="en-US" dirty="0" smtClean="0"/>
              <a:t> – hybridization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7879" t="8529" r="1675" b="25222"/>
          <a:stretch/>
        </p:blipFill>
        <p:spPr>
          <a:xfrm>
            <a:off x="295275" y="4299933"/>
            <a:ext cx="3117442" cy="18941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425" y="352425"/>
            <a:ext cx="196361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BDE’s and VBT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62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857" y="747485"/>
            <a:ext cx="4300143" cy="2912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161" y="331335"/>
            <a:ext cx="146783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BDE + VBT</a:t>
            </a:r>
            <a:endParaRPr lang="en-US" sz="2400" dirty="0"/>
          </a:p>
        </p:txBody>
      </p:sp>
      <p:pic>
        <p:nvPicPr>
          <p:cNvPr id="12" name="Picture 6" descr="piz_sigma_bo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9" t="3697" b="38785"/>
          <a:stretch/>
        </p:blipFill>
        <p:spPr bwMode="auto">
          <a:xfrm>
            <a:off x="1714152" y="3795690"/>
            <a:ext cx="1857510" cy="177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piz_sigma_bonds_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r="37243" b="51800"/>
          <a:stretch/>
        </p:blipFill>
        <p:spPr bwMode="auto">
          <a:xfrm>
            <a:off x="3046184" y="2203567"/>
            <a:ext cx="1613172" cy="20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64" y="1358229"/>
            <a:ext cx="4102377" cy="845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67879" t="8529" r="1675" b="25222"/>
          <a:stretch/>
        </p:blipFill>
        <p:spPr>
          <a:xfrm>
            <a:off x="91874" y="2410086"/>
            <a:ext cx="2238413" cy="136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286" y="302760"/>
            <a:ext cx="193354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Δ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rxn</a:t>
            </a:r>
            <a:r>
              <a:rPr lang="en-US" sz="2400" dirty="0" smtClean="0"/>
              <a:t> and BDE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15479" y="1158359"/>
            <a:ext cx="3874779" cy="1188214"/>
            <a:chOff x="2034748" y="2596634"/>
            <a:chExt cx="3874779" cy="1188214"/>
          </a:xfrm>
        </p:grpSpPr>
        <p:sp>
          <p:nvSpPr>
            <p:cNvPr id="4" name="Rectangle 3"/>
            <p:cNvSpPr/>
            <p:nvPr/>
          </p:nvSpPr>
          <p:spPr>
            <a:xfrm>
              <a:off x="2034748" y="2596634"/>
              <a:ext cx="387477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3200" dirty="0"/>
                <a:t>Δ</a:t>
              </a:r>
              <a:r>
                <a:rPr lang="en-US" sz="3200" dirty="0" err="1" smtClean="0"/>
                <a:t>H</a:t>
              </a:r>
              <a:r>
                <a:rPr lang="en-US" sz="3200" baseline="-25000" dirty="0" err="1" smtClean="0"/>
                <a:t>rxn</a:t>
              </a:r>
              <a:r>
                <a:rPr lang="en-US" sz="3200" baseline="-25000" dirty="0" smtClean="0"/>
                <a:t> </a:t>
              </a:r>
              <a:r>
                <a:rPr lang="en-US" sz="3200" dirty="0" smtClean="0"/>
                <a:t> = ∑ BDE - ∑ BDE </a:t>
              </a:r>
              <a:endParaRPr lang="en-US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38550" y="3095625"/>
              <a:ext cx="8419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Bonds </a:t>
              </a:r>
            </a:p>
            <a:p>
              <a:r>
                <a:rPr lang="en-US" dirty="0" smtClean="0"/>
                <a:t>Broken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3475" y="3138517"/>
              <a:ext cx="9108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Bonds </a:t>
              </a:r>
            </a:p>
            <a:p>
              <a:r>
                <a:rPr lang="en-US" dirty="0" smtClean="0"/>
                <a:t>Formed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866" y="2781300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5163" y="2938476"/>
            <a:ext cx="4786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_1_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+ </a:t>
            </a:r>
            <a:r>
              <a:rPr lang="en-US" sz="2400" u="sng" dirty="0" smtClean="0"/>
              <a:t>_3_</a:t>
            </a:r>
            <a:r>
              <a:rPr lang="en-US" sz="2400" dirty="0" smtClean="0"/>
              <a:t>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→ </a:t>
            </a:r>
            <a:r>
              <a:rPr lang="en-US" sz="2400" u="sng" dirty="0" smtClean="0"/>
              <a:t>_2</a:t>
            </a:r>
            <a:r>
              <a:rPr lang="en-US" sz="2400" dirty="0" smtClean="0"/>
              <a:t>_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248899" y="4520624"/>
            <a:ext cx="4407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Break N</a:t>
            </a:r>
            <a:r>
              <a:rPr lang="en-US" sz="2000" u="sng" dirty="0" smtClean="0"/>
              <a:t>=</a:t>
            </a:r>
            <a:r>
              <a:rPr lang="en-US" sz="2000" dirty="0" smtClean="0"/>
              <a:t>N + Break 3 (H-H) – Make 6 N-H</a:t>
            </a:r>
            <a:endParaRPr lang="en-US" sz="2000" u="sng" dirty="0"/>
          </a:p>
        </p:txBody>
      </p:sp>
      <p:sp>
        <p:nvSpPr>
          <p:cNvPr id="11" name="Rectangle 10"/>
          <p:cNvSpPr/>
          <p:nvPr/>
        </p:nvSpPr>
        <p:spPr>
          <a:xfrm>
            <a:off x="1138689" y="4520624"/>
            <a:ext cx="93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=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138688" y="5167507"/>
            <a:ext cx="93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=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3554" y="5198208"/>
            <a:ext cx="5056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945 kJ        + 3 × (436) kJ     –  6 </a:t>
            </a:r>
            <a:r>
              <a:rPr lang="en-US" sz="2000" dirty="0"/>
              <a:t>× </a:t>
            </a:r>
            <a:r>
              <a:rPr lang="en-US" sz="2000" dirty="0" smtClean="0"/>
              <a:t>(390) </a:t>
            </a:r>
            <a:r>
              <a:rPr lang="en-US" sz="2000" dirty="0"/>
              <a:t>kJ</a:t>
            </a:r>
            <a:r>
              <a:rPr lang="en-US" sz="2000" dirty="0" smtClean="0"/>
              <a:t>        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138688" y="5874659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Δ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rxn</a:t>
            </a:r>
            <a:r>
              <a:rPr lang="en-US" sz="2000" dirty="0" smtClean="0"/>
              <a:t> =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-87 kJ/</a:t>
            </a:r>
            <a:r>
              <a:rPr lang="en-US" sz="2000" dirty="0" err="1" smtClean="0"/>
              <a:t>mol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09746" y="6074714"/>
            <a:ext cx="16784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Tabulated Value</a:t>
            </a:r>
          </a:p>
          <a:p>
            <a:r>
              <a:rPr lang="en-US" dirty="0" smtClean="0"/>
              <a:t>-92.6 kJ/</a:t>
            </a:r>
            <a:r>
              <a:rPr lang="en-US" dirty="0" err="1" smtClean="0"/>
              <a:t>mol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163" y="3566699"/>
            <a:ext cx="1473160" cy="6764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03" y="3703869"/>
            <a:ext cx="929020" cy="3694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059" y="3574868"/>
            <a:ext cx="1109184" cy="7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7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16" y="275138"/>
            <a:ext cx="9771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01054" y="1286712"/>
            <a:ext cx="6136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_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10</a:t>
            </a:r>
            <a:r>
              <a:rPr lang="en-US" sz="2400" dirty="0" smtClean="0"/>
              <a:t> (g) + </a:t>
            </a:r>
            <a:r>
              <a:rPr lang="en-US" sz="2400" u="sng" dirty="0" smtClean="0"/>
              <a:t>__</a:t>
            </a:r>
            <a:r>
              <a:rPr lang="en-US" sz="2400" dirty="0" smtClean="0"/>
              <a:t>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→ </a:t>
            </a:r>
            <a:r>
              <a:rPr lang="en-US" sz="2400" u="sng" dirty="0" smtClean="0"/>
              <a:t>_</a:t>
            </a:r>
            <a:r>
              <a:rPr lang="en-US" sz="2400" dirty="0" smtClean="0"/>
              <a:t>_ CO</a:t>
            </a:r>
            <a:r>
              <a:rPr lang="en-US" sz="2400" baseline="-25000" dirty="0"/>
              <a:t>2</a:t>
            </a:r>
            <a:r>
              <a:rPr lang="en-US" sz="2400" dirty="0" smtClean="0"/>
              <a:t> (g) + __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(g)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314496" y="6103289"/>
            <a:ext cx="16784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Tabulated Value</a:t>
            </a:r>
          </a:p>
          <a:p>
            <a:r>
              <a:rPr lang="en-US" dirty="0" smtClean="0"/>
              <a:t>-2877 kJ/</a:t>
            </a:r>
            <a:r>
              <a:rPr lang="en-US" dirty="0" err="1" smtClean="0"/>
              <a:t>mol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16" y="822398"/>
            <a:ext cx="695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BDE’s calculate Enthalpy of Reaction for the combustion of butane</a:t>
            </a:r>
          </a:p>
        </p:txBody>
      </p:sp>
    </p:spTree>
    <p:extLst>
      <p:ext uri="{BB962C8B-B14F-4D97-AF65-F5344CB8AC3E}">
        <p14:creationId xmlns:p14="http://schemas.microsoft.com/office/powerpoint/2010/main" val="547298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428625"/>
            <a:ext cx="30698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Lattice Energy (</a:t>
            </a:r>
            <a:r>
              <a:rPr lang="el-GR" sz="2400" dirty="0" smtClean="0"/>
              <a:t>Δ</a:t>
            </a:r>
            <a:r>
              <a:rPr lang="en-US" sz="2400" dirty="0" err="1"/>
              <a:t>H</a:t>
            </a:r>
            <a:r>
              <a:rPr lang="en-US" sz="2400" baseline="-25000" dirty="0" err="1" smtClean="0"/>
              <a:t>lattice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2425" y="1045517"/>
            <a:ext cx="5968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Energy change when an Ionic chemical bond is broken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Difficult to measure and calculate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stability of bond/molecule (more negative more stable)</a:t>
            </a:r>
          </a:p>
        </p:txBody>
      </p:sp>
      <p:sp>
        <p:nvSpPr>
          <p:cNvPr id="4" name="Rectangle 3"/>
          <p:cNvSpPr/>
          <p:nvPr/>
        </p:nvSpPr>
        <p:spPr>
          <a:xfrm>
            <a:off x="988936" y="2684933"/>
            <a:ext cx="2917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 (s) → C</a:t>
            </a:r>
            <a:r>
              <a:rPr lang="en-US" sz="2400" baseline="30000" dirty="0"/>
              <a:t>+</a:t>
            </a:r>
            <a:r>
              <a:rPr lang="en-US" sz="2400" dirty="0"/>
              <a:t> (g) + A</a:t>
            </a:r>
            <a:r>
              <a:rPr lang="en-US" sz="2400" baseline="30000" dirty="0"/>
              <a:t>-</a:t>
            </a:r>
            <a:r>
              <a:rPr lang="en-US" sz="2400" dirty="0"/>
              <a:t> (g)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4950" y="2417846"/>
            <a:ext cx="345757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Endothermic (+) as defined, some books use the opposite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576" y="4561017"/>
                <a:ext cx="2942600" cy="726994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lattice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76" y="4561017"/>
                <a:ext cx="2942600" cy="726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056245" y="4324350"/>
            <a:ext cx="42028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constant (depends on crystal structure)</a:t>
            </a:r>
          </a:p>
          <a:p>
            <a:r>
              <a:rPr lang="en-US" dirty="0" smtClean="0"/>
              <a:t>Z</a:t>
            </a:r>
            <a:r>
              <a:rPr lang="en-US" baseline="30000" dirty="0" smtClean="0"/>
              <a:t>+</a:t>
            </a:r>
            <a:r>
              <a:rPr lang="en-US" dirty="0" smtClean="0"/>
              <a:t> = charge cation</a:t>
            </a:r>
          </a:p>
          <a:p>
            <a:r>
              <a:rPr lang="en-US" dirty="0" smtClean="0"/>
              <a:t>Z</a:t>
            </a:r>
            <a:r>
              <a:rPr lang="en-US" baseline="30000" dirty="0" smtClean="0"/>
              <a:t>-</a:t>
            </a:r>
            <a:r>
              <a:rPr lang="en-US" dirty="0" smtClean="0"/>
              <a:t> = charge anion</a:t>
            </a:r>
          </a:p>
          <a:p>
            <a:r>
              <a:rPr lang="en-US" dirty="0" smtClean="0"/>
              <a:t>R = bond length (sum of ion radii)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77050" y="3476625"/>
            <a:ext cx="1598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Coulomb's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1781" y="5679906"/>
            <a:ext cx="2113784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DP to charge on ions</a:t>
            </a:r>
          </a:p>
          <a:p>
            <a:r>
              <a:rPr lang="en-US" dirty="0" smtClean="0"/>
              <a:t>IP to size of ions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43025" y="2447240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3571" y="207790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Endothermic (+)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85875" y="3343275"/>
            <a:ext cx="23812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3571" y="3400164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Exothermic (-)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1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1366</Words>
  <Application>Microsoft Office PowerPoint</Application>
  <PresentationFormat>On-screen Show (4:3)</PresentationFormat>
  <Paragraphs>285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106</cp:revision>
  <cp:lastPrinted>2020-11-29T22:57:26Z</cp:lastPrinted>
  <dcterms:created xsi:type="dcterms:W3CDTF">2020-03-25T15:59:49Z</dcterms:created>
  <dcterms:modified xsi:type="dcterms:W3CDTF">2020-11-30T00:51:43Z</dcterms:modified>
</cp:coreProperties>
</file>