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98" r:id="rId3"/>
    <p:sldId id="300" r:id="rId4"/>
    <p:sldId id="299" r:id="rId5"/>
    <p:sldId id="301" r:id="rId6"/>
    <p:sldId id="296" r:id="rId7"/>
    <p:sldId id="303" r:id="rId8"/>
    <p:sldId id="304" r:id="rId9"/>
    <p:sldId id="302" r:id="rId10"/>
    <p:sldId id="305" r:id="rId11"/>
    <p:sldId id="309" r:id="rId12"/>
    <p:sldId id="306" r:id="rId13"/>
    <p:sldId id="307" r:id="rId14"/>
    <p:sldId id="308" r:id="rId15"/>
    <p:sldId id="310" r:id="rId16"/>
    <p:sldId id="311" r:id="rId17"/>
    <p:sldId id="312" r:id="rId18"/>
    <p:sldId id="313" r:id="rId19"/>
    <p:sldId id="315" r:id="rId20"/>
    <p:sldId id="314" r:id="rId21"/>
    <p:sldId id="29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6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8AF62-F54E-4529-A143-2B54A0D2AB9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897EF-6B27-471F-ACDC-2BA3ACD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35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emhaven.org/che111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Endothermic/Exothermic Reactions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Sign conventions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Side of Reaction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High/Low Energy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Diagram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Energy (</a:t>
            </a:r>
            <a:r>
              <a:rPr lang="el-GR" dirty="0" smtClean="0"/>
              <a:t>Δ</a:t>
            </a:r>
            <a:r>
              <a:rPr lang="en-US" dirty="0" smtClean="0"/>
              <a:t>E) vs Enthalpy (</a:t>
            </a:r>
            <a:r>
              <a:rPr lang="el-GR" dirty="0" smtClean="0"/>
              <a:t>Δ</a:t>
            </a:r>
            <a:r>
              <a:rPr lang="en-US" dirty="0" smtClean="0"/>
              <a:t>H)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9b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6032613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OER 9.3-9.4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859" y="206597"/>
            <a:ext cx="78460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111 Fall 2020</a:t>
            </a:r>
          </a:p>
          <a:p>
            <a:pPr algn="ctr"/>
            <a:r>
              <a:rPr lang="en-US" sz="3200" dirty="0" smtClean="0"/>
              <a:t>Lecture 9b – Enthalpy and Chemical Reactions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50" y="409575"/>
            <a:ext cx="203395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/>
              <a:t>Δ</a:t>
            </a:r>
            <a:r>
              <a:rPr lang="en-US" sz="2400" dirty="0" smtClean="0"/>
              <a:t>H of Reaction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38125" y="1171575"/>
            <a:ext cx="10397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8125" y="1656576"/>
            <a:ext cx="8195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much heat (kJ) is released when 2.5 </a:t>
            </a:r>
            <a:r>
              <a:rPr lang="en-US" dirty="0" err="1" smtClean="0"/>
              <a:t>mols</a:t>
            </a:r>
            <a:r>
              <a:rPr lang="en-US" dirty="0" smtClean="0"/>
              <a:t> of NO (g) react with an </a:t>
            </a:r>
            <a:r>
              <a:rPr lang="en-US" u="sng" dirty="0" smtClean="0"/>
              <a:t>excess</a:t>
            </a:r>
            <a:r>
              <a:rPr lang="en-US" dirty="0" smtClean="0"/>
              <a:t> of O</a:t>
            </a:r>
            <a:r>
              <a:rPr lang="en-US" baseline="-25000" dirty="0" smtClean="0"/>
              <a:t>2</a:t>
            </a:r>
            <a:r>
              <a:rPr lang="en-US" dirty="0" smtClean="0"/>
              <a:t> (g):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0441" y="2326243"/>
            <a:ext cx="6490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_2_</a:t>
            </a:r>
            <a:r>
              <a:rPr lang="en-US" sz="2000" dirty="0" smtClean="0"/>
              <a:t> NO (g) + </a:t>
            </a:r>
            <a:r>
              <a:rPr lang="en-US" sz="2000" u="sng" dirty="0" smtClean="0"/>
              <a:t>_1_</a:t>
            </a:r>
            <a:r>
              <a:rPr lang="en-US" sz="2000" dirty="0" smtClean="0"/>
              <a:t> 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(g) → </a:t>
            </a:r>
            <a:r>
              <a:rPr lang="en-US" sz="2000" u="sng" dirty="0" smtClean="0"/>
              <a:t>_2_</a:t>
            </a:r>
            <a:r>
              <a:rPr lang="en-US" sz="2000" dirty="0" smtClean="0"/>
              <a:t> NO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(g) 		</a:t>
            </a:r>
            <a:r>
              <a:rPr lang="el-GR" sz="2000" dirty="0" smtClean="0"/>
              <a:t>Δ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rxn</a:t>
            </a:r>
            <a:r>
              <a:rPr lang="en-US" sz="2000" dirty="0" smtClean="0"/>
              <a:t> = -114.6 kJ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9588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75" y="879217"/>
            <a:ext cx="8632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much heat (kJ) is released when 20.0 grams of NO (g) react with 40.0 grams of O</a:t>
            </a:r>
            <a:r>
              <a:rPr lang="en-US" baseline="-25000" dirty="0" smtClean="0"/>
              <a:t>2</a:t>
            </a:r>
            <a:r>
              <a:rPr lang="en-US" dirty="0" smtClean="0"/>
              <a:t> (g):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9075" y="247650"/>
            <a:ext cx="10397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4241" y="1310729"/>
            <a:ext cx="6490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_2_</a:t>
            </a:r>
            <a:r>
              <a:rPr lang="en-US" sz="2000" dirty="0" smtClean="0"/>
              <a:t> NO (g) + </a:t>
            </a:r>
            <a:r>
              <a:rPr lang="en-US" sz="2000" u="sng" dirty="0" smtClean="0"/>
              <a:t>_1_</a:t>
            </a:r>
            <a:r>
              <a:rPr lang="en-US" sz="2000" dirty="0" smtClean="0"/>
              <a:t> 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(g) → </a:t>
            </a:r>
            <a:r>
              <a:rPr lang="en-US" sz="2000" u="sng" dirty="0" smtClean="0"/>
              <a:t>_2_</a:t>
            </a:r>
            <a:r>
              <a:rPr lang="en-US" sz="2000" dirty="0" smtClean="0"/>
              <a:t> NO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(g) 		</a:t>
            </a:r>
            <a:r>
              <a:rPr lang="el-GR" sz="2000" dirty="0" smtClean="0"/>
              <a:t>Δ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rxn</a:t>
            </a:r>
            <a:r>
              <a:rPr lang="en-US" sz="2000" dirty="0" smtClean="0"/>
              <a:t> = -114.6 kJ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7188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" y="764917"/>
            <a:ext cx="8126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much heat (kJ) is released when 3.0 L of NO (g) react with an </a:t>
            </a:r>
            <a:r>
              <a:rPr lang="en-US" u="sng" dirty="0" smtClean="0"/>
              <a:t>excess</a:t>
            </a:r>
            <a:r>
              <a:rPr lang="en-US" dirty="0" smtClean="0"/>
              <a:t> of O</a:t>
            </a:r>
            <a:r>
              <a:rPr lang="en-US" baseline="-25000" dirty="0" smtClean="0"/>
              <a:t>2</a:t>
            </a:r>
            <a:r>
              <a:rPr lang="en-US" dirty="0" smtClean="0"/>
              <a:t> (g) at </a:t>
            </a:r>
          </a:p>
          <a:p>
            <a:r>
              <a:rPr lang="en-US" dirty="0" smtClean="0"/>
              <a:t>500.0 mmHg and 25 °C?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7650" y="395585"/>
            <a:ext cx="10397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7591" y="1411248"/>
            <a:ext cx="6490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_2_</a:t>
            </a:r>
            <a:r>
              <a:rPr lang="en-US" sz="2000" dirty="0" smtClean="0"/>
              <a:t> NO (g) + </a:t>
            </a:r>
            <a:r>
              <a:rPr lang="en-US" sz="2000" u="sng" dirty="0" smtClean="0"/>
              <a:t>_1_</a:t>
            </a:r>
            <a:r>
              <a:rPr lang="en-US" sz="2000" dirty="0" smtClean="0"/>
              <a:t> 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(g) → </a:t>
            </a:r>
            <a:r>
              <a:rPr lang="en-US" sz="2000" u="sng" dirty="0" smtClean="0"/>
              <a:t>_2_</a:t>
            </a:r>
            <a:r>
              <a:rPr lang="en-US" sz="2000" dirty="0" smtClean="0"/>
              <a:t> NO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(g) 		</a:t>
            </a:r>
            <a:r>
              <a:rPr lang="el-GR" sz="2000" dirty="0" smtClean="0"/>
              <a:t>Δ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rxn</a:t>
            </a:r>
            <a:r>
              <a:rPr lang="en-US" sz="2000" dirty="0" smtClean="0"/>
              <a:t> = -114.6 kJ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718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0900" y="6420535"/>
            <a:ext cx="5753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http://chemistry-reference.com/reaction.asp?rxnnum=697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350" y="745867"/>
            <a:ext cx="8765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lab you reacted 1.50 grams of Mg (s) with </a:t>
            </a:r>
            <a:r>
              <a:rPr lang="en-US" u="sng" dirty="0" smtClean="0"/>
              <a:t>excess</a:t>
            </a:r>
            <a:r>
              <a:rPr lang="en-US" dirty="0" smtClean="0"/>
              <a:t> </a:t>
            </a:r>
            <a:r>
              <a:rPr lang="en-US" dirty="0" err="1" smtClean="0"/>
              <a:t>HCl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and produced -28.8 kJ of heat.  </a:t>
            </a:r>
          </a:p>
          <a:p>
            <a:r>
              <a:rPr lang="en-US" dirty="0" smtClean="0"/>
              <a:t>What is the </a:t>
            </a:r>
            <a:r>
              <a:rPr lang="el-GR" dirty="0" smtClean="0"/>
              <a:t>Δ</a:t>
            </a:r>
            <a:r>
              <a:rPr lang="en-US" dirty="0" smtClean="0"/>
              <a:t>H of reaction?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7175" y="290810"/>
            <a:ext cx="10397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90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5" y="428625"/>
            <a:ext cx="376231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/>
              <a:t>Δ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f</a:t>
            </a:r>
            <a:r>
              <a:rPr lang="en-US" sz="2400" baseline="30000" dirty="0" smtClean="0"/>
              <a:t>°</a:t>
            </a:r>
            <a:r>
              <a:rPr lang="en-US" sz="2400" dirty="0" smtClean="0"/>
              <a:t> - Enthalpy of Formation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09551" y="962025"/>
            <a:ext cx="8267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Enthalpy change when 1 mole of pure substance is formed from its free elements in their most </a:t>
            </a:r>
            <a:r>
              <a:rPr lang="en-US" u="sng" dirty="0" smtClean="0"/>
              <a:t>stable states </a:t>
            </a:r>
            <a:r>
              <a:rPr lang="en-US" dirty="0" smtClean="0"/>
              <a:t>under STP.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Tabulated in Appendix G (available on exams)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Easier to tabulate by chemical compound then by reaction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“Unrealistic” for RL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19950" y="38695"/>
            <a:ext cx="1809598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STP</a:t>
            </a:r>
          </a:p>
          <a:p>
            <a:r>
              <a:rPr lang="en-US" dirty="0" smtClean="0"/>
              <a:t>25 °C</a:t>
            </a:r>
          </a:p>
          <a:p>
            <a:r>
              <a:rPr lang="en-US" dirty="0" smtClean="0"/>
              <a:t>1 bar (0.987 </a:t>
            </a:r>
            <a:r>
              <a:rPr lang="en-US" dirty="0" err="1" smtClean="0"/>
              <a:t>atm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49579" y="5438775"/>
            <a:ext cx="5303696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/>
              <a:t>Δ</a:t>
            </a:r>
            <a:r>
              <a:rPr lang="en-US" sz="2400" dirty="0" err="1" smtClean="0"/>
              <a:t>H</a:t>
            </a:r>
            <a:r>
              <a:rPr lang="en-US" sz="2400" baseline="30000" dirty="0" err="1" smtClean="0"/>
              <a:t>°</a:t>
            </a:r>
            <a:r>
              <a:rPr lang="en-US" sz="2400" baseline="-25000" dirty="0" err="1" smtClean="0"/>
              <a:t>rxn</a:t>
            </a:r>
            <a:r>
              <a:rPr lang="en-US" sz="2400" dirty="0" smtClean="0"/>
              <a:t> = </a:t>
            </a:r>
            <a:r>
              <a:rPr lang="el-GR" sz="2400" dirty="0"/>
              <a:t>Δ</a:t>
            </a:r>
            <a:r>
              <a:rPr lang="en-US" sz="2400" dirty="0" err="1" smtClean="0"/>
              <a:t>H</a:t>
            </a:r>
            <a:r>
              <a:rPr lang="en-US" sz="2400" baseline="30000" dirty="0" err="1" smtClean="0"/>
              <a:t>°</a:t>
            </a:r>
            <a:r>
              <a:rPr lang="en-US" sz="2400" baseline="-25000" dirty="0" err="1" smtClean="0"/>
              <a:t>f</a:t>
            </a:r>
            <a:r>
              <a:rPr lang="en-US" sz="2400" dirty="0" smtClean="0"/>
              <a:t> (Products) - </a:t>
            </a:r>
            <a:r>
              <a:rPr lang="el-GR" sz="2400" dirty="0"/>
              <a:t>Δ</a:t>
            </a:r>
            <a:r>
              <a:rPr lang="en-US" sz="2400" dirty="0" err="1"/>
              <a:t>H</a:t>
            </a:r>
            <a:r>
              <a:rPr lang="en-US" sz="2400" baseline="30000" dirty="0" err="1"/>
              <a:t>°</a:t>
            </a:r>
            <a:r>
              <a:rPr lang="en-US" sz="2400" baseline="-25000" dirty="0" err="1"/>
              <a:t>f</a:t>
            </a:r>
            <a:r>
              <a:rPr lang="en-US" sz="2400" dirty="0"/>
              <a:t> </a:t>
            </a:r>
            <a:r>
              <a:rPr lang="en-US" sz="2400" dirty="0" smtClean="0"/>
              <a:t>(Reactants) 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95451" y="2511089"/>
            <a:ext cx="5791199" cy="2038194"/>
            <a:chOff x="1695451" y="2511089"/>
            <a:chExt cx="5791199" cy="2038194"/>
          </a:xfrm>
        </p:grpSpPr>
        <p:grpSp>
          <p:nvGrpSpPr>
            <p:cNvPr id="5" name="Group 4"/>
            <p:cNvGrpSpPr/>
            <p:nvPr/>
          </p:nvGrpSpPr>
          <p:grpSpPr>
            <a:xfrm>
              <a:off x="1695451" y="2511089"/>
              <a:ext cx="5791199" cy="2038194"/>
              <a:chOff x="240043" y="2358493"/>
              <a:chExt cx="4744973" cy="153632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40043" y="2358493"/>
                <a:ext cx="4744973" cy="430230"/>
                <a:chOff x="197024" y="3290038"/>
                <a:chExt cx="4744973" cy="430230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693019" y="3290038"/>
                  <a:ext cx="577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97024" y="3428967"/>
                  <a:ext cx="4744973" cy="291301"/>
                </a:xfrm>
                <a:prstGeom prst="rect">
                  <a:avLst/>
                </a:prstGeom>
              </p:spPr>
            </p:pic>
          </p:grp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043" y="3169796"/>
                <a:ext cx="4744973" cy="725017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07403" y="3081862"/>
              <a:ext cx="5779247" cy="577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5778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" y="774442"/>
            <a:ext cx="758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 </a:t>
            </a:r>
            <a:r>
              <a:rPr lang="el-GR" dirty="0"/>
              <a:t>Δ</a:t>
            </a:r>
            <a:r>
              <a:rPr lang="en-US" dirty="0" err="1" smtClean="0"/>
              <a:t>H</a:t>
            </a:r>
            <a:r>
              <a:rPr lang="en-US" baseline="30000" dirty="0" err="1" smtClean="0"/>
              <a:t>°</a:t>
            </a:r>
            <a:r>
              <a:rPr lang="en-US" baseline="-25000" dirty="0" err="1" smtClean="0"/>
              <a:t>rxn</a:t>
            </a:r>
            <a:r>
              <a:rPr lang="en-US" dirty="0" smtClean="0"/>
              <a:t> for the following reaction using </a:t>
            </a:r>
            <a:r>
              <a:rPr lang="el-GR" dirty="0"/>
              <a:t>Δ</a:t>
            </a:r>
            <a:r>
              <a:rPr lang="en-US" dirty="0" err="1" smtClean="0"/>
              <a:t>H</a:t>
            </a:r>
            <a:r>
              <a:rPr lang="en-US" baseline="30000" dirty="0" err="1" smtClean="0"/>
              <a:t>°</a:t>
            </a:r>
            <a:r>
              <a:rPr lang="en-US" baseline="-25000" dirty="0" err="1"/>
              <a:t>f</a:t>
            </a:r>
            <a:r>
              <a:rPr lang="en-US" dirty="0" smtClean="0"/>
              <a:t> values from Appendix G.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7175" y="290810"/>
            <a:ext cx="10397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1466850"/>
            <a:ext cx="5776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_2_</a:t>
            </a:r>
            <a:r>
              <a:rPr lang="en-US" sz="2000" dirty="0" smtClean="0"/>
              <a:t> Al (s) + ___ Fe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(s) → ___ Al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(s) + </a:t>
            </a:r>
            <a:r>
              <a:rPr lang="en-US" sz="2000" u="sng" dirty="0" smtClean="0"/>
              <a:t>_2_</a:t>
            </a:r>
            <a:r>
              <a:rPr lang="en-US" sz="2000" dirty="0" smtClean="0"/>
              <a:t> Fe (l)</a:t>
            </a: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296883" y="2047875"/>
            <a:ext cx="5495047" cy="2049359"/>
            <a:chOff x="991478" y="2190036"/>
            <a:chExt cx="7080518" cy="286922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4853" y="2190036"/>
              <a:ext cx="7057143" cy="147619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9573" y="3650287"/>
              <a:ext cx="6952381" cy="380952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991478" y="3963547"/>
              <a:ext cx="6990476" cy="1095712"/>
              <a:chOff x="1001002" y="4046231"/>
              <a:chExt cx="6990476" cy="109571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9573" y="4046231"/>
                <a:ext cx="6961905" cy="771429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1002" y="4722895"/>
                <a:ext cx="6990476" cy="419048"/>
              </a:xfrm>
              <a:prstGeom prst="rect">
                <a:avLst/>
              </a:prstGeom>
            </p:spPr>
          </p:pic>
        </p:grpSp>
      </p:grpSp>
      <p:sp>
        <p:nvSpPr>
          <p:cNvPr id="11" name="TextBox 10"/>
          <p:cNvSpPr txBox="1"/>
          <p:nvPr/>
        </p:nvSpPr>
        <p:spPr>
          <a:xfrm>
            <a:off x="6862095" y="3226916"/>
            <a:ext cx="178427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Fe (l) = 13 kJ/</a:t>
            </a:r>
            <a:r>
              <a:rPr lang="en-US" dirty="0" err="1" smtClean="0"/>
              <a:t>mol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95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5" y="428625"/>
            <a:ext cx="151349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Hess’s Law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09551" y="962025"/>
            <a:ext cx="8267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If a process can be written as the sum of several stepwise process the enthalpy change of the overall process is the sum of the enthalpy’s of the individual steps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Process = ∑ steps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Really just Conservation of Mass and Energy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Useful for difficult/impossible to perform reactions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04825" y="3324225"/>
            <a:ext cx="3381375" cy="1485900"/>
            <a:chOff x="495300" y="3000375"/>
            <a:chExt cx="3381375" cy="1485900"/>
          </a:xfrm>
        </p:grpSpPr>
        <p:sp>
          <p:nvSpPr>
            <p:cNvPr id="4" name="TextBox 3"/>
            <p:cNvSpPr txBox="1"/>
            <p:nvPr/>
          </p:nvSpPr>
          <p:spPr>
            <a:xfrm>
              <a:off x="504825" y="3000375"/>
              <a:ext cx="3362395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 always appear on the LEFT</a:t>
              </a:r>
            </a:p>
            <a:p>
              <a:r>
                <a:rPr lang="en-US" dirty="0" smtClean="0"/>
                <a:t>P always appear on the RIGHT</a:t>
              </a:r>
            </a:p>
            <a:p>
              <a:r>
                <a:rPr lang="en-US" dirty="0" smtClean="0"/>
                <a:t>Intermediates = both sides</a:t>
              </a:r>
            </a:p>
            <a:p>
              <a:r>
                <a:rPr lang="en-US" dirty="0" smtClean="0"/>
                <a:t>Reverse Reaction = Reverse Sign</a:t>
              </a:r>
            </a:p>
            <a:p>
              <a:r>
                <a:rPr lang="en-US" dirty="0" smtClean="0"/>
                <a:t>Can M/D Reactions and </a:t>
              </a:r>
              <a:r>
                <a:rPr lang="el-GR" dirty="0" smtClean="0"/>
                <a:t>Δ</a:t>
              </a:r>
              <a:r>
                <a:rPr lang="en-US" dirty="0" smtClean="0"/>
                <a:t>H values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95300" y="3000375"/>
              <a:ext cx="3381375" cy="14859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04825" y="2697123"/>
            <a:ext cx="859531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68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400" y="174366"/>
            <a:ext cx="10397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4566" y="619125"/>
            <a:ext cx="6419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example of Hess’s Law:  Adding (1) + (2) gives the third reaction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5191" y="1323975"/>
            <a:ext cx="3835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_1_ </a:t>
            </a:r>
            <a:r>
              <a:rPr lang="en-US" sz="2000" dirty="0" smtClean="0"/>
              <a:t>C (s) + </a:t>
            </a:r>
            <a:r>
              <a:rPr lang="en-US" sz="2000" u="sng" dirty="0" smtClean="0"/>
              <a:t>_</a:t>
            </a:r>
            <a:r>
              <a:rPr lang="en-US" sz="2000" u="sng" dirty="0"/>
              <a:t>½</a:t>
            </a:r>
            <a:r>
              <a:rPr lang="en-US" sz="2000" dirty="0" smtClean="0"/>
              <a:t>_ 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(g) → </a:t>
            </a:r>
            <a:r>
              <a:rPr lang="en-US" sz="2000" u="sng" dirty="0" smtClean="0"/>
              <a:t>_1_ </a:t>
            </a:r>
            <a:r>
              <a:rPr lang="en-US" sz="2000" dirty="0" smtClean="0"/>
              <a:t>CO (g)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44420" y="1323975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(1)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44420" y="2059603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(2)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415190" y="2059603"/>
            <a:ext cx="4039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_1_ </a:t>
            </a:r>
            <a:r>
              <a:rPr lang="en-US" sz="2000" dirty="0" smtClean="0"/>
              <a:t>CO (g) + </a:t>
            </a:r>
            <a:r>
              <a:rPr lang="en-US" sz="2000" u="sng" dirty="0" smtClean="0"/>
              <a:t>_</a:t>
            </a:r>
            <a:r>
              <a:rPr lang="en-US" sz="2000" u="sng" dirty="0"/>
              <a:t>½</a:t>
            </a:r>
            <a:r>
              <a:rPr lang="en-US" sz="2000" u="sng" dirty="0" smtClean="0"/>
              <a:t>  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(g) → </a:t>
            </a:r>
            <a:r>
              <a:rPr lang="en-US" sz="2000" u="sng" dirty="0" smtClean="0"/>
              <a:t>_1_ </a:t>
            </a:r>
            <a:r>
              <a:rPr lang="en-US" sz="2000" dirty="0" smtClean="0"/>
              <a:t>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(g)</a:t>
            </a:r>
            <a:endParaRPr lang="en-US" sz="20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19841" y="2600325"/>
            <a:ext cx="55149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92016" y="1314480"/>
            <a:ext cx="1444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Δ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° -111 kJ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492016" y="2023706"/>
            <a:ext cx="1444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Δ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° -283 kJ</a:t>
            </a:r>
            <a:endParaRPr lang="en-US" sz="20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396766" y="2600325"/>
            <a:ext cx="18288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8158" y="2740938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∑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419952" y="2740938"/>
            <a:ext cx="3809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_1_ </a:t>
            </a:r>
            <a:r>
              <a:rPr lang="en-US" sz="2000" dirty="0" smtClean="0"/>
              <a:t>C (s) + </a:t>
            </a:r>
            <a:r>
              <a:rPr lang="en-US" sz="2000" u="sng" dirty="0" smtClean="0"/>
              <a:t>_1  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(g) → </a:t>
            </a:r>
            <a:r>
              <a:rPr lang="en-US" sz="2000" u="sng" dirty="0" smtClean="0"/>
              <a:t>_1_ </a:t>
            </a:r>
            <a:r>
              <a:rPr lang="en-US" sz="2000" dirty="0" smtClean="0"/>
              <a:t>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(g)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492016" y="2769513"/>
            <a:ext cx="1417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Δ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r</a:t>
            </a:r>
            <a:r>
              <a:rPr lang="en-US" sz="2000" dirty="0" smtClean="0"/>
              <a:t>° -394 kJ</a:t>
            </a:r>
            <a:endParaRPr lang="en-US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56" y="3281660"/>
            <a:ext cx="6914286" cy="340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48241" y="57150"/>
            <a:ext cx="370492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Which compound is an intermediate?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92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400" y="174366"/>
            <a:ext cx="10397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4325" y="819150"/>
            <a:ext cx="5047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the following reactions determine </a:t>
            </a:r>
            <a:r>
              <a:rPr lang="el-GR" dirty="0" smtClean="0"/>
              <a:t>Δ</a:t>
            </a:r>
            <a:r>
              <a:rPr lang="en-US" dirty="0" smtClean="0"/>
              <a:t>H</a:t>
            </a:r>
            <a:r>
              <a:rPr lang="el-GR" dirty="0" smtClean="0"/>
              <a:t>°</a:t>
            </a:r>
            <a:r>
              <a:rPr lang="en-US" baseline="-25000" dirty="0" err="1" smtClean="0"/>
              <a:t>rxn</a:t>
            </a:r>
            <a:r>
              <a:rPr lang="en-US" baseline="-25000" dirty="0" smtClean="0"/>
              <a:t> </a:t>
            </a:r>
            <a:r>
              <a:rPr lang="en-US" dirty="0" smtClean="0"/>
              <a:t>for: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48300" y="788372"/>
            <a:ext cx="3022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_2_</a:t>
            </a:r>
            <a:r>
              <a:rPr lang="en-US" sz="2000" dirty="0" smtClean="0"/>
              <a:t> NO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(g) → </a:t>
            </a:r>
            <a:r>
              <a:rPr lang="en-US" sz="2000" u="sng" dirty="0" smtClean="0"/>
              <a:t>_1_</a:t>
            </a:r>
            <a:r>
              <a:rPr lang="en-US" sz="2000" dirty="0" smtClean="0"/>
              <a:t> 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(g)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463934"/>
            <a:ext cx="4234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(1)  _</a:t>
            </a:r>
            <a:r>
              <a:rPr lang="en-US" sz="2000" u="sng" dirty="0"/>
              <a:t>½</a:t>
            </a:r>
            <a:r>
              <a:rPr lang="en-US" sz="2000" u="sng" dirty="0" smtClean="0"/>
              <a:t>_</a:t>
            </a:r>
            <a:r>
              <a:rPr lang="en-US" sz="2000" dirty="0" smtClean="0"/>
              <a:t> N</a:t>
            </a:r>
            <a:r>
              <a:rPr lang="en-US" sz="2000" baseline="-25000" dirty="0" smtClean="0"/>
              <a:t>2 </a:t>
            </a:r>
            <a:r>
              <a:rPr lang="en-US" sz="2000" dirty="0" smtClean="0"/>
              <a:t>(g) + 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(g)  → </a:t>
            </a:r>
            <a:r>
              <a:rPr lang="en-US" sz="2000" u="sng" dirty="0" smtClean="0"/>
              <a:t>_1_</a:t>
            </a:r>
            <a:r>
              <a:rPr lang="en-US" sz="2000" dirty="0" smtClean="0"/>
              <a:t> NO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(g)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864044"/>
            <a:ext cx="4574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(2)  </a:t>
            </a:r>
            <a:r>
              <a:rPr lang="en-US" sz="2000" u="sng" dirty="0" smtClean="0"/>
              <a:t>_</a:t>
            </a:r>
            <a:r>
              <a:rPr lang="en-US" sz="2000" u="sng" dirty="0"/>
              <a:t>1</a:t>
            </a:r>
            <a:r>
              <a:rPr lang="en-US" sz="2000" u="sng" dirty="0" smtClean="0"/>
              <a:t>_</a:t>
            </a:r>
            <a:r>
              <a:rPr lang="en-US" sz="2000" dirty="0" smtClean="0"/>
              <a:t> N</a:t>
            </a:r>
            <a:r>
              <a:rPr lang="en-US" sz="2000" baseline="-25000" dirty="0" smtClean="0"/>
              <a:t>2 </a:t>
            </a:r>
            <a:r>
              <a:rPr lang="en-US" sz="2000" dirty="0" smtClean="0"/>
              <a:t>(g) + </a:t>
            </a:r>
            <a:r>
              <a:rPr lang="en-US" sz="2000" u="sng" dirty="0" smtClean="0"/>
              <a:t>_2_ 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(g)  → </a:t>
            </a:r>
            <a:r>
              <a:rPr lang="en-US" sz="2000" u="sng" dirty="0" smtClean="0"/>
              <a:t>_1_</a:t>
            </a:r>
            <a:r>
              <a:rPr lang="en-US" sz="2000" dirty="0" smtClean="0"/>
              <a:t> 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baseline="-25000" dirty="0"/>
              <a:t>4</a:t>
            </a:r>
            <a:r>
              <a:rPr lang="en-US" sz="2000" dirty="0" smtClean="0"/>
              <a:t> (g)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769703" y="1463934"/>
            <a:ext cx="1560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Δ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° 33.85 kJ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769703" y="1864044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Δ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° -9.66 kJ</a:t>
            </a:r>
            <a:endParaRPr lang="en-US" sz="20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9400" y="2447925"/>
            <a:ext cx="8677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929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400" y="174366"/>
            <a:ext cx="10397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1101" y="819150"/>
            <a:ext cx="5047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the following reactions determine </a:t>
            </a:r>
            <a:r>
              <a:rPr lang="el-GR" dirty="0" smtClean="0"/>
              <a:t>Δ</a:t>
            </a:r>
            <a:r>
              <a:rPr lang="en-US" dirty="0" smtClean="0"/>
              <a:t>H</a:t>
            </a:r>
            <a:r>
              <a:rPr lang="el-GR" dirty="0" smtClean="0"/>
              <a:t>°</a:t>
            </a:r>
            <a:r>
              <a:rPr lang="en-US" baseline="-25000" dirty="0" err="1" smtClean="0"/>
              <a:t>rxn</a:t>
            </a:r>
            <a:r>
              <a:rPr lang="en-US" baseline="-25000" dirty="0" smtClean="0"/>
              <a:t> </a:t>
            </a:r>
            <a:r>
              <a:rPr lang="en-US" dirty="0" smtClean="0"/>
              <a:t>for: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30722" y="803761"/>
            <a:ext cx="4013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_2_</a:t>
            </a:r>
            <a:r>
              <a:rPr lang="en-US" sz="2000" dirty="0" smtClean="0"/>
              <a:t> C (s) + </a:t>
            </a:r>
            <a:r>
              <a:rPr lang="en-US" sz="2000" u="sng" dirty="0" smtClean="0"/>
              <a:t>_2_ 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(g) → </a:t>
            </a:r>
            <a:r>
              <a:rPr lang="en-US" sz="2000" u="sng" dirty="0" smtClean="0"/>
              <a:t>_1_</a:t>
            </a:r>
            <a:r>
              <a:rPr lang="en-US" sz="2000" dirty="0" smtClean="0"/>
              <a:t> C</a:t>
            </a:r>
            <a:r>
              <a:rPr lang="en-US" sz="2000" baseline="-25000" dirty="0" smtClean="0"/>
              <a:t>2</a:t>
            </a:r>
            <a:r>
              <a:rPr lang="en-US" sz="2000" dirty="0"/>
              <a:t>H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(g)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40009" y="1335766"/>
            <a:ext cx="4351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(1)  _</a:t>
            </a:r>
            <a:r>
              <a:rPr lang="en-US" sz="2000" u="sng" dirty="0" smtClean="0"/>
              <a:t>1_</a:t>
            </a:r>
            <a:r>
              <a:rPr lang="en-US" sz="2000" dirty="0" smtClean="0"/>
              <a:t> C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(s) + </a:t>
            </a:r>
            <a:r>
              <a:rPr lang="en-US" sz="2000" u="sng" dirty="0" smtClean="0"/>
              <a:t>_1_ 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(g)  → </a:t>
            </a:r>
            <a:r>
              <a:rPr lang="en-US" sz="2000" u="sng" dirty="0" smtClean="0"/>
              <a:t>_1_</a:t>
            </a:r>
            <a:r>
              <a:rPr lang="en-US" sz="2000" dirty="0" smtClean="0"/>
              <a:t>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(g)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40009" y="2332672"/>
            <a:ext cx="4611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(3)  _</a:t>
            </a:r>
            <a:r>
              <a:rPr lang="en-US" sz="2000" u="sng" dirty="0"/>
              <a:t>1</a:t>
            </a:r>
            <a:r>
              <a:rPr lang="en-US" sz="2000" u="sng" dirty="0" smtClean="0"/>
              <a:t>_</a:t>
            </a:r>
            <a:r>
              <a:rPr lang="en-US" sz="2000" dirty="0" smtClean="0"/>
              <a:t> </a:t>
            </a:r>
            <a:r>
              <a:rPr lang="en-US" sz="2000" dirty="0"/>
              <a:t>H</a:t>
            </a:r>
            <a:r>
              <a:rPr lang="en-US" sz="2000" baseline="-25000" dirty="0" smtClean="0"/>
              <a:t>2 </a:t>
            </a:r>
            <a:r>
              <a:rPr lang="en-US" sz="2000" dirty="0" smtClean="0"/>
              <a:t>(g) + </a:t>
            </a:r>
            <a:r>
              <a:rPr lang="en-US" sz="2000" u="sng" dirty="0" smtClean="0"/>
              <a:t>_</a:t>
            </a:r>
            <a:r>
              <a:rPr lang="en-US" sz="2000" u="sng" dirty="0"/>
              <a:t>½</a:t>
            </a:r>
            <a:r>
              <a:rPr lang="en-US" sz="2000" u="sng" dirty="0" smtClean="0"/>
              <a:t>_ 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(g)  → </a:t>
            </a:r>
            <a:r>
              <a:rPr lang="en-US" sz="2000" u="sng" dirty="0" smtClean="0"/>
              <a:t>_1_</a:t>
            </a:r>
            <a:r>
              <a:rPr lang="en-US" sz="2000" dirty="0" smtClean="0"/>
              <a:t>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 (g)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185067" y="1472444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Δ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° -393.5 kJ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185067" y="1880141"/>
            <a:ext cx="1768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Δ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° -1410.9 kJ</a:t>
            </a:r>
            <a:endParaRPr lang="en-US" sz="20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75600" y="2733675"/>
            <a:ext cx="8677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0009" y="1834219"/>
            <a:ext cx="6206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(2) </a:t>
            </a:r>
            <a:r>
              <a:rPr lang="en-US" sz="2000" u="sng" dirty="0"/>
              <a:t>_1_</a:t>
            </a:r>
            <a:r>
              <a:rPr lang="en-US" sz="2000" dirty="0"/>
              <a:t> C</a:t>
            </a:r>
            <a:r>
              <a:rPr lang="en-US" sz="2000" baseline="-25000" dirty="0"/>
              <a:t>2</a:t>
            </a:r>
            <a:r>
              <a:rPr lang="en-US" sz="2000" dirty="0"/>
              <a:t>H</a:t>
            </a:r>
            <a:r>
              <a:rPr lang="en-US" sz="2000" baseline="-25000" dirty="0"/>
              <a:t>4</a:t>
            </a:r>
            <a:r>
              <a:rPr lang="en-US" sz="2000" dirty="0"/>
              <a:t> (g</a:t>
            </a:r>
            <a:r>
              <a:rPr lang="en-US" sz="2000" dirty="0" smtClean="0"/>
              <a:t>) + </a:t>
            </a:r>
            <a:r>
              <a:rPr lang="en-US" sz="2000" u="sng" dirty="0" smtClean="0"/>
              <a:t>_3_</a:t>
            </a:r>
            <a:r>
              <a:rPr lang="en-US" sz="2000" dirty="0" smtClean="0"/>
              <a:t> 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(g) → </a:t>
            </a:r>
            <a:r>
              <a:rPr lang="en-US" sz="2000" u="sng" dirty="0" smtClean="0"/>
              <a:t>_2_ </a:t>
            </a:r>
            <a:r>
              <a:rPr lang="en-US" sz="2000" dirty="0" smtClean="0"/>
              <a:t>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(g) + </a:t>
            </a:r>
            <a:r>
              <a:rPr lang="en-US" sz="2000" u="sng" dirty="0" smtClean="0"/>
              <a:t>_2_ 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 (g)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185067" y="2280251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Δ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° -285.8 kJ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2644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075" y="972235"/>
            <a:ext cx="6915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Heat can transfer between substances </a:t>
            </a:r>
            <a:r>
              <a:rPr lang="en-US" dirty="0" smtClean="0"/>
              <a:t>during chemical reactions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5750" y="371475"/>
            <a:ext cx="260366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Chemical Reactions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172075" y="1432264"/>
            <a:ext cx="159345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Exothermic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067300" y="2029707"/>
            <a:ext cx="39801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 chemical reaction the </a:t>
            </a:r>
            <a:r>
              <a:rPr lang="en-US" u="sng" dirty="0" smtClean="0"/>
              <a:t>releases</a:t>
            </a:r>
            <a:r>
              <a:rPr lang="en-US" dirty="0" smtClean="0"/>
              <a:t> heat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H</a:t>
            </a:r>
            <a:r>
              <a:rPr lang="en-US" dirty="0" smtClean="0"/>
              <a:t>eat is a product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</a:t>
            </a:r>
            <a:r>
              <a:rPr lang="en-US" baseline="-25000" dirty="0" smtClean="0"/>
              <a:t>R</a:t>
            </a:r>
            <a:r>
              <a:rPr lang="en-US" dirty="0" smtClean="0"/>
              <a:t> &gt; E</a:t>
            </a:r>
            <a:r>
              <a:rPr lang="en-US" baseline="-25000" dirty="0" smtClean="0"/>
              <a:t>p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Δ H </a:t>
            </a:r>
            <a:r>
              <a:rPr lang="en-US" smtClean="0"/>
              <a:t>= </a:t>
            </a:r>
            <a:r>
              <a:rPr lang="en-US" smtClean="0"/>
              <a:t>-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2916" t="21566" b="8272"/>
          <a:stretch/>
        </p:blipFill>
        <p:spPr>
          <a:xfrm>
            <a:off x="5572125" y="3316680"/>
            <a:ext cx="2625661" cy="26084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0600" y="1480662"/>
            <a:ext cx="179247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Endothermic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85806" y="2064381"/>
            <a:ext cx="39471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A chemical reaction the </a:t>
            </a:r>
            <a:r>
              <a:rPr lang="en-US" u="sng" dirty="0" smtClean="0"/>
              <a:t>absorbs</a:t>
            </a:r>
            <a:r>
              <a:rPr lang="en-US" dirty="0" smtClean="0"/>
              <a:t> heat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Heat is a reactant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E</a:t>
            </a:r>
            <a:r>
              <a:rPr lang="en-US" baseline="-25000" dirty="0"/>
              <a:t>R</a:t>
            </a:r>
            <a:r>
              <a:rPr lang="en-US" dirty="0"/>
              <a:t> </a:t>
            </a:r>
            <a:r>
              <a:rPr lang="en-US" dirty="0" smtClean="0"/>
              <a:t>&lt; E</a:t>
            </a:r>
            <a:r>
              <a:rPr lang="en-US" baseline="-25000" dirty="0" smtClean="0"/>
              <a:t>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Δ H </a:t>
            </a:r>
            <a:r>
              <a:rPr lang="en-US" dirty="0" smtClean="0"/>
              <a:t>= </a:t>
            </a:r>
            <a:r>
              <a:rPr lang="en-US" dirty="0" smtClean="0"/>
              <a:t>+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05" t="20670" r="53220"/>
          <a:stretch/>
        </p:blipFill>
        <p:spPr>
          <a:xfrm>
            <a:off x="912936" y="3375323"/>
            <a:ext cx="2184467" cy="24911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5750" y="6343650"/>
            <a:ext cx="1383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Heat + A + B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284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25" y="298281"/>
            <a:ext cx="188340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Extra Practice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17825" y="3327916"/>
            <a:ext cx="5041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OER Textbook </a:t>
            </a:r>
          </a:p>
          <a:p>
            <a:r>
              <a:rPr lang="en-US" dirty="0" smtClean="0"/>
              <a:t>Examples:  9.8-9.15</a:t>
            </a:r>
          </a:p>
          <a:p>
            <a:r>
              <a:rPr lang="en-US" dirty="0" smtClean="0"/>
              <a:t>Problems:  45-50, 52, 56-59, 63-73 75, 77, 78, 80-83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2425" y="865406"/>
            <a:ext cx="68021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This is </a:t>
            </a:r>
            <a:r>
              <a:rPr lang="en-US" u="sng" dirty="0" smtClean="0"/>
              <a:t>not</a:t>
            </a:r>
            <a:r>
              <a:rPr lang="en-US" dirty="0" smtClean="0"/>
              <a:t> a required assignment.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If after completing the homework (and/or) to help study for the exam, these additional problems might prove helpful.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Don’t do all the problems, select ones that you feel you might struggle with on the exam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Answer’s/Answer key available on request.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hlinkClick r:id="rId2"/>
              </a:rPr>
              <a:t>www.chemhaven.org/che111</a:t>
            </a:r>
            <a:r>
              <a:rPr lang="en-US" dirty="0"/>
              <a:t> doesn’t have EP for these </a:t>
            </a:r>
            <a:r>
              <a:rPr lang="en-US" dirty="0" smtClean="0"/>
              <a:t>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981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260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278" y="270751"/>
            <a:ext cx="159345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Exothermic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1652" y="994256"/>
            <a:ext cx="6324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___</a:t>
            </a:r>
            <a:r>
              <a:rPr lang="en-US" sz="2000" dirty="0" smtClean="0"/>
              <a:t> CH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(g) + </a:t>
            </a:r>
            <a:r>
              <a:rPr lang="en-US" sz="2000" u="sng" dirty="0" smtClean="0"/>
              <a:t>_2_ 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(g) → </a:t>
            </a:r>
            <a:r>
              <a:rPr lang="en-US" sz="2000" u="sng" dirty="0" smtClean="0"/>
              <a:t>___</a:t>
            </a:r>
            <a:r>
              <a:rPr lang="en-US" sz="2000" dirty="0" smtClean="0"/>
              <a:t>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(g) + </a:t>
            </a:r>
            <a:r>
              <a:rPr lang="en-US" sz="2000" u="sng" dirty="0" smtClean="0"/>
              <a:t>_2_ 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 (g) + Heat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332" y="85725"/>
            <a:ext cx="2415268" cy="1352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820" y="1574122"/>
            <a:ext cx="1955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Δ</a:t>
            </a:r>
            <a:r>
              <a:rPr lang="en-US" sz="2000" dirty="0" smtClean="0"/>
              <a:t>H = -890 kJ/</a:t>
            </a:r>
            <a:r>
              <a:rPr lang="en-US" sz="2000" dirty="0" err="1" smtClean="0"/>
              <a:t>mol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6011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300" y="109646"/>
            <a:ext cx="2496439" cy="2057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1950" y="385287"/>
            <a:ext cx="179247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Endothermic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7512" y="1034766"/>
            <a:ext cx="5812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Heat + NH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NO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(s) +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 (l)→ NH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OH (</a:t>
            </a:r>
            <a:r>
              <a:rPr lang="en-US" sz="2000" dirty="0" err="1" smtClean="0"/>
              <a:t>aq</a:t>
            </a:r>
            <a:r>
              <a:rPr lang="en-US" sz="2000" dirty="0" smtClean="0"/>
              <a:t>) + HNO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</a:t>
            </a:r>
            <a:endParaRPr lang="en-US" sz="20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361950" y="1622690"/>
            <a:ext cx="2199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Δ</a:t>
            </a:r>
            <a:r>
              <a:rPr lang="en-US" sz="2000" dirty="0" smtClean="0"/>
              <a:t>H = +25.69 kJ/</a:t>
            </a:r>
            <a:r>
              <a:rPr lang="en-US" sz="2000" dirty="0" err="1" smtClean="0"/>
              <a:t>mol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136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05" y="200967"/>
            <a:ext cx="8675137" cy="650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23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439" y="513883"/>
            <a:ext cx="1866217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Thermodynamics: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65786" y="501479"/>
            <a:ext cx="6318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Science that deals with the relationships between heat, work and other forms of energy in the context of chemical and physical processes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51498" y="1523663"/>
            <a:ext cx="1473480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/>
              <a:t>Δ</a:t>
            </a:r>
            <a:r>
              <a:rPr lang="en-US" sz="2400" dirty="0" smtClean="0"/>
              <a:t>E = q + w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477001" y="1154174"/>
            <a:ext cx="160999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Internal </a:t>
            </a:r>
            <a:r>
              <a:rPr lang="en-US" dirty="0" smtClean="0"/>
              <a:t>Energy</a:t>
            </a:r>
          </a:p>
          <a:p>
            <a:pPr algn="ctr"/>
            <a:r>
              <a:rPr lang="en-US" dirty="0" smtClean="0"/>
              <a:t>E = U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29164" y="3303414"/>
            <a:ext cx="3443833" cy="1617702"/>
            <a:chOff x="2957125" y="4915971"/>
            <a:chExt cx="3443833" cy="161770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1327" y="4915971"/>
              <a:ext cx="2715429" cy="161770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957125" y="5781817"/>
              <a:ext cx="364202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n-US" sz="2800" dirty="0"/>
                <a:t>+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36756" y="5781817"/>
              <a:ext cx="364202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n-US" sz="2800" dirty="0"/>
                <a:t>+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26053" y="5378510"/>
              <a:ext cx="295274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-</a:t>
              </a:r>
              <a:endParaRPr lang="en-US" sz="28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36756" y="5378510"/>
              <a:ext cx="295274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-</a:t>
              </a:r>
              <a:endParaRPr lang="en-US" sz="28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01439" y="2323958"/>
            <a:ext cx="2455800" cy="646331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Ch. 9a q = </a:t>
            </a:r>
            <a:r>
              <a:rPr lang="en-US" dirty="0" err="1" smtClean="0"/>
              <a:t>ms</a:t>
            </a:r>
            <a:r>
              <a:rPr lang="el-GR" dirty="0" smtClean="0"/>
              <a:t>Δ</a:t>
            </a:r>
            <a:r>
              <a:rPr lang="en-US" dirty="0" smtClean="0"/>
              <a:t>T</a:t>
            </a:r>
          </a:p>
          <a:p>
            <a:r>
              <a:rPr lang="en-US" dirty="0" smtClean="0"/>
              <a:t>Ch. 16 Electrochemistry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92360" y="2176202"/>
            <a:ext cx="2460738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Ch. 8 – Pistons (PV=</a:t>
            </a:r>
            <a:r>
              <a:rPr lang="en-US" dirty="0" err="1" smtClean="0"/>
              <a:t>nRT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r="51353"/>
          <a:stretch/>
        </p:blipFill>
        <p:spPr>
          <a:xfrm>
            <a:off x="5924224" y="2545534"/>
            <a:ext cx="2797010" cy="302287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791974" y="5485331"/>
            <a:ext cx="102143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 = -P</a:t>
            </a:r>
            <a:r>
              <a:rPr lang="el-GR" dirty="0" smtClean="0"/>
              <a:t>Δ</a:t>
            </a:r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676563" y="6025415"/>
            <a:ext cx="157876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L·atm</a:t>
            </a:r>
            <a:r>
              <a:rPr lang="en-US" dirty="0" smtClean="0"/>
              <a:t> = 101 J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90680" y="5574773"/>
            <a:ext cx="2510944" cy="92333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Sign Conventions</a:t>
            </a:r>
          </a:p>
          <a:p>
            <a:r>
              <a:rPr lang="en-US" dirty="0" smtClean="0"/>
              <a:t>Expand gas: </a:t>
            </a:r>
            <a:r>
              <a:rPr lang="el-GR" dirty="0" smtClean="0"/>
              <a:t>Δ</a:t>
            </a:r>
            <a:r>
              <a:rPr lang="en-US" dirty="0" smtClean="0"/>
              <a:t>V +</a:t>
            </a:r>
          </a:p>
          <a:p>
            <a:r>
              <a:rPr lang="en-US" dirty="0" smtClean="0"/>
              <a:t>System lost energy: w =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455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07" y="365761"/>
            <a:ext cx="273927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Energy and Enthalpy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785076" y="732845"/>
            <a:ext cx="1473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Δ</a:t>
            </a:r>
            <a:r>
              <a:rPr lang="en-US" sz="2400" dirty="0" smtClean="0"/>
              <a:t>E = q + w</a:t>
            </a:r>
            <a:endParaRPr lang="en-US" sz="2400" dirty="0"/>
          </a:p>
        </p:txBody>
      </p:sp>
      <p:sp>
        <p:nvSpPr>
          <p:cNvPr id="4" name="Down Arrow 3"/>
          <p:cNvSpPr/>
          <p:nvPr/>
        </p:nvSpPr>
        <p:spPr>
          <a:xfrm>
            <a:off x="4199369" y="1279185"/>
            <a:ext cx="644893" cy="7122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05726" y="2030303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Δ</a:t>
            </a:r>
            <a:r>
              <a:rPr lang="en-US" sz="2400" dirty="0" smtClean="0"/>
              <a:t>E = q - P</a:t>
            </a:r>
            <a:r>
              <a:rPr lang="el-GR" sz="2400" dirty="0" smtClean="0"/>
              <a:t>Δ</a:t>
            </a:r>
            <a:r>
              <a:rPr lang="en-US" sz="2400" dirty="0" smtClean="0"/>
              <a:t>V</a:t>
            </a:r>
            <a:endParaRPr lang="en-US" sz="2400" dirty="0"/>
          </a:p>
        </p:txBody>
      </p:sp>
      <p:sp>
        <p:nvSpPr>
          <p:cNvPr id="6" name="Bent-Up Arrow 5"/>
          <p:cNvSpPr/>
          <p:nvPr/>
        </p:nvSpPr>
        <p:spPr>
          <a:xfrm rot="10800000">
            <a:off x="1925053" y="3789428"/>
            <a:ext cx="2178471" cy="80852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nt-Up Arrow 6"/>
          <p:cNvSpPr/>
          <p:nvPr/>
        </p:nvSpPr>
        <p:spPr>
          <a:xfrm rot="10800000" flipH="1">
            <a:off x="4873545" y="3789429"/>
            <a:ext cx="2148038" cy="80852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7279" y="3064143"/>
            <a:ext cx="179132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Constant Volume</a:t>
            </a:r>
          </a:p>
          <a:p>
            <a:pPr algn="ctr"/>
            <a:r>
              <a:rPr lang="en-US" dirty="0" smtClean="0"/>
              <a:t>ΔV = 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75211" y="3006390"/>
            <a:ext cx="187833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Constant Pressure</a:t>
            </a:r>
          </a:p>
          <a:p>
            <a:pPr algn="ctr"/>
            <a:r>
              <a:rPr lang="en-US" dirty="0" smtClean="0"/>
              <a:t>P = 1 </a:t>
            </a:r>
            <a:r>
              <a:rPr lang="en-US" dirty="0" err="1" smtClean="0"/>
              <a:t>atm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607442" y="4635477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  <a:r>
              <a:rPr lang="en-US" sz="2400" baseline="-25000" dirty="0"/>
              <a:t>v </a:t>
            </a:r>
            <a:r>
              <a:rPr lang="en-US" sz="2400" dirty="0" smtClean="0"/>
              <a:t>= </a:t>
            </a:r>
            <a:r>
              <a:rPr lang="el-GR" sz="2400" dirty="0"/>
              <a:t>Δ</a:t>
            </a:r>
            <a:r>
              <a:rPr lang="en-US" sz="2400" dirty="0"/>
              <a:t>E 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4228651" y="2499988"/>
            <a:ext cx="644893" cy="7122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05726" y="3212258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 = </a:t>
            </a:r>
            <a:r>
              <a:rPr lang="el-GR" sz="2400" dirty="0"/>
              <a:t>Δ</a:t>
            </a:r>
            <a:r>
              <a:rPr lang="en-US" sz="2400" dirty="0"/>
              <a:t>E</a:t>
            </a:r>
            <a:r>
              <a:rPr lang="en-US" sz="2400" dirty="0" smtClean="0"/>
              <a:t> + P</a:t>
            </a:r>
            <a:r>
              <a:rPr lang="el-GR" sz="2400" dirty="0" smtClean="0"/>
              <a:t>Δ</a:t>
            </a:r>
            <a:r>
              <a:rPr lang="en-US" sz="2400" dirty="0" smtClean="0"/>
              <a:t>V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524310" y="445364"/>
            <a:ext cx="237744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Chemical reactions that produce gases perform PV work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24310" y="1762776"/>
            <a:ext cx="237744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 chemistry we focus on heat gained or lost in a reaction.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3" idx="1"/>
          </p:cNvCxnSpPr>
          <p:nvPr/>
        </p:nvCxnSpPr>
        <p:spPr>
          <a:xfrm flipH="1">
            <a:off x="5118947" y="907029"/>
            <a:ext cx="1405363" cy="1123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1"/>
          </p:cNvCxnSpPr>
          <p:nvPr/>
        </p:nvCxnSpPr>
        <p:spPr>
          <a:xfrm flipH="1">
            <a:off x="4873544" y="2224441"/>
            <a:ext cx="1650766" cy="934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719" y="3789428"/>
            <a:ext cx="1183827" cy="11838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29028" y="3842977"/>
            <a:ext cx="1130278" cy="113027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821628" y="4766277"/>
            <a:ext cx="191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q</a:t>
            </a:r>
            <a:r>
              <a:rPr lang="en-US" sz="2400" baseline="-25000" dirty="0" err="1" smtClean="0"/>
              <a:t>p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= </a:t>
            </a:r>
            <a:r>
              <a:rPr lang="el-GR" sz="2400" dirty="0"/>
              <a:t>Δ</a:t>
            </a:r>
            <a:r>
              <a:rPr lang="en-US" sz="2400" dirty="0" smtClean="0"/>
              <a:t>E </a:t>
            </a:r>
            <a:r>
              <a:rPr lang="en-US" sz="2400" dirty="0"/>
              <a:t>+ P</a:t>
            </a:r>
            <a:r>
              <a:rPr lang="el-GR" sz="2400" dirty="0"/>
              <a:t>Δ</a:t>
            </a:r>
            <a:r>
              <a:rPr lang="en-US" sz="2400" dirty="0" smtClean="0"/>
              <a:t>V 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893688" y="5743126"/>
            <a:ext cx="1859805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H = </a:t>
            </a:r>
            <a:r>
              <a:rPr lang="el-GR" sz="2400" dirty="0"/>
              <a:t>Δ</a:t>
            </a:r>
            <a:r>
              <a:rPr lang="en-US" sz="2400" dirty="0"/>
              <a:t>E + P</a:t>
            </a:r>
            <a:r>
              <a:rPr lang="el-GR" sz="2400" dirty="0"/>
              <a:t>Δ</a:t>
            </a:r>
            <a:r>
              <a:rPr lang="en-US" sz="2400" dirty="0"/>
              <a:t>V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8084507" y="6321366"/>
            <a:ext cx="938077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dirty="0" err="1" smtClean="0"/>
              <a:t>q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 = H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181300" y="5522953"/>
            <a:ext cx="195386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Bomb Calorimeter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062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024" y="174408"/>
            <a:ext cx="189712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/>
              <a:t>Enthalpy (</a:t>
            </a:r>
            <a:r>
              <a:rPr lang="el-GR" sz="2400" dirty="0" smtClean="0"/>
              <a:t>Δ</a:t>
            </a:r>
            <a:r>
              <a:rPr lang="en-US" sz="2400" dirty="0" smtClean="0"/>
              <a:t>H)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95320" y="742748"/>
            <a:ext cx="3762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“Open” system (P</a:t>
            </a:r>
            <a:r>
              <a:rPr lang="el-GR" dirty="0" smtClean="0"/>
              <a:t>Δ</a:t>
            </a:r>
            <a:r>
              <a:rPr lang="en-US" dirty="0" smtClean="0"/>
              <a:t>V work allowed)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583680" y="820739"/>
            <a:ext cx="2154759" cy="3268861"/>
            <a:chOff x="5226519" y="507463"/>
            <a:chExt cx="2154759" cy="3268861"/>
          </a:xfrm>
        </p:grpSpPr>
        <p:sp>
          <p:nvSpPr>
            <p:cNvPr id="4" name="TextBox 3"/>
            <p:cNvSpPr txBox="1"/>
            <p:nvPr/>
          </p:nvSpPr>
          <p:spPr>
            <a:xfrm>
              <a:off x="5226519" y="507463"/>
              <a:ext cx="168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Δ</a:t>
              </a:r>
              <a:r>
                <a:rPr lang="en-US" dirty="0" err="1" smtClean="0"/>
                <a:t>H</a:t>
              </a:r>
              <a:r>
                <a:rPr lang="en-US" baseline="-25000" dirty="0" err="1" smtClean="0"/>
                <a:t>rxn</a:t>
              </a:r>
              <a:r>
                <a:rPr lang="en-US" baseline="-25000" dirty="0" smtClean="0"/>
                <a:t> </a:t>
              </a:r>
              <a:r>
                <a:rPr lang="en-US" dirty="0" smtClean="0"/>
                <a:t>= Reaction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26519" y="984472"/>
              <a:ext cx="1778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Δ</a:t>
              </a:r>
              <a:r>
                <a:rPr lang="en-US" dirty="0" err="1"/>
                <a:t>H</a:t>
              </a:r>
              <a:r>
                <a:rPr lang="en-US" baseline="-25000" dirty="0" err="1" smtClean="0"/>
                <a:t>sol</a:t>
              </a:r>
              <a:r>
                <a:rPr lang="en-US" baseline="-25000" dirty="0" smtClean="0"/>
                <a:t> </a:t>
              </a:r>
              <a:r>
                <a:rPr lang="en-US" dirty="0" smtClean="0"/>
                <a:t>= Dissolving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35178" y="1432018"/>
              <a:ext cx="21461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Δ</a:t>
              </a:r>
              <a:r>
                <a:rPr lang="en-US" dirty="0" err="1" smtClean="0"/>
                <a:t>H</a:t>
              </a:r>
              <a:r>
                <a:rPr lang="en-US" baseline="-25000" dirty="0" err="1" smtClean="0"/>
                <a:t>comb</a:t>
              </a:r>
              <a:r>
                <a:rPr lang="en-US" baseline="-25000" dirty="0" smtClean="0"/>
                <a:t> </a:t>
              </a:r>
              <a:r>
                <a:rPr lang="en-US" dirty="0" smtClean="0"/>
                <a:t>= Combustion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35178" y="1948134"/>
              <a:ext cx="1576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Δ</a:t>
              </a:r>
              <a:r>
                <a:rPr lang="en-US" dirty="0" err="1" smtClean="0"/>
                <a:t>H</a:t>
              </a:r>
              <a:r>
                <a:rPr lang="en-US" baseline="-25000" dirty="0" err="1" smtClean="0"/>
                <a:t>fus</a:t>
              </a:r>
              <a:r>
                <a:rPr lang="en-US" baseline="-25000" dirty="0" smtClean="0"/>
                <a:t> </a:t>
              </a:r>
              <a:r>
                <a:rPr lang="en-US" dirty="0" smtClean="0"/>
                <a:t>= Melting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58741" y="2434420"/>
              <a:ext cx="20583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Δ</a:t>
              </a:r>
              <a:r>
                <a:rPr lang="en-US" dirty="0" err="1" smtClean="0"/>
                <a:t>H</a:t>
              </a:r>
              <a:r>
                <a:rPr lang="en-US" baseline="-25000" dirty="0" err="1" smtClean="0"/>
                <a:t>vap</a:t>
              </a:r>
              <a:r>
                <a:rPr lang="en-US" baseline="-25000" dirty="0" smtClean="0"/>
                <a:t> </a:t>
              </a:r>
              <a:r>
                <a:rPr lang="en-US" dirty="0" smtClean="0"/>
                <a:t>= Vaporization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65697" y="2920706"/>
              <a:ext cx="20051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Δ</a:t>
              </a:r>
              <a:r>
                <a:rPr lang="en-US" dirty="0" err="1" smtClean="0"/>
                <a:t>H</a:t>
              </a:r>
              <a:r>
                <a:rPr lang="en-US" baseline="-25000" dirty="0" err="1" smtClean="0"/>
                <a:t>sub</a:t>
              </a:r>
              <a:r>
                <a:rPr lang="en-US" baseline="-25000" dirty="0" smtClean="0"/>
                <a:t> </a:t>
              </a:r>
              <a:r>
                <a:rPr lang="en-US" dirty="0" smtClean="0"/>
                <a:t>= </a:t>
              </a:r>
              <a:r>
                <a:rPr lang="en-US" dirty="0"/>
                <a:t>S</a:t>
              </a:r>
              <a:r>
                <a:rPr lang="en-US" dirty="0" smtClean="0"/>
                <a:t>ublimation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88458" y="3406992"/>
              <a:ext cx="1391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Δ</a:t>
              </a:r>
              <a:r>
                <a:rPr lang="en-US" dirty="0" err="1" smtClean="0"/>
                <a:t>H</a:t>
              </a:r>
              <a:r>
                <a:rPr lang="en-US" baseline="-25000" dirty="0" err="1" smtClean="0"/>
                <a:t>lat</a:t>
              </a:r>
              <a:r>
                <a:rPr lang="en-US" baseline="-25000" dirty="0" smtClean="0"/>
                <a:t> </a:t>
              </a:r>
              <a:r>
                <a:rPr lang="en-US" dirty="0" smtClean="0"/>
                <a:t>=Lattice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96083" y="4373569"/>
            <a:ext cx="2338611" cy="1369664"/>
            <a:chOff x="1020606" y="5252268"/>
            <a:chExt cx="2064619" cy="1369664"/>
          </a:xfrm>
        </p:grpSpPr>
        <p:sp>
          <p:nvSpPr>
            <p:cNvPr id="11" name="Rectangle 10"/>
            <p:cNvSpPr/>
            <p:nvPr/>
          </p:nvSpPr>
          <p:spPr>
            <a:xfrm>
              <a:off x="1020606" y="5252268"/>
              <a:ext cx="2064619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>
              <a:spAutoFit/>
            </a:bodyPr>
            <a:lstStyle/>
            <a:p>
              <a:r>
                <a:rPr lang="en-US" dirty="0"/>
                <a:t>Standard State </a:t>
              </a:r>
              <a:r>
                <a:rPr lang="en-US" dirty="0" smtClean="0"/>
                <a:t>(</a:t>
              </a:r>
              <a:r>
                <a:rPr lang="el-GR" dirty="0" smtClean="0"/>
                <a:t>Δ</a:t>
              </a:r>
              <a:r>
                <a:rPr lang="en-US" dirty="0" smtClean="0"/>
                <a:t>H</a:t>
              </a:r>
              <a:r>
                <a:rPr lang="en-US" dirty="0"/>
                <a:t>° 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20606" y="5698602"/>
              <a:ext cx="159758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 bar (</a:t>
              </a:r>
              <a:r>
                <a:rPr lang="en-US" dirty="0" smtClean="0"/>
                <a:t>0.987 </a:t>
              </a:r>
              <a:r>
                <a:rPr lang="en-US" dirty="0" err="1" smtClean="0"/>
                <a:t>atm</a:t>
              </a:r>
              <a:r>
                <a:rPr lang="en-US" dirty="0" smtClean="0"/>
                <a:t>)</a:t>
              </a:r>
            </a:p>
            <a:p>
              <a:r>
                <a:rPr lang="en-US" dirty="0" smtClean="0"/>
                <a:t>25 °C </a:t>
              </a:r>
            </a:p>
            <a:p>
              <a:r>
                <a:rPr lang="en-US" dirty="0" smtClean="0"/>
                <a:t>1 M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5320" y="5344126"/>
            <a:ext cx="3157480" cy="1303928"/>
            <a:chOff x="4355580" y="5268996"/>
            <a:chExt cx="2233061" cy="909535"/>
          </a:xfrm>
        </p:grpSpPr>
        <p:sp>
          <p:nvSpPr>
            <p:cNvPr id="14" name="TextBox 13"/>
            <p:cNvSpPr txBox="1"/>
            <p:nvPr/>
          </p:nvSpPr>
          <p:spPr>
            <a:xfrm>
              <a:off x="4363400" y="5268996"/>
              <a:ext cx="1311847" cy="25762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Sign Conventions 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55580" y="5534476"/>
              <a:ext cx="2233061" cy="644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dirty="0"/>
                <a:t>Δ</a:t>
              </a:r>
              <a:r>
                <a:rPr lang="en-US" dirty="0"/>
                <a:t>H = - (Exothermic)</a:t>
              </a:r>
            </a:p>
            <a:p>
              <a:r>
                <a:rPr lang="el-GR" dirty="0"/>
                <a:t>Δ</a:t>
              </a:r>
              <a:r>
                <a:rPr lang="en-US" dirty="0"/>
                <a:t>H = + (Endothermic</a:t>
              </a:r>
              <a:r>
                <a:rPr lang="en-US" dirty="0" smtClean="0"/>
                <a:t>)</a:t>
              </a:r>
            </a:p>
            <a:p>
              <a:r>
                <a:rPr lang="en-US" dirty="0"/>
                <a:t>Reverse Direction, Reverse </a:t>
              </a:r>
              <a:r>
                <a:rPr lang="en-US" dirty="0" smtClean="0"/>
                <a:t>Sign</a:t>
              </a:r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381605" y="427215"/>
            <a:ext cx="248766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Lots of Different “Types”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26158" y="1462124"/>
            <a:ext cx="2902077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Physical States are Important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150105" y="4152016"/>
            <a:ext cx="2650469" cy="1019980"/>
            <a:chOff x="3276747" y="4482037"/>
            <a:chExt cx="2650469" cy="1019980"/>
          </a:xfrm>
        </p:grpSpPr>
        <p:sp>
          <p:nvSpPr>
            <p:cNvPr id="28" name="TextBox 27"/>
            <p:cNvSpPr txBox="1"/>
            <p:nvPr/>
          </p:nvSpPr>
          <p:spPr>
            <a:xfrm>
              <a:off x="3276747" y="4855686"/>
              <a:ext cx="26504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M/D </a:t>
              </a:r>
              <a:r>
                <a:rPr lang="en-US" dirty="0" err="1" smtClean="0"/>
                <a:t>coeffecients</a:t>
              </a:r>
              <a:endParaRPr lang="en-US" dirty="0" smtClean="0"/>
            </a:p>
            <a:p>
              <a:r>
                <a:rPr lang="en-US" dirty="0" smtClean="0"/>
                <a:t>Fractions are “acceptable”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352800" y="4482037"/>
              <a:ext cx="2005549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n-US" dirty="0"/>
                <a:t># </a:t>
              </a:r>
              <a:r>
                <a:rPr lang="en-US" dirty="0" err="1"/>
                <a:t>Mols</a:t>
              </a:r>
              <a:r>
                <a:rPr lang="en-US" dirty="0"/>
                <a:t> is important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50105" y="1728599"/>
            <a:ext cx="5791199" cy="2038194"/>
            <a:chOff x="1695451" y="2511089"/>
            <a:chExt cx="5791199" cy="2038194"/>
          </a:xfrm>
        </p:grpSpPr>
        <p:grpSp>
          <p:nvGrpSpPr>
            <p:cNvPr id="32" name="Group 31"/>
            <p:cNvGrpSpPr/>
            <p:nvPr/>
          </p:nvGrpSpPr>
          <p:grpSpPr>
            <a:xfrm>
              <a:off x="1695451" y="2511089"/>
              <a:ext cx="5791199" cy="2038194"/>
              <a:chOff x="240043" y="2358493"/>
              <a:chExt cx="4744973" cy="1536320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240043" y="2358493"/>
                <a:ext cx="4744973" cy="430230"/>
                <a:chOff x="197024" y="3290038"/>
                <a:chExt cx="4744973" cy="430230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693019" y="3290038"/>
                  <a:ext cx="577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97024" y="3428967"/>
                  <a:ext cx="4744973" cy="291301"/>
                </a:xfrm>
                <a:prstGeom prst="rect">
                  <a:avLst/>
                </a:prstGeom>
              </p:spPr>
            </p:pic>
          </p:grp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043" y="3169796"/>
                <a:ext cx="4744973" cy="725017"/>
              </a:xfrm>
              <a:prstGeom prst="rect">
                <a:avLst/>
              </a:prstGeom>
            </p:spPr>
          </p:pic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07403" y="3081862"/>
              <a:ext cx="5779247" cy="577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903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" y="352425"/>
            <a:ext cx="320292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Applications of Enthalpy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61950" y="1009650"/>
            <a:ext cx="41099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ΔH reaction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Heat released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Determine ΔH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Enthalpy of Formation (</a:t>
            </a:r>
            <a:r>
              <a:rPr lang="el-GR" dirty="0" smtClean="0"/>
              <a:t>Δ</a:t>
            </a:r>
            <a:r>
              <a:rPr lang="en-US" dirty="0" err="1" smtClean="0"/>
              <a:t>H</a:t>
            </a:r>
            <a:r>
              <a:rPr lang="en-US" baseline="-25000" dirty="0" err="1" smtClean="0"/>
              <a:t>f</a:t>
            </a:r>
            <a:r>
              <a:rPr lang="el-GR" dirty="0" smtClean="0"/>
              <a:t>°</a:t>
            </a:r>
            <a:r>
              <a:rPr lang="en-US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Hess’s Law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Bond Dissociation Energies (BDE) (9.4)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Ionic Bonds/Lattice Energy (9.4)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Born-Haber Cycle (9.4)</a:t>
            </a:r>
          </a:p>
        </p:txBody>
      </p:sp>
    </p:spTree>
    <p:extLst>
      <p:ext uri="{BB962C8B-B14F-4D97-AF65-F5344CB8AC3E}">
        <p14:creationId xmlns:p14="http://schemas.microsoft.com/office/powerpoint/2010/main" val="1728873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3409</TotalTime>
  <Words>1318</Words>
  <Application>Microsoft Office PowerPoint</Application>
  <PresentationFormat>On-screen Show (4:3)</PresentationFormat>
  <Paragraphs>171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95</cp:revision>
  <dcterms:created xsi:type="dcterms:W3CDTF">2020-03-25T15:59:49Z</dcterms:created>
  <dcterms:modified xsi:type="dcterms:W3CDTF">2022-11-30T19:53:58Z</dcterms:modified>
</cp:coreProperties>
</file>