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98" r:id="rId4"/>
    <p:sldId id="299" r:id="rId5"/>
    <p:sldId id="297" r:id="rId6"/>
    <p:sldId id="302" r:id="rId7"/>
    <p:sldId id="303" r:id="rId8"/>
    <p:sldId id="301" r:id="rId9"/>
    <p:sldId id="304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09" r:id="rId21"/>
    <p:sldId id="320" r:id="rId22"/>
    <p:sldId id="321" r:id="rId23"/>
    <p:sldId id="323" r:id="rId24"/>
    <p:sldId id="32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1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KE and 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Temperature </a:t>
            </a:r>
            <a:r>
              <a:rPr lang="en-US" sz="1600" dirty="0"/>
              <a:t>vs Energy (Heat)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Calorimetry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Solving </a:t>
            </a:r>
            <a:r>
              <a:rPr lang="en-US" sz="1600" dirty="0"/>
              <a:t>q=</a:t>
            </a:r>
            <a:r>
              <a:rPr lang="en-US" sz="1600" dirty="0" err="1"/>
              <a:t>ms</a:t>
            </a:r>
            <a:r>
              <a:rPr lang="el-GR" sz="1600" dirty="0"/>
              <a:t>Δ</a:t>
            </a:r>
            <a:r>
              <a:rPr lang="en-US" sz="1600" dirty="0"/>
              <a:t>T for any </a:t>
            </a:r>
            <a:r>
              <a:rPr lang="en-US" sz="1600" dirty="0" smtClean="0"/>
              <a:t>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9a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9.1-9.2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676" y="206597"/>
            <a:ext cx="7536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9a – Energy Basics and </a:t>
            </a:r>
            <a:r>
              <a:rPr lang="en-US" sz="3200" dirty="0" smtClean="0"/>
              <a:t>Calorimetry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025" y="0"/>
            <a:ext cx="451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Heat - Quantitative Measurements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05" y="530776"/>
            <a:ext cx="1346340" cy="1690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2125" y="530776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Joseph Black (1728-1799)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2125" y="830719"/>
            <a:ext cx="2901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https://en.wikipedia.org/wiki/Joseph_Black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2125" y="1152585"/>
            <a:ext cx="2092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Analytical Scale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Properties of CO</a:t>
            </a:r>
            <a:r>
              <a:rPr lang="en-US" baseline="-25000" dirty="0" smtClean="0"/>
              <a:t>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Specific Heat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703" y="438059"/>
            <a:ext cx="3257143" cy="23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0833" t="29306" r="4792" b="18472"/>
          <a:stretch/>
        </p:blipFill>
        <p:spPr>
          <a:xfrm>
            <a:off x="577272" y="2963518"/>
            <a:ext cx="7715250" cy="3581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31780" y="2963518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Metal Spoon = HOT!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690" y="4888823"/>
            <a:ext cx="203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Wood Spoon = Cool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8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24" y="225063"/>
            <a:ext cx="45192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Heat - Quantitative Measurements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4124" y="959909"/>
            <a:ext cx="6936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Different substance store/absorb/transmit heat at different rates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How the atoms/molecules in a substance respond to heat is different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7520" y="3039243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q</a:t>
            </a:r>
            <a:r>
              <a:rPr lang="en-US" sz="4800" dirty="0" smtClean="0"/>
              <a:t> = m s </a:t>
            </a:r>
            <a:r>
              <a:rPr lang="el-GR" sz="4800" dirty="0" smtClean="0"/>
              <a:t>Δ</a:t>
            </a:r>
            <a:r>
              <a:rPr lang="en-US" sz="4800" dirty="0" smtClean="0"/>
              <a:t>T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321770" y="3870240"/>
            <a:ext cx="114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 - heat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J or </a:t>
            </a:r>
            <a:r>
              <a:rPr lang="en-US" sz="2400" dirty="0" err="1" smtClean="0">
                <a:solidFill>
                  <a:srgbClr val="FF0000"/>
                </a:solidFill>
              </a:rPr>
              <a:t>cal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7980" y="2281264"/>
            <a:ext cx="197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 - mass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g (kg, lbs. etc.)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0197" y="2354282"/>
            <a:ext cx="3589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7030A0"/>
                </a:solidFill>
              </a:rPr>
              <a:t>Δ</a:t>
            </a:r>
            <a:r>
              <a:rPr lang="en-US" sz="2400" dirty="0" smtClean="0">
                <a:solidFill>
                  <a:srgbClr val="7030A0"/>
                </a:solidFill>
              </a:rPr>
              <a:t>T - change in temperature</a:t>
            </a:r>
          </a:p>
          <a:p>
            <a:pPr algn="ctr"/>
            <a:r>
              <a:rPr lang="el-GR" sz="2400" dirty="0">
                <a:solidFill>
                  <a:srgbClr val="7030A0"/>
                </a:solidFill>
              </a:rPr>
              <a:t>Δ</a:t>
            </a:r>
            <a:r>
              <a:rPr lang="en-US" sz="2400" dirty="0" smtClean="0">
                <a:solidFill>
                  <a:srgbClr val="7030A0"/>
                </a:solidFill>
              </a:rPr>
              <a:t>T = </a:t>
            </a:r>
            <a:r>
              <a:rPr lang="en-US" sz="2400" dirty="0" err="1" smtClean="0">
                <a:solidFill>
                  <a:srgbClr val="7030A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f</a:t>
            </a:r>
            <a:r>
              <a:rPr lang="en-US" sz="2400" baseline="-250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i</a:t>
            </a:r>
            <a:endParaRPr lang="en-US" sz="2400" baseline="-25000" dirty="0" smtClean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°</a:t>
            </a:r>
            <a:r>
              <a:rPr lang="en-US" sz="2400" dirty="0" smtClean="0">
                <a:solidFill>
                  <a:srgbClr val="7030A0"/>
                </a:solidFill>
              </a:rPr>
              <a:t>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(K or °</a:t>
            </a:r>
            <a:r>
              <a:rPr lang="en-US" sz="2400" dirty="0">
                <a:solidFill>
                  <a:srgbClr val="7030A0"/>
                </a:solidFill>
              </a:rPr>
              <a:t>F</a:t>
            </a:r>
            <a:r>
              <a:rPr lang="en-US" sz="2400" dirty="0" smtClean="0">
                <a:solidFill>
                  <a:srgbClr val="7030A0"/>
                </a:solidFill>
              </a:rPr>
              <a:t>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8145" y="4022640"/>
            <a:ext cx="39160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</a:t>
            </a:r>
            <a:r>
              <a:rPr lang="en-US" sz="2400" dirty="0" smtClean="0">
                <a:solidFill>
                  <a:srgbClr val="00B050"/>
                </a:solidFill>
              </a:rPr>
              <a:t> - </a:t>
            </a:r>
            <a:r>
              <a:rPr lang="en-US" sz="2400" u="sng" dirty="0" smtClean="0">
                <a:solidFill>
                  <a:srgbClr val="00B050"/>
                </a:solidFill>
              </a:rPr>
              <a:t>specific heat </a:t>
            </a:r>
            <a:r>
              <a:rPr lang="en-US" sz="2400" dirty="0" smtClean="0">
                <a:solidFill>
                  <a:srgbClr val="00B050"/>
                </a:solidFill>
              </a:rPr>
              <a:t>(c)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*Unique for each substance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Amount of heat required to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raise 1 gram of substance 1 °C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Units = J /g °C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5075" y="3326961"/>
            <a:ext cx="2652521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Sign Conventions</a:t>
            </a:r>
          </a:p>
          <a:p>
            <a:r>
              <a:rPr lang="en-US" dirty="0" smtClean="0"/>
              <a:t>+ = system absorbs energy</a:t>
            </a:r>
          </a:p>
          <a:p>
            <a:r>
              <a:rPr lang="en-US" dirty="0" smtClean="0"/>
              <a:t>- = system loses energy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00975" y="5961632"/>
            <a:ext cx="126989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s = c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7949769" y="132729"/>
            <a:ext cx="105548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“Review”</a:t>
            </a:r>
          </a:p>
          <a:p>
            <a:pPr algn="ctr"/>
            <a:r>
              <a:rPr lang="en-US" dirty="0" smtClean="0"/>
              <a:t>PV=</a:t>
            </a:r>
            <a:r>
              <a:rPr lang="en-US" dirty="0" err="1" smtClean="0"/>
              <a:t>nRT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6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22" y="1546145"/>
            <a:ext cx="2724028" cy="4839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361950"/>
            <a:ext cx="267977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Specific Heat Values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047" y="8617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*Unique for each substance</a:t>
            </a:r>
          </a:p>
          <a:p>
            <a:r>
              <a:rPr lang="en-US" dirty="0"/>
              <a:t>*On your CS!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708" y="193620"/>
            <a:ext cx="4005892" cy="64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050" y="400049"/>
            <a:ext cx="30643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How to Solve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087" y="1080104"/>
            <a:ext cx="4086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Q → A</a:t>
            </a:r>
          </a:p>
          <a:p>
            <a:pPr marL="342900" indent="-342900">
              <a:buAutoNum type="arabicPeriod"/>
            </a:pPr>
            <a:r>
              <a:rPr lang="en-US" dirty="0" smtClean="0"/>
              <a:t>Identify and List all values (based on units)</a:t>
            </a:r>
          </a:p>
          <a:p>
            <a:pPr marL="342900" indent="-342900">
              <a:buAutoNum type="arabicPeriod"/>
            </a:pPr>
            <a:r>
              <a:rPr lang="en-US" dirty="0" smtClean="0"/>
              <a:t>Identify additional CF needed</a:t>
            </a:r>
          </a:p>
          <a:p>
            <a:pPr marL="342900" indent="-342900">
              <a:buAutoNum type="arabicPeriod"/>
            </a:pPr>
            <a:r>
              <a:rPr lang="en-US" dirty="0" smtClean="0"/>
              <a:t>Rearrange the equation to solve for a given value</a:t>
            </a:r>
          </a:p>
          <a:p>
            <a:pPr marL="342900" indent="-342900">
              <a:buAutoNum type="arabicPeriod"/>
            </a:pPr>
            <a:r>
              <a:rPr lang="en-US" dirty="0" smtClean="0"/>
              <a:t>Try!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91347" y="4781549"/>
            <a:ext cx="2127185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Don’t forget to!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1" y="5413979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Check/Cancel Units</a:t>
            </a:r>
          </a:p>
          <a:p>
            <a:pPr marL="342900" indent="-342900">
              <a:buAutoNum type="arabicPeriod"/>
            </a:pPr>
            <a:r>
              <a:rPr lang="en-US" dirty="0" smtClean="0"/>
              <a:t>Keep track of SF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SN if needed</a:t>
            </a:r>
          </a:p>
          <a:p>
            <a:pPr marL="342900" indent="-342900">
              <a:buAutoNum type="arabicPeriod"/>
            </a:pPr>
            <a:r>
              <a:rPr lang="en-US" dirty="0" smtClean="0"/>
              <a:t>Get help if you need it!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087" y="3324224"/>
            <a:ext cx="349647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Types of Problems “Tricks”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87" y="4010619"/>
            <a:ext cx="4086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Non Standard 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Energy –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Mass –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Temperature –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Density ??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 Steps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Solving for Different Variables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Do the opposite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Do it to both sides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312" y="327195"/>
            <a:ext cx="4774808" cy="36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8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1" y="438150"/>
            <a:ext cx="75057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Calculate the amount of heat (in J) required to boil a cup of water containing 150 mL from 20. °C to 90.°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9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1" y="333375"/>
            <a:ext cx="75057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What amount of heat is required to boil 100.0 mL beaker of ethanol if the sample starts at 19.5 </a:t>
            </a:r>
            <a:r>
              <a:rPr lang="en-US" dirty="0"/>
              <a:t>°C </a:t>
            </a:r>
            <a:r>
              <a:rPr lang="en-US" dirty="0" smtClean="0"/>
              <a:t> and the boiling point of ethanol is 78.4 </a:t>
            </a:r>
            <a:r>
              <a:rPr lang="en-US" dirty="0"/>
              <a:t>°C </a:t>
            </a:r>
          </a:p>
        </p:txBody>
      </p:sp>
    </p:spTree>
    <p:extLst>
      <p:ext uri="{BB962C8B-B14F-4D97-AF65-F5344CB8AC3E}">
        <p14:creationId xmlns:p14="http://schemas.microsoft.com/office/powerpoint/2010/main" val="3076663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6" y="333375"/>
            <a:ext cx="75057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What mass of Lead (</a:t>
            </a:r>
            <a:r>
              <a:rPr lang="en-US" dirty="0" err="1" smtClean="0"/>
              <a:t>Pb</a:t>
            </a:r>
            <a:r>
              <a:rPr lang="en-US" dirty="0" smtClean="0"/>
              <a:t>), in grams, can be heated with 250 kJ of energy from 50.0 </a:t>
            </a:r>
            <a:r>
              <a:rPr lang="en-US" dirty="0"/>
              <a:t>°C to </a:t>
            </a:r>
            <a:r>
              <a:rPr lang="en-US" dirty="0" smtClean="0"/>
              <a:t>150.°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4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1" y="333375"/>
            <a:ext cx="75057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What is the specific heat of an unknown metal that required 250 kJ to heat 2.5 </a:t>
            </a:r>
            <a:r>
              <a:rPr lang="en-US" dirty="0" err="1" smtClean="0"/>
              <a:t>lbs</a:t>
            </a:r>
            <a:r>
              <a:rPr lang="en-US" dirty="0" smtClean="0"/>
              <a:t> of metal from 250. °C to 716.°C?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9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1" y="333375"/>
            <a:ext cx="75057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A student supplies 2.50x10</a:t>
            </a:r>
            <a:r>
              <a:rPr lang="en-US" baseline="30000" dirty="0" smtClean="0"/>
              <a:t>4</a:t>
            </a:r>
            <a:r>
              <a:rPr lang="en-US" dirty="0" smtClean="0"/>
              <a:t> J of energy to a 500.0 grams sample of Silver (Ag).  If the sample starts out at 25 °C what is the final temperature of the sample?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6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1" y="361950"/>
            <a:ext cx="75057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A wood stove provides 650 J/min of heat. If you are trying to boil a cup of water that has a volume of 500.0 mL at 25.0 °C, how long (in hours) will it take to boil the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5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50" y="314325"/>
            <a:ext cx="10380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Energy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1950" y="876275"/>
            <a:ext cx="4086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Gained or lost in all chemical reactions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Essential for life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10 million jobs/8% GDP in USA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48838" y="6379080"/>
            <a:ext cx="4767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https://cleanet.org/clean/literacy/energy4.html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71" y="1985641"/>
            <a:ext cx="6400454" cy="43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5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23850"/>
            <a:ext cx="16544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Calorimetry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850" y="899815"/>
            <a:ext cx="773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Measure the amount of heat (gained or lost) in a chemical or physical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1269147"/>
            <a:ext cx="4711638" cy="2720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72" y="2126039"/>
            <a:ext cx="91364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System: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72" y="2979003"/>
            <a:ext cx="149220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Surroundings: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4800" y="2126039"/>
            <a:ext cx="19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system studied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6775" y="2979003"/>
            <a:ext cx="16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Everything else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643" y="4105275"/>
            <a:ext cx="4476750" cy="2667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6775" y="5614182"/>
            <a:ext cx="36420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5059" y="5666003"/>
            <a:ext cx="36420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1239" y="4915971"/>
            <a:ext cx="29527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495059" y="5067893"/>
            <a:ext cx="29527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0868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5" y="438150"/>
            <a:ext cx="405155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Calorimetry (“Linked Systems”)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3375" y="990600"/>
            <a:ext cx="844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 a </a:t>
            </a:r>
            <a:r>
              <a:rPr lang="en-US" u="sng" dirty="0" smtClean="0"/>
              <a:t>known</a:t>
            </a:r>
            <a:r>
              <a:rPr lang="en-US" dirty="0" smtClean="0"/>
              <a:t> system and “link” it to an </a:t>
            </a:r>
            <a:r>
              <a:rPr lang="en-US" u="sng" dirty="0" smtClean="0"/>
              <a:t>unknown</a:t>
            </a:r>
            <a:r>
              <a:rPr lang="en-US" dirty="0" smtClean="0"/>
              <a:t> system to determine the missing value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7499" t="2693" r="15001" b="4001"/>
          <a:stretch/>
        </p:blipFill>
        <p:spPr>
          <a:xfrm>
            <a:off x="746464" y="3546217"/>
            <a:ext cx="1876426" cy="2255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384" t="4464" r="18750" b="13393"/>
          <a:stretch/>
        </p:blipFill>
        <p:spPr>
          <a:xfrm>
            <a:off x="1241764" y="5054194"/>
            <a:ext cx="729912" cy="643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62500"/>
          <a:stretch/>
        </p:blipFill>
        <p:spPr>
          <a:xfrm>
            <a:off x="869783" y="2339676"/>
            <a:ext cx="457200" cy="2695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6366" y="5872460"/>
            <a:ext cx="253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Unknown = 250.0 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5974" y="5006676"/>
            <a:ext cx="233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Boiling Water = 95.0 °C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98349" y="5768563"/>
            <a:ext cx="260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bath start = 20.8 °C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8681" y="6137895"/>
            <a:ext cx="254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bath end = 26.0°C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464" y="1795349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q</a:t>
            </a:r>
            <a:r>
              <a:rPr lang="en-US" sz="3200" baseline="-25000" dirty="0" err="1" smtClean="0"/>
              <a:t>metal</a:t>
            </a:r>
            <a:r>
              <a:rPr lang="en-US" sz="3200" dirty="0" smtClean="0"/>
              <a:t> = </a:t>
            </a:r>
            <a:r>
              <a:rPr lang="en-US" sz="3200" dirty="0" err="1" smtClean="0"/>
              <a:t>ms</a:t>
            </a:r>
            <a:r>
              <a:rPr lang="el-GR" sz="3200" dirty="0" smtClean="0"/>
              <a:t>Δ</a:t>
            </a:r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0457" y="1387011"/>
            <a:ext cx="581362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What is the specific heat of the unknown metal?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91" y="1943099"/>
            <a:ext cx="2019663" cy="3858619"/>
          </a:xfrm>
          <a:prstGeom prst="rect">
            <a:avLst/>
          </a:prstGeom>
        </p:spPr>
      </p:pic>
      <p:sp>
        <p:nvSpPr>
          <p:cNvPr id="16" name="U-Turn Arrow 15"/>
          <p:cNvSpPr/>
          <p:nvPr/>
        </p:nvSpPr>
        <p:spPr>
          <a:xfrm>
            <a:off x="1684677" y="4028220"/>
            <a:ext cx="5205411" cy="1025974"/>
          </a:xfrm>
          <a:prstGeom prst="utur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1384" t="4464" r="18750" b="13393"/>
          <a:stretch/>
        </p:blipFill>
        <p:spPr>
          <a:xfrm>
            <a:off x="6809126" y="4938179"/>
            <a:ext cx="729912" cy="643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15744" y="1838311"/>
            <a:ext cx="2356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q</a:t>
            </a:r>
            <a:r>
              <a:rPr lang="en-US" sz="3200" baseline="-25000" dirty="0" err="1" smtClean="0"/>
              <a:t>water</a:t>
            </a:r>
            <a:r>
              <a:rPr lang="en-US" sz="3200" dirty="0" smtClean="0"/>
              <a:t> = </a:t>
            </a:r>
            <a:r>
              <a:rPr lang="en-US" sz="3200" dirty="0" err="1" smtClean="0"/>
              <a:t>ms</a:t>
            </a:r>
            <a:r>
              <a:rPr lang="el-GR" sz="3200" dirty="0" smtClean="0"/>
              <a:t>Δ</a:t>
            </a:r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853896" y="5238860"/>
            <a:ext cx="184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= 175.0 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4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"/>
            <a:ext cx="840105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unknown metal weighing 250.0 grams was heated to 100.0 °C and placed in a calorimeter filled with 175.0 mL of water at 20.8 </a:t>
            </a:r>
            <a:r>
              <a:rPr lang="en-US" dirty="0"/>
              <a:t>°</a:t>
            </a:r>
            <a:r>
              <a:rPr lang="en-US" dirty="0" smtClean="0"/>
              <a:t>C.  The temperature in the calorimeter then rose to 26.0 </a:t>
            </a:r>
            <a:r>
              <a:rPr lang="en-US" dirty="0"/>
              <a:t>°C </a:t>
            </a:r>
            <a:r>
              <a:rPr lang="en-US" dirty="0" smtClean="0"/>
              <a:t>.  What is the specific heat of the metal?  What metal is it?</a:t>
            </a:r>
          </a:p>
        </p:txBody>
      </p:sp>
    </p:spTree>
    <p:extLst>
      <p:ext uri="{BB962C8B-B14F-4D97-AF65-F5344CB8AC3E}">
        <p14:creationId xmlns:p14="http://schemas.microsoft.com/office/powerpoint/2010/main" val="4131412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817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55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533400"/>
            <a:ext cx="189526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Thermochemistry: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8850" y="533400"/>
            <a:ext cx="643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absorbed or released during chemical and physical changes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1838146"/>
            <a:ext cx="2592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Combustion of fossil fuels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Batteries</a:t>
            </a:r>
          </a:p>
          <a:p>
            <a:r>
              <a:rPr lang="en-US" dirty="0" smtClean="0"/>
              <a:t>Generation of Electricity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" y="1309390"/>
            <a:ext cx="170296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Energy Industry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9473" y="1835229"/>
            <a:ext cx="1412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Ecosystems</a:t>
            </a:r>
          </a:p>
          <a:p>
            <a:r>
              <a:rPr lang="en-US" dirty="0" smtClean="0"/>
              <a:t>Metabolism</a:t>
            </a:r>
          </a:p>
          <a:p>
            <a:r>
              <a:rPr lang="en-US" dirty="0" smtClean="0"/>
              <a:t>Food Science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90925" y="1308021"/>
            <a:ext cx="87235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60496" y="1835229"/>
            <a:ext cx="3013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storage/transportation</a:t>
            </a:r>
          </a:p>
          <a:p>
            <a:r>
              <a:rPr lang="en-US" dirty="0" smtClean="0"/>
              <a:t>Energy efficiency</a:t>
            </a:r>
          </a:p>
          <a:p>
            <a:r>
              <a:rPr lang="en-US" dirty="0" smtClean="0"/>
              <a:t>Physics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4538" y="1291114"/>
            <a:ext cx="109921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Engineers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524250"/>
            <a:ext cx="4371803" cy="2831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061" y="3276600"/>
            <a:ext cx="4215145" cy="30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9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248322"/>
            <a:ext cx="10380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Energy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2902" y="779184"/>
            <a:ext cx="431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Capacity to perform work or supply heat.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0860" y="1105989"/>
            <a:ext cx="104067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 = F × 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0198" y="1127253"/>
            <a:ext cx="10438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 = </a:t>
            </a:r>
            <a:r>
              <a:rPr lang="en-US" dirty="0" err="1" smtClean="0"/>
              <a:t>msΔT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2223" y="2877845"/>
                <a:ext cx="1158972" cy="68102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= J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223" y="2877845"/>
                <a:ext cx="1158972" cy="681020"/>
              </a:xfrm>
              <a:prstGeom prst="rect">
                <a:avLst/>
              </a:prstGeom>
              <a:blipFill>
                <a:blip r:embed="rId2"/>
                <a:stretch>
                  <a:fillRect r="-6842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10411" y="1677796"/>
            <a:ext cx="597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Objects posses energy and it is exchanged via work or heat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99608" y="2107667"/>
            <a:ext cx="147348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E = w + q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015" y="284902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015" y="4109408"/>
            <a:ext cx="646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 Types: Kinetic Energy (KE or E</a:t>
            </a:r>
            <a:r>
              <a:rPr lang="en-US" baseline="-25000" dirty="0" smtClean="0"/>
              <a:t>K</a:t>
            </a:r>
            <a:r>
              <a:rPr lang="en-US" dirty="0" smtClean="0"/>
              <a:t>) and Potential Energy (PE or E</a:t>
            </a:r>
            <a:r>
              <a:rPr lang="en-US" baseline="-25000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27893" y="1892975"/>
            <a:ext cx="13178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Cheat Sheet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583200" y="2387136"/>
            <a:ext cx="2407249" cy="1613577"/>
            <a:chOff x="6624213" y="2819400"/>
            <a:chExt cx="2407249" cy="16135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0572" y="2891700"/>
              <a:ext cx="2294533" cy="15412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624213" y="2819400"/>
              <a:ext cx="2407249" cy="1585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9177" r="5818" b="16010"/>
          <a:stretch/>
        </p:blipFill>
        <p:spPr>
          <a:xfrm>
            <a:off x="1374073" y="4577190"/>
            <a:ext cx="2235272" cy="22085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228" y="4639007"/>
            <a:ext cx="2660538" cy="19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2164" y="312701"/>
            <a:ext cx="355360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Potential Energy (PE or E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1589" y="312702"/>
            <a:ext cx="3186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Kinetic Energy (KE or E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1588" y="907321"/>
            <a:ext cx="360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that matter posses dues to its motion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6652" y="907321"/>
            <a:ext cx="3324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that is stored or that an object posses due to its relative position, </a:t>
            </a:r>
            <a:r>
              <a:rPr lang="en-US" u="sng" dirty="0" smtClean="0"/>
              <a:t>composition</a:t>
            </a:r>
            <a:r>
              <a:rPr lang="en-US" dirty="0" smtClean="0"/>
              <a:t> or condition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88" y="2240605"/>
            <a:ext cx="3055011" cy="3960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2240605"/>
            <a:ext cx="4657725" cy="35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6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64" y="320695"/>
            <a:ext cx="30805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Conservation of 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8064" y="228361"/>
            <a:ext cx="535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can neither be created nor destroyed but can be converted from one form to another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9" y="3674974"/>
            <a:ext cx="4774539" cy="318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427" y="3686176"/>
            <a:ext cx="4151398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64" y="1123950"/>
            <a:ext cx="3971228" cy="21145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619250" y="4856912"/>
            <a:ext cx="933450" cy="81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559730" y="4647362"/>
            <a:ext cx="822145" cy="81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4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8475" y="977449"/>
            <a:ext cx="119487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Heat (q)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5625" y="1560885"/>
            <a:ext cx="375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of energy between two objects at different temperature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1979" y="973691"/>
            <a:ext cx="21959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Temperature (T)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81575" y="1485726"/>
            <a:ext cx="3424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quantitative measure</a:t>
            </a:r>
            <a:r>
              <a:rPr lang="en-US" dirty="0" smtClean="0"/>
              <a:t> of the average KE in a system (motion of molecules)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99" y="3508555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Units – Joules or Calories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2137" y="3508555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Units – °C, °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, or 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8873" y="2703025"/>
            <a:ext cx="469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“Cold” Low Temp. </a:t>
            </a:r>
            <a:r>
              <a:rPr lang="en-US" dirty="0">
                <a:solidFill>
                  <a:srgbClr val="00B050"/>
                </a:solidFill>
              </a:rPr>
              <a:t>– particles move </a:t>
            </a:r>
            <a:r>
              <a:rPr lang="en-US" dirty="0" smtClean="0">
                <a:solidFill>
                  <a:srgbClr val="00B050"/>
                </a:solidFill>
              </a:rPr>
              <a:t>slower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“Hot” High Temp. – particles move faster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262" y="2754713"/>
            <a:ext cx="469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Heat can be transferred between objects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762" y="4190660"/>
            <a:ext cx="351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Extensive – depends on sample size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8873" y="4168603"/>
            <a:ext cx="396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Intensive – </a:t>
            </a:r>
            <a:r>
              <a:rPr lang="en-US" u="sng" dirty="0" smtClean="0">
                <a:solidFill>
                  <a:srgbClr val="00B0F0"/>
                </a:solidFill>
              </a:rPr>
              <a:t>independent</a:t>
            </a:r>
            <a:r>
              <a:rPr lang="en-US" dirty="0" smtClean="0">
                <a:solidFill>
                  <a:srgbClr val="00B0F0"/>
                </a:solidFill>
              </a:rPr>
              <a:t> on sample size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6" y="5036906"/>
            <a:ext cx="3656321" cy="15234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47441"/>
          <a:stretch/>
        </p:blipFill>
        <p:spPr>
          <a:xfrm>
            <a:off x="6558022" y="4638675"/>
            <a:ext cx="1829212" cy="19988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53311" y="5314933"/>
            <a:ext cx="195765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Temperature</a:t>
            </a:r>
          </a:p>
          <a:p>
            <a:r>
              <a:rPr lang="en-US" dirty="0" smtClean="0"/>
              <a:t>Different Heat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883" y="323529"/>
            <a:ext cx="214411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Thermal Energy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3529" y="361640"/>
            <a:ext cx="6191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KE associated </a:t>
            </a:r>
            <a:r>
              <a:rPr lang="en-US" dirty="0"/>
              <a:t>with the random motion of atoms or molecules</a:t>
            </a:r>
          </a:p>
        </p:txBody>
      </p:sp>
    </p:spTree>
    <p:extLst>
      <p:ext uri="{BB962C8B-B14F-4D97-AF65-F5344CB8AC3E}">
        <p14:creationId xmlns:p14="http://schemas.microsoft.com/office/powerpoint/2010/main" val="285412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71475"/>
            <a:ext cx="19704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Miscellaneous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620"/>
          <a:stretch/>
        </p:blipFill>
        <p:spPr>
          <a:xfrm>
            <a:off x="687465" y="1479103"/>
            <a:ext cx="1271938" cy="1274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814" r="34469"/>
          <a:stretch/>
        </p:blipFill>
        <p:spPr>
          <a:xfrm>
            <a:off x="3851357" y="1479103"/>
            <a:ext cx="1285592" cy="1274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8829"/>
          <a:stretch/>
        </p:blipFill>
        <p:spPr>
          <a:xfrm>
            <a:off x="7028903" y="1479103"/>
            <a:ext cx="1263471" cy="127435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237632" y="1631920"/>
            <a:ext cx="1520982" cy="534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Heat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22435" y="1582126"/>
            <a:ext cx="1520982" cy="534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 Heat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92417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7287" y="292417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5180" y="292417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2144888" y="2219303"/>
            <a:ext cx="1520983" cy="534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Remove Heat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5322434" y="2185125"/>
            <a:ext cx="1520983" cy="534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Remove Heat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9238" y="48309"/>
            <a:ext cx="180549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Ch. 10</a:t>
            </a:r>
          </a:p>
          <a:p>
            <a:pPr algn="ctr"/>
            <a:r>
              <a:rPr lang="en-US" dirty="0" smtClean="0"/>
              <a:t>Heating Curves</a:t>
            </a:r>
          </a:p>
          <a:p>
            <a:pPr algn="ctr"/>
            <a:r>
              <a:rPr lang="en-US" dirty="0" smtClean="0"/>
              <a:t>Phase Transitions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5750" y="938589"/>
            <a:ext cx="597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Heat can either increase the KE or cause a phase transition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2719" y="3596485"/>
            <a:ext cx="677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Heat causes liquids and solids to expand (how thermometers work)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329" y="4001612"/>
            <a:ext cx="4778399" cy="27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7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71475"/>
            <a:ext cx="19704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Miscellaneous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938589"/>
            <a:ext cx="507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Heat can transfer between substances by contact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7" y="1307921"/>
            <a:ext cx="8590476" cy="3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976</Words>
  <Application>Microsoft Office PowerPoint</Application>
  <PresentationFormat>On-screen Show (4:3)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93</cp:revision>
  <dcterms:created xsi:type="dcterms:W3CDTF">2020-03-25T15:59:49Z</dcterms:created>
  <dcterms:modified xsi:type="dcterms:W3CDTF">2020-11-27T15:02:01Z</dcterms:modified>
</cp:coreProperties>
</file>