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0" r:id="rId4"/>
    <p:sldId id="286" r:id="rId5"/>
    <p:sldId id="288" r:id="rId6"/>
    <p:sldId id="285" r:id="rId7"/>
    <p:sldId id="289" r:id="rId8"/>
    <p:sldId id="290" r:id="rId9"/>
    <p:sldId id="292" r:id="rId10"/>
    <p:sldId id="291" r:id="rId11"/>
    <p:sldId id="284" r:id="rId12"/>
    <p:sldId id="293" r:id="rId13"/>
    <p:sldId id="281" r:id="rId14"/>
    <p:sldId id="294" r:id="rId15"/>
    <p:sldId id="295" r:id="rId16"/>
    <p:sldId id="282" r:id="rId17"/>
    <p:sldId id="287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Kinetic-Molecular Theory of Gases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Boltzmann-Maxwell Distributions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Ideal Gases vs Non-Ideal Gasses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Non-Ideal Gas Correction factors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8d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8.5-8.6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176" y="206597"/>
            <a:ext cx="7731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8d – KM Theory and Non-Ideal Gases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25" y="285750"/>
            <a:ext cx="21091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Escape Velocity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8" y="4314825"/>
            <a:ext cx="8379443" cy="24431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33899" y="290512"/>
            <a:ext cx="4400550" cy="2343150"/>
            <a:chOff x="185054" y="866775"/>
            <a:chExt cx="4400550" cy="2343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054" y="866775"/>
              <a:ext cx="4400550" cy="2343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28925" y="1409700"/>
              <a:ext cx="1704975" cy="1628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650" t="3793" r="7266" b="2758"/>
          <a:stretch/>
        </p:blipFill>
        <p:spPr>
          <a:xfrm>
            <a:off x="276225" y="833437"/>
            <a:ext cx="4299430" cy="3333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07962" y="2967037"/>
            <a:ext cx="3840154" cy="73866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Curves are not symmetrical therefore…</a:t>
            </a:r>
            <a:endParaRPr lang="en-US" dirty="0"/>
          </a:p>
          <a:p>
            <a:pPr algn="ctr"/>
            <a:r>
              <a:rPr lang="en-US" sz="2400" dirty="0" smtClean="0"/>
              <a:t>U</a:t>
            </a:r>
            <a:r>
              <a:rPr lang="en-US" sz="2400" baseline="-25000" dirty="0" smtClean="0"/>
              <a:t>mp</a:t>
            </a:r>
            <a:r>
              <a:rPr lang="en-US" sz="2400" dirty="0" smtClean="0"/>
              <a:t> &lt;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av</a:t>
            </a:r>
            <a:r>
              <a:rPr lang="en-US" sz="2400" dirty="0" smtClean="0"/>
              <a:t> &lt;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rms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204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9320" y="1834318"/>
            <a:ext cx="1387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Empty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2101" y="4749699"/>
            <a:ext cx="10647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Elastic </a:t>
            </a:r>
          </a:p>
          <a:p>
            <a:pPr algn="ctr"/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35" y="3951487"/>
            <a:ext cx="147021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Attractive </a:t>
            </a:r>
          </a:p>
          <a:p>
            <a:pPr algn="ctr"/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1755" y="1716623"/>
            <a:ext cx="102758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Crowded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13403" y="2782669"/>
            <a:ext cx="114640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Attractive </a:t>
            </a:r>
          </a:p>
          <a:p>
            <a:pPr algn="ctr"/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122" y="4815997"/>
            <a:ext cx="106471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Inelastic </a:t>
            </a:r>
          </a:p>
          <a:p>
            <a:pPr algn="ctr"/>
            <a:r>
              <a:rPr lang="en-US" dirty="0" smtClean="0"/>
              <a:t>Collisions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4806" y="5462328"/>
            <a:ext cx="1065201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Fails</a:t>
            </a:r>
          </a:p>
          <a:p>
            <a:pPr algn="ctr"/>
            <a:r>
              <a:rPr lang="en-US" sz="2400" dirty="0"/>
              <a:t>High P</a:t>
            </a:r>
          </a:p>
          <a:p>
            <a:pPr algn="ctr"/>
            <a:r>
              <a:rPr lang="en-US" sz="2400" dirty="0" smtClean="0"/>
              <a:t>Low 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534" y="121645"/>
            <a:ext cx="10652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Works</a:t>
            </a:r>
          </a:p>
          <a:p>
            <a:pPr algn="ctr"/>
            <a:r>
              <a:rPr lang="en-US" sz="2400" dirty="0" smtClean="0"/>
              <a:t>Low P</a:t>
            </a:r>
          </a:p>
          <a:p>
            <a:pPr algn="ctr"/>
            <a:r>
              <a:rPr lang="en-US" sz="2400" dirty="0" smtClean="0"/>
              <a:t>High T</a:t>
            </a:r>
          </a:p>
        </p:txBody>
      </p:sp>
    </p:spTree>
    <p:extLst>
      <p:ext uri="{BB962C8B-B14F-4D97-AF65-F5344CB8AC3E}">
        <p14:creationId xmlns:p14="http://schemas.microsoft.com/office/powerpoint/2010/main" val="243325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06" y="1285876"/>
            <a:ext cx="7335784" cy="5071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15" y="372669"/>
            <a:ext cx="5745676" cy="617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951" y="228600"/>
            <a:ext cx="249554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 of Pressure on an “Ideal” Gas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78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21" y="238125"/>
            <a:ext cx="19716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Why the Ideal Gas Law Fails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6201" y="1387999"/>
            <a:ext cx="659994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Pressure – molecules take up space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ideal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&lt;</a:t>
            </a:r>
            <a:r>
              <a:rPr lang="en-US" sz="2400" dirty="0" smtClean="0"/>
              <a:t>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real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2208746"/>
                <a:ext cx="1757724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nRT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08746"/>
                <a:ext cx="1757724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57650" y="2288284"/>
                <a:ext cx="2097562" cy="529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nRT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nb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2288284"/>
                <a:ext cx="2097562" cy="529953"/>
              </a:xfrm>
              <a:prstGeom prst="rect">
                <a:avLst/>
              </a:prstGeom>
              <a:blipFill>
                <a:blip r:embed="rId3"/>
                <a:stretch>
                  <a:fillRect t="-1149" r="-7558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32291" y="216854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&lt;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09455" y="2208746"/>
            <a:ext cx="2399503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b – size of </a:t>
            </a:r>
            <a:r>
              <a:rPr lang="en-US" sz="2400" dirty="0" err="1" smtClean="0"/>
              <a:t>molec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 </a:t>
            </a:r>
            <a:r>
              <a:rPr lang="en-US" sz="2400" dirty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mols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709206" y="142875"/>
            <a:ext cx="129426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 500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atoms</a:t>
            </a:r>
            <a:r>
              <a:rPr lang="en-US" baseline="-25000" dirty="0" smtClean="0"/>
              <a:t> </a:t>
            </a:r>
            <a:r>
              <a:rPr lang="en-US" dirty="0" smtClean="0"/>
              <a:t>= 20%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219621" y="2937982"/>
            <a:ext cx="4600000" cy="37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">
            <a:off x="4965862" y="4976078"/>
            <a:ext cx="3390476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4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21" y="238125"/>
            <a:ext cx="19716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Why the Ideal Gas Law Fails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426" y="1408101"/>
            <a:ext cx="907357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 T - Attractive Forces (IMF’s) – decrease #/KE of collisions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ideal</a:t>
            </a:r>
            <a:r>
              <a:rPr lang="en-US" sz="2400" dirty="0" smtClean="0"/>
              <a:t> &gt;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real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2208746"/>
                <a:ext cx="1732076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nRT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08746"/>
                <a:ext cx="1732076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57650" y="2288284"/>
                <a:ext cx="2909707" cy="705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nRT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2288284"/>
                <a:ext cx="2909707" cy="705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0800000">
            <a:off x="3132291" y="216854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&lt;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185605" y="3270078"/>
            <a:ext cx="2786981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a 	– strength of IMF</a:t>
            </a:r>
            <a:endParaRPr lang="en-US" sz="2400" dirty="0"/>
          </a:p>
          <a:p>
            <a:r>
              <a:rPr lang="en-US" sz="2400" dirty="0" smtClean="0"/>
              <a:t>n/V </a:t>
            </a:r>
            <a:r>
              <a:rPr lang="en-US" sz="2400" dirty="0"/>
              <a:t>–</a:t>
            </a:r>
            <a:r>
              <a:rPr lang="en-US" sz="2400" dirty="0" smtClean="0"/>
              <a:t> density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52" y="2914761"/>
            <a:ext cx="5595523" cy="37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7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21" y="238125"/>
            <a:ext cx="201875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Van der Waal’s Equation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71725" y="330457"/>
            <a:ext cx="248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Johannes van der Waals </a:t>
            </a:r>
          </a:p>
          <a:p>
            <a:r>
              <a:rPr lang="en-US" dirty="0" smtClean="0"/>
              <a:t>(1837-1923)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9" y="1353010"/>
            <a:ext cx="6591448" cy="1742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1771" y="1048809"/>
            <a:ext cx="133650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n is </a:t>
            </a:r>
            <a:r>
              <a:rPr lang="en-US" u="sng" dirty="0" smtClean="0"/>
              <a:t>small</a:t>
            </a:r>
            <a:r>
              <a:rPr lang="en-US" dirty="0" smtClean="0"/>
              <a:t> correction is small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5" y="3529210"/>
            <a:ext cx="5676190" cy="317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1905" y="6331307"/>
            <a:ext cx="1393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Cheat Sheet!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1038" y="6407507"/>
            <a:ext cx="195816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– strength of IMF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0504" y="6437107"/>
            <a:ext cx="2138342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b – size of molecule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060" y="2345086"/>
            <a:ext cx="133650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V is </a:t>
            </a:r>
            <a:r>
              <a:rPr lang="en-US" u="sng" dirty="0" smtClean="0"/>
              <a:t>large</a:t>
            </a:r>
            <a:r>
              <a:rPr lang="en-US" dirty="0" smtClean="0"/>
              <a:t> correction is 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96118" y="4374042"/>
                <a:ext cx="2375971" cy="7850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𝑛𝑅𝑇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𝑛𝑏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18" y="4374042"/>
                <a:ext cx="2375971" cy="785023"/>
              </a:xfrm>
              <a:prstGeom prst="rect">
                <a:avLst/>
              </a:prstGeom>
              <a:blipFill>
                <a:blip r:embed="rId4"/>
                <a:stretch>
                  <a:fillRect l="-1025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93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285750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1" y="923925"/>
            <a:ext cx="5734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5.00 L flask contains 6.00 </a:t>
            </a:r>
            <a:r>
              <a:rPr lang="en-US" dirty="0" err="1" smtClean="0"/>
              <a:t>mols</a:t>
            </a:r>
            <a:r>
              <a:rPr lang="en-US" dirty="0" smtClean="0"/>
              <a:t> of O</a:t>
            </a:r>
            <a:r>
              <a:rPr lang="en-US" baseline="-25000" dirty="0" smtClean="0"/>
              <a:t>2</a:t>
            </a:r>
            <a:r>
              <a:rPr lang="en-US" dirty="0" smtClean="0"/>
              <a:t> gas at 250. °C.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Calculate the pressure using the “Ideal” gas law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pressure using the van der Waals equation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043" y="123825"/>
            <a:ext cx="3230192" cy="1804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7493" y="138902"/>
                <a:ext cx="2375971" cy="7850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𝑛𝑅𝑇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𝑛𝑏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93" y="138902"/>
                <a:ext cx="2375971" cy="785023"/>
              </a:xfrm>
              <a:prstGeom prst="rect">
                <a:avLst/>
              </a:prstGeom>
              <a:blipFill>
                <a:blip r:embed="rId3"/>
                <a:stretch>
                  <a:fillRect l="-10256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27206" y="5144726"/>
            <a:ext cx="1065201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Fails</a:t>
            </a:r>
          </a:p>
          <a:p>
            <a:pPr algn="ctr"/>
            <a:r>
              <a:rPr lang="en-US" sz="2400" dirty="0" smtClean="0"/>
              <a:t>Low T</a:t>
            </a:r>
          </a:p>
          <a:p>
            <a:pPr algn="ctr"/>
            <a:r>
              <a:rPr lang="en-US" sz="2400" dirty="0" smtClean="0"/>
              <a:t>High P</a:t>
            </a:r>
          </a:p>
          <a:p>
            <a:pPr algn="ctr"/>
            <a:r>
              <a:rPr lang="en-US" sz="2400" dirty="0" smtClean="0"/>
              <a:t>Low 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88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28600"/>
            <a:ext cx="216206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Mean Free Path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50" y="228600"/>
            <a:ext cx="5273600" cy="2966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281" y="923925"/>
            <a:ext cx="334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How often do collisions occur?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How far between collisions?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3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45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26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9" y="253497"/>
            <a:ext cx="314054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Kinetic-Molecular (KM) </a:t>
            </a:r>
          </a:p>
          <a:p>
            <a:pPr algn="ctr"/>
            <a:r>
              <a:rPr lang="en-US" sz="2400" dirty="0" smtClean="0"/>
              <a:t>Theory of Gases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834" y="1167897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why behind the math”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263" y="1620632"/>
            <a:ext cx="4363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Move in straight lines, collide frequently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Distance between particles is large (volume is mostly </a:t>
            </a:r>
            <a:r>
              <a:rPr lang="en-US" u="sng" dirty="0"/>
              <a:t>empty</a:t>
            </a:r>
            <a:r>
              <a:rPr lang="en-US" dirty="0"/>
              <a:t> space)</a:t>
            </a:r>
          </a:p>
          <a:p>
            <a:pPr marL="342900" indent="-342900">
              <a:buAutoNum type="arabicPeriod"/>
            </a:pPr>
            <a:r>
              <a:rPr lang="en-US" dirty="0" smtClean="0"/>
              <a:t>Pressure is caused by collisions between particles and container walls</a:t>
            </a:r>
          </a:p>
          <a:p>
            <a:pPr marL="342900" indent="-342900">
              <a:buAutoNum type="arabicPeriod"/>
            </a:pPr>
            <a:r>
              <a:rPr lang="en-US" u="sng" dirty="0" smtClean="0"/>
              <a:t>No attractive </a:t>
            </a:r>
            <a:r>
              <a:rPr lang="en-US" dirty="0" smtClean="0"/>
              <a:t>forces between particles therefore collisions are </a:t>
            </a:r>
            <a:r>
              <a:rPr lang="en-US" u="sng" dirty="0"/>
              <a:t>e</a:t>
            </a:r>
            <a:r>
              <a:rPr lang="en-US" u="sng" dirty="0" smtClean="0"/>
              <a:t>lastic</a:t>
            </a:r>
            <a:r>
              <a:rPr lang="en-US" dirty="0" smtClean="0"/>
              <a:t> (no loss of energy)</a:t>
            </a:r>
          </a:p>
          <a:p>
            <a:pPr marL="342900" indent="-342900">
              <a:buAutoNum type="arabicPeriod"/>
            </a:pPr>
            <a:r>
              <a:rPr lang="en-US" dirty="0" smtClean="0"/>
              <a:t>Kinetic Energy (KE) is same for all gases and </a:t>
            </a:r>
            <a:r>
              <a:rPr lang="el-GR" dirty="0" smtClean="0"/>
              <a:t>α</a:t>
            </a:r>
            <a:r>
              <a:rPr lang="en-US" dirty="0" smtClean="0"/>
              <a:t> Temperature (K)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3824" y="4637035"/>
                <a:ext cx="1699632" cy="69147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824" y="4637035"/>
                <a:ext cx="1699632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3121" y="5482587"/>
            <a:ext cx="2621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 (E</a:t>
            </a:r>
            <a:r>
              <a:rPr lang="en-US" baseline="-25000" dirty="0" smtClean="0"/>
              <a:t>K</a:t>
            </a:r>
            <a:r>
              <a:rPr lang="en-US" dirty="0" smtClean="0"/>
              <a:t>) = Kinetic Energy (J)</a:t>
            </a:r>
          </a:p>
          <a:p>
            <a:r>
              <a:rPr lang="en-US" dirty="0" smtClean="0"/>
              <a:t>        m = mass (Kg)</a:t>
            </a:r>
          </a:p>
          <a:p>
            <a:r>
              <a:rPr lang="en-US" dirty="0"/>
              <a:t>	</a:t>
            </a:r>
            <a:r>
              <a:rPr lang="en-US" dirty="0" smtClean="0"/>
              <a:t>u = speed (m/s)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302" y="536331"/>
            <a:ext cx="3818452" cy="5819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5764" y="1435966"/>
            <a:ext cx="1387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Empty Space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58545" y="4695379"/>
            <a:ext cx="10647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Elastic </a:t>
            </a:r>
          </a:p>
          <a:p>
            <a:pPr algn="ctr"/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7028" y="2539146"/>
            <a:ext cx="147021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Attractive </a:t>
            </a:r>
          </a:p>
          <a:p>
            <a:pPr algn="ctr"/>
            <a:r>
              <a:rPr lang="en-US" dirty="0" smtClean="0"/>
              <a:t>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90525"/>
            <a:ext cx="16267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Boyle’s Law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825" y="1066800"/>
            <a:ext cx="867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 </a:t>
            </a:r>
            <a:r>
              <a:rPr lang="en-US" u="sng" dirty="0" smtClean="0"/>
              <a:t>increases</a:t>
            </a:r>
            <a:r>
              <a:rPr lang="en-US" dirty="0" smtClean="0"/>
              <a:t> therefore the frequency of collisions with the walls decreases and pressure </a:t>
            </a:r>
            <a:r>
              <a:rPr lang="en-US" u="sng" dirty="0" smtClean="0"/>
              <a:t>decreases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09549" y="2083653"/>
            <a:ext cx="18608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Charles's Law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5" y="2838450"/>
            <a:ext cx="8505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Increasing</a:t>
            </a:r>
            <a:r>
              <a:rPr lang="en-US" dirty="0" smtClean="0"/>
              <a:t> the temperature increases the KE of the molecules which increases the frequency of collisions and therefore the  pressure.</a:t>
            </a:r>
          </a:p>
          <a:p>
            <a:endParaRPr lang="en-US" dirty="0"/>
          </a:p>
          <a:p>
            <a:r>
              <a:rPr lang="en-US" dirty="0" smtClean="0"/>
              <a:t>To keep pressure constant the volume must </a:t>
            </a:r>
            <a:r>
              <a:rPr lang="en-US" u="sng" dirty="0" smtClean="0"/>
              <a:t>increase</a:t>
            </a:r>
            <a:r>
              <a:rPr lang="en-US" dirty="0" smtClean="0"/>
              <a:t> which will result in fewer collision and a larger surface area both of which would decrease the pressure.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" y="4686300"/>
            <a:ext cx="375994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Gay-Lussac’s/</a:t>
            </a:r>
            <a:r>
              <a:rPr lang="en-US" sz="2400" dirty="0" err="1" smtClean="0"/>
              <a:t>Amonton’s</a:t>
            </a:r>
            <a:r>
              <a:rPr lang="en-US" sz="2400" dirty="0" smtClean="0"/>
              <a:t> Law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9549" y="5441097"/>
            <a:ext cx="850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the temperature increases the KE of the molecules which result in an increase in collision and harder collision both of which increase the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1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95275"/>
            <a:ext cx="2109808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Avogadro’s Law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983397"/>
            <a:ext cx="8505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Increasing</a:t>
            </a:r>
            <a:r>
              <a:rPr lang="en-US" dirty="0" smtClean="0"/>
              <a:t> the number of </a:t>
            </a:r>
            <a:r>
              <a:rPr lang="en-US" dirty="0" err="1" smtClean="0"/>
              <a:t>mols</a:t>
            </a:r>
            <a:r>
              <a:rPr lang="en-US" dirty="0" smtClean="0"/>
              <a:t> of gas will increase the number of collisions, thus to keep pressure and temperature constant the volume must </a:t>
            </a:r>
            <a:r>
              <a:rPr lang="en-US" u="sng" dirty="0" smtClean="0"/>
              <a:t>increase</a:t>
            </a:r>
            <a:r>
              <a:rPr lang="en-US" dirty="0" smtClean="0"/>
              <a:t> (to decrease the number of collisions and KE of the collisions)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2209800"/>
            <a:ext cx="4214487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Daltons’s</a:t>
            </a:r>
            <a:r>
              <a:rPr lang="en-US" sz="2400" dirty="0" smtClean="0"/>
              <a:t> Law of Partial Pressure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6862" y="3057525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gas molecules do not interact (</a:t>
            </a:r>
            <a:r>
              <a:rPr lang="en-US" dirty="0" err="1" smtClean="0"/>
              <a:t>ie</a:t>
            </a:r>
            <a:r>
              <a:rPr lang="en-US" dirty="0" smtClean="0"/>
              <a:t> no IMF’s) than the identity of the gas molecule hitting the container is irrelevant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95275"/>
            <a:ext cx="281147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KMT→ Ideal Gas Law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24325" y="110609"/>
            <a:ext cx="5505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https://www.youtube.com/watch?v=njQms6VF63o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" y="933450"/>
            <a:ext cx="8924924" cy="5020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9800" y="6097964"/>
            <a:ext cx="31884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need to “know” the ugly truth, just be able to use it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24325" y="419874"/>
            <a:ext cx="4962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https://www.youtube.com/watch?v=1S2qQc8XTlQ</a:t>
            </a:r>
          </a:p>
        </p:txBody>
      </p:sp>
    </p:spTree>
    <p:extLst>
      <p:ext uri="{BB962C8B-B14F-4D97-AF65-F5344CB8AC3E}">
        <p14:creationId xmlns:p14="http://schemas.microsoft.com/office/powerpoint/2010/main" val="195247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6102" y="1074685"/>
                <a:ext cx="169963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02" y="1074685"/>
                <a:ext cx="1699632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23262" y="1074685"/>
            <a:ext cx="2621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 (E</a:t>
            </a:r>
            <a:r>
              <a:rPr lang="en-US" baseline="-25000" dirty="0" smtClean="0"/>
              <a:t>K</a:t>
            </a:r>
            <a:r>
              <a:rPr lang="en-US" dirty="0" smtClean="0"/>
              <a:t>) = Kinetic Energy (J)</a:t>
            </a:r>
          </a:p>
          <a:p>
            <a:r>
              <a:rPr lang="en-US" dirty="0" smtClean="0"/>
              <a:t>        m = mass (Kg)</a:t>
            </a:r>
          </a:p>
          <a:p>
            <a:r>
              <a:rPr lang="en-US" dirty="0"/>
              <a:t>	</a:t>
            </a:r>
            <a:r>
              <a:rPr lang="en-US" dirty="0" smtClean="0"/>
              <a:t>u = speed (m/s)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125" y="228600"/>
            <a:ext cx="356219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Root Mean Square Velocity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27299" y="1074685"/>
                <a:ext cx="149457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99" y="1074685"/>
                <a:ext cx="1494576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3800319" y="2314575"/>
            <a:ext cx="1266981" cy="933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67325" y="2458134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large number of molecules use the average speed and KE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966877" y="3450707"/>
            <a:ext cx="2706062" cy="691471"/>
            <a:chOff x="671352" y="3713110"/>
            <a:chExt cx="2706062" cy="691471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71352" y="3713110"/>
                  <a:ext cx="2706062" cy="69147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352" y="3713110"/>
                  <a:ext cx="2706062" cy="6914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>
              <a:off x="752475" y="3886200"/>
              <a:ext cx="33337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19222" y="3971925"/>
              <a:ext cx="11437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6127299" y="2847975"/>
            <a:ext cx="64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0943" y="4400993"/>
            <a:ext cx="46198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51716" y="5172927"/>
                <a:ext cx="3240439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r>
                  <a:rPr lang="en-US" sz="2400" baseline="-25000" dirty="0" err="1" smtClean="0"/>
                  <a:t>RMS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16" y="5172927"/>
                <a:ext cx="3240439" cy="843885"/>
              </a:xfrm>
              <a:prstGeom prst="rect">
                <a:avLst/>
              </a:prstGeom>
              <a:blipFill>
                <a:blip r:embed="rId5"/>
                <a:stretch>
                  <a:fillRect l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65424" y="4845176"/>
                <a:ext cx="2277226" cy="1499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 = Molecular Weight</a:t>
                </a:r>
              </a:p>
              <a:p>
                <a:r>
                  <a:rPr lang="en-US" dirty="0" smtClean="0"/>
                  <a:t>R = 8.31 J/</a:t>
                </a:r>
                <a:r>
                  <a:rPr lang="en-US" dirty="0" err="1" smtClean="0"/>
                  <a:t>mol·K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sz="2400" dirty="0" smtClean="0"/>
                  <a:t>1 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𝐾𝑔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24" y="4845176"/>
                <a:ext cx="2277226" cy="1499385"/>
              </a:xfrm>
              <a:prstGeom prst="rect">
                <a:avLst/>
              </a:prstGeom>
              <a:blipFill>
                <a:blip r:embed="rId6"/>
                <a:stretch>
                  <a:fillRect l="-4011" t="-2439" r="-2139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61926" y="6115050"/>
            <a:ext cx="15811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Cheat Sheet to the Rescue!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73852" y="214057"/>
            <a:ext cx="339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velocity of a gas molecule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926" y="5271702"/>
            <a:ext cx="15811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Speed DP T</a:t>
            </a:r>
          </a:p>
          <a:p>
            <a:r>
              <a:rPr lang="en-US" dirty="0" smtClean="0"/>
              <a:t>Speed IP 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4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" y="28575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895350"/>
            <a:ext cx="707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speed of an “average” Helium atom in the sun (T= 10,000. K)?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1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5275"/>
            <a:ext cx="271503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Boltzmann Maxwell </a:t>
            </a:r>
          </a:p>
          <a:p>
            <a:pPr algn="ctr"/>
            <a:r>
              <a:rPr lang="en-US" sz="2400" dirty="0" smtClean="0"/>
              <a:t>Distributions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62826" y="137727"/>
            <a:ext cx="15811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Speed DP T</a:t>
            </a:r>
          </a:p>
          <a:p>
            <a:r>
              <a:rPr lang="en-US" dirty="0" smtClean="0"/>
              <a:t>Speed IP MW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479532"/>
            <a:ext cx="8342748" cy="4697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4062" y="2176462"/>
            <a:ext cx="3840154" cy="73866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Curves are not symmetrical therefore…</a:t>
            </a:r>
            <a:endParaRPr lang="en-US" dirty="0"/>
          </a:p>
          <a:p>
            <a:pPr algn="ctr"/>
            <a:r>
              <a:rPr lang="en-US" sz="2400" dirty="0" smtClean="0"/>
              <a:t>U</a:t>
            </a:r>
            <a:r>
              <a:rPr lang="en-US" sz="2400" baseline="-25000" dirty="0" smtClean="0"/>
              <a:t>mp</a:t>
            </a:r>
            <a:r>
              <a:rPr lang="en-US" sz="2400" dirty="0" smtClean="0"/>
              <a:t> &lt;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av</a:t>
            </a:r>
            <a:r>
              <a:rPr lang="en-US" sz="2400" dirty="0" smtClean="0"/>
              <a:t> &lt;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rms</a:t>
            </a:r>
            <a:endParaRPr lang="en-US" sz="24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43639" y="2915126"/>
            <a:ext cx="2371311" cy="912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43275" y="2915126"/>
            <a:ext cx="2667001" cy="990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5676" y="2876543"/>
            <a:ext cx="3124199" cy="118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2826" y="137727"/>
            <a:ext cx="15811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Speed DP T</a:t>
            </a:r>
          </a:p>
          <a:p>
            <a:r>
              <a:rPr lang="en-US" dirty="0" smtClean="0"/>
              <a:t>Speed IP MW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95275"/>
            <a:ext cx="271503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Boltzmann Maxwell </a:t>
            </a:r>
          </a:p>
          <a:p>
            <a:pPr algn="ctr"/>
            <a:r>
              <a:rPr lang="en-US" sz="2400" dirty="0" smtClean="0"/>
              <a:t>Distributions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47" t="13099" r="6577" b="12546"/>
          <a:stretch/>
        </p:blipFill>
        <p:spPr>
          <a:xfrm>
            <a:off x="561975" y="1819275"/>
            <a:ext cx="8485995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0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860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71</cp:revision>
  <dcterms:created xsi:type="dcterms:W3CDTF">2020-03-25T15:59:49Z</dcterms:created>
  <dcterms:modified xsi:type="dcterms:W3CDTF">2020-11-15T21:51:24Z</dcterms:modified>
</cp:coreProperties>
</file>