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7" r:id="rId3"/>
    <p:sldId id="290" r:id="rId4"/>
    <p:sldId id="294" r:id="rId5"/>
    <p:sldId id="299" r:id="rId6"/>
    <p:sldId id="301" r:id="rId7"/>
    <p:sldId id="289" r:id="rId8"/>
    <p:sldId id="291" r:id="rId9"/>
    <p:sldId id="296" r:id="rId10"/>
    <p:sldId id="292" r:id="rId11"/>
    <p:sldId id="293" r:id="rId12"/>
    <p:sldId id="295" r:id="rId13"/>
    <p:sldId id="300" r:id="rId14"/>
    <p:sldId id="297" r:id="rId15"/>
    <p:sldId id="285" r:id="rId16"/>
    <p:sldId id="286" r:id="rId17"/>
    <p:sldId id="280" r:id="rId18"/>
    <p:sldId id="281" r:id="rId19"/>
    <p:sldId id="302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5289BE-A1E3-4DB8-A08E-6C3548866FA9}">
          <p14:sldIdLst>
            <p14:sldId id="256"/>
            <p14:sldId id="287"/>
            <p14:sldId id="290"/>
            <p14:sldId id="294"/>
            <p14:sldId id="299"/>
            <p14:sldId id="301"/>
            <p14:sldId id="289"/>
            <p14:sldId id="291"/>
            <p14:sldId id="296"/>
            <p14:sldId id="292"/>
            <p14:sldId id="293"/>
          </p14:sldIdLst>
        </p14:section>
        <p14:section name="Untitled Section" id="{DBD4FFEA-5ED5-4394-89C9-B6B0725F1C74}">
          <p14:sldIdLst>
            <p14:sldId id="295"/>
            <p14:sldId id="300"/>
            <p14:sldId id="297"/>
            <p14:sldId id="285"/>
            <p14:sldId id="286"/>
            <p14:sldId id="280"/>
            <p14:sldId id="281"/>
            <p14:sldId id="302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BCB94-2D73-4A21-A5E7-342E3142270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B5F4F-C5CB-4E9C-AA80-91BB8661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Daltons Law Partial Pressure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Gas Collection over </a:t>
            </a:r>
            <a:r>
              <a:rPr lang="en-US" sz="1600" dirty="0" smtClean="0"/>
              <a:t>Water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Mole Fractions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marL="257175" indent="-257175">
              <a:buAutoNum type="arabicPeriod"/>
            </a:pPr>
            <a:r>
              <a:rPr lang="en-US" sz="1600" dirty="0" smtClean="0"/>
              <a:t>Scuba Diving!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Nitrogen Narcosis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Oxygen Toxicity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Mixed Gas Diving</a:t>
            </a:r>
            <a:endParaRPr lang="en-US" sz="1600" dirty="0" smtClean="0"/>
          </a:p>
          <a:p>
            <a:pPr marL="257175" indent="-257175">
              <a:buAutoNum type="arabicPeriod"/>
            </a:pPr>
            <a:r>
              <a:rPr lang="en-US" sz="1600" dirty="0" smtClean="0"/>
              <a:t>Effusion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Diffusion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84316" y="1367065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8c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8.4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0786" y="206597"/>
            <a:ext cx="4296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8c – Misc. Topics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247650"/>
            <a:ext cx="210666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Oxygen Toxicity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37684" y="293816"/>
            <a:ext cx="228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P</a:t>
            </a:r>
            <a:r>
              <a:rPr lang="en-US" baseline="-25000" dirty="0" smtClean="0"/>
              <a:t>O2</a:t>
            </a:r>
            <a:r>
              <a:rPr lang="en-US" dirty="0" smtClean="0"/>
              <a:t> = 0.21 </a:t>
            </a:r>
            <a:r>
              <a:rPr lang="en-US" dirty="0" err="1" smtClean="0"/>
              <a:t>atm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2157" y="4667416"/>
            <a:ext cx="280858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Hypoxia – oxygen starvation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110" y="5590746"/>
            <a:ext cx="2009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Headaches</a:t>
            </a:r>
          </a:p>
          <a:p>
            <a:r>
              <a:rPr lang="en-US" dirty="0" smtClean="0"/>
              <a:t>Dizziness</a:t>
            </a:r>
          </a:p>
          <a:p>
            <a:r>
              <a:rPr lang="en-US" dirty="0"/>
              <a:t>S</a:t>
            </a:r>
            <a:r>
              <a:rPr lang="en-US" dirty="0" smtClean="0"/>
              <a:t>hortness </a:t>
            </a:r>
            <a:r>
              <a:rPr lang="en-US" dirty="0"/>
              <a:t>of breath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62261" y="5643776"/>
            <a:ext cx="1784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Unconsciousness</a:t>
            </a:r>
          </a:p>
          <a:p>
            <a:r>
              <a:rPr lang="en-US" dirty="0"/>
              <a:t>D</a:t>
            </a:r>
            <a:r>
              <a:rPr lang="en-US" dirty="0" smtClean="0"/>
              <a:t>eath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2106" y="5221414"/>
            <a:ext cx="6094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Mild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89886" y="5274444"/>
            <a:ext cx="81464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Severe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74124" y="804964"/>
            <a:ext cx="7232381" cy="3496152"/>
            <a:chOff x="1069399" y="1220463"/>
            <a:chExt cx="7232381" cy="34961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4868">
              <a:off x="3143294" y="1748795"/>
              <a:ext cx="3807769" cy="29678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9399" y="1614069"/>
              <a:ext cx="16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Mount Everest</a:t>
              </a:r>
            </a:p>
            <a:p>
              <a:r>
                <a:rPr lang="en-US" dirty="0" smtClean="0"/>
                <a:t>0.311 </a:t>
              </a:r>
              <a:r>
                <a:rPr lang="en-US" dirty="0" err="1" smtClean="0"/>
                <a:t>atm</a:t>
              </a:r>
              <a:endParaRPr lang="en-US" dirty="0" smtClean="0"/>
            </a:p>
            <a:p>
              <a:r>
                <a:rPr lang="en-US" dirty="0" smtClean="0"/>
                <a:t>P</a:t>
              </a:r>
              <a:r>
                <a:rPr lang="en-US" baseline="-25000" dirty="0" smtClean="0"/>
                <a:t>O2</a:t>
              </a:r>
              <a:r>
                <a:rPr lang="en-US" dirty="0" smtClean="0"/>
                <a:t> = 0.065 </a:t>
              </a:r>
              <a:r>
                <a:rPr lang="en-US" dirty="0" err="1" smtClean="0"/>
                <a:t>atm</a:t>
              </a:r>
              <a:endParaRPr lang="en-US" dirty="0"/>
            </a:p>
          </p:txBody>
        </p:sp>
        <p:sp>
          <p:nvSpPr>
            <p:cNvPr id="7" name="Down Arrow 6"/>
            <p:cNvSpPr/>
            <p:nvPr/>
          </p:nvSpPr>
          <p:spPr>
            <a:xfrm rot="18656368">
              <a:off x="2707679" y="2451707"/>
              <a:ext cx="561975" cy="6572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74311" y="1220463"/>
              <a:ext cx="15274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Scuba Diving</a:t>
              </a:r>
            </a:p>
            <a:p>
              <a:r>
                <a:rPr lang="en-US" dirty="0" err="1" smtClean="0"/>
                <a:t>P</a:t>
              </a:r>
              <a:r>
                <a:rPr lang="en-US" baseline="-25000" dirty="0" err="1" smtClean="0"/>
                <a:t>atm</a:t>
              </a:r>
              <a:r>
                <a:rPr lang="en-US" dirty="0"/>
                <a:t> </a:t>
              </a:r>
              <a:r>
                <a:rPr lang="en-US" dirty="0" smtClean="0"/>
                <a:t>= ???</a:t>
              </a:r>
              <a:r>
                <a:rPr lang="en-US" baseline="-25000" dirty="0" smtClean="0"/>
                <a:t> </a:t>
              </a:r>
              <a:endParaRPr lang="en-US" dirty="0" smtClean="0"/>
            </a:p>
            <a:p>
              <a:r>
                <a:rPr lang="en-US" dirty="0" smtClean="0"/>
                <a:t>P</a:t>
              </a:r>
              <a:r>
                <a:rPr lang="en-US" baseline="-25000" dirty="0" smtClean="0"/>
                <a:t>O2</a:t>
              </a:r>
              <a:r>
                <a:rPr lang="en-US" dirty="0" smtClean="0"/>
                <a:t> = 1.4 </a:t>
              </a:r>
              <a:r>
                <a:rPr lang="en-US" dirty="0" err="1" smtClean="0"/>
                <a:t>atm</a:t>
              </a:r>
              <a:r>
                <a:rPr lang="en-US" dirty="0" smtClean="0"/>
                <a:t>?</a:t>
              </a:r>
              <a:endParaRPr lang="en-US" dirty="0"/>
            </a:p>
          </p:txBody>
        </p:sp>
        <p:sp>
          <p:nvSpPr>
            <p:cNvPr id="16" name="Down Arrow 15"/>
            <p:cNvSpPr/>
            <p:nvPr/>
          </p:nvSpPr>
          <p:spPr>
            <a:xfrm rot="2103113">
              <a:off x="6408507" y="2420362"/>
              <a:ext cx="561975" cy="6572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35807" y="5103074"/>
            <a:ext cx="1784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 twitching</a:t>
            </a:r>
          </a:p>
          <a:p>
            <a:r>
              <a:rPr lang="en-US" dirty="0" smtClean="0"/>
              <a:t>Tunnel Vision</a:t>
            </a:r>
          </a:p>
          <a:p>
            <a:r>
              <a:rPr lang="en-US" dirty="0" smtClean="0"/>
              <a:t>Convulsion</a:t>
            </a:r>
          </a:p>
          <a:p>
            <a:r>
              <a:rPr lang="en-US" dirty="0" smtClean="0"/>
              <a:t>Death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12974" y="4558950"/>
            <a:ext cx="162659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Oxygen Toxicity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79220" y="6426160"/>
            <a:ext cx="30369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 what depth is oxygen toxic?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275" y="1790527"/>
            <a:ext cx="1849349" cy="25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6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3653198"/>
            <a:ext cx="597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 what depth is oxygen toxic </a:t>
            </a:r>
            <a:r>
              <a:rPr lang="en-US" sz="2400" dirty="0" err="1" smtClean="0"/>
              <a:t>ie</a:t>
            </a:r>
            <a:r>
              <a:rPr lang="en-US" sz="2400" dirty="0" smtClean="0"/>
              <a:t> P</a:t>
            </a:r>
            <a:r>
              <a:rPr lang="en-US" sz="2400" baseline="-25000" dirty="0" smtClean="0"/>
              <a:t>O2</a:t>
            </a:r>
            <a:r>
              <a:rPr lang="en-US" sz="2400" dirty="0" smtClean="0"/>
              <a:t> = 1.4 </a:t>
            </a:r>
            <a:r>
              <a:rPr lang="en-US" sz="2400" dirty="0" err="1" smtClean="0"/>
              <a:t>atm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3856" y="3245745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80448"/>
            <a:ext cx="5309419" cy="1933981"/>
            <a:chOff x="512062" y="885419"/>
            <a:chExt cx="5309419" cy="1933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55025"/>
            <a:stretch/>
          </p:blipFill>
          <p:spPr>
            <a:xfrm>
              <a:off x="3202106" y="1040605"/>
              <a:ext cx="2619375" cy="16236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46427"/>
            <a:stretch/>
          </p:blipFill>
          <p:spPr>
            <a:xfrm>
              <a:off x="512062" y="885419"/>
              <a:ext cx="2619375" cy="193398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774730" y="2511726"/>
            <a:ext cx="244618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dirty="0" err="1" smtClean="0"/>
              <a:t>atm</a:t>
            </a:r>
            <a:r>
              <a:rPr lang="en-US" sz="2400" dirty="0" smtClean="0"/>
              <a:t> = 10 meters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    = 33 feet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658">
            <a:off x="4705431" y="326152"/>
            <a:ext cx="4301857" cy="31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7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550" y="247650"/>
            <a:ext cx="23341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Mixed Gas Diving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45745" y="155316"/>
            <a:ext cx="627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avoid oxygen toxicity and nitrogen narcosis when diving deep, can breath specialized mixtures of gases.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977" t="8572" r="5844" b="42542"/>
          <a:stretch/>
        </p:blipFill>
        <p:spPr>
          <a:xfrm>
            <a:off x="4935709" y="1066220"/>
            <a:ext cx="3881031" cy="2249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938287"/>
            <a:ext cx="4454091" cy="2505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550" y="3672685"/>
            <a:ext cx="103945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4825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0160" y="4086323"/>
            <a:ext cx="881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what depth would a 40% O</a:t>
            </a:r>
            <a:r>
              <a:rPr lang="en-US" baseline="-25000" dirty="0" smtClean="0"/>
              <a:t>2</a:t>
            </a:r>
            <a:r>
              <a:rPr lang="en-US" dirty="0" smtClean="0"/>
              <a:t> 60% N</a:t>
            </a:r>
            <a:r>
              <a:rPr lang="en-US" baseline="-25000" dirty="0" smtClean="0"/>
              <a:t>2</a:t>
            </a:r>
            <a:r>
              <a:rPr lang="en-US" dirty="0" smtClean="0"/>
              <a:t> Nitrox mixture cause Oxygen Toxicity (P</a:t>
            </a:r>
            <a:r>
              <a:rPr lang="en-US" baseline="-25000" dirty="0" smtClean="0"/>
              <a:t>O2</a:t>
            </a:r>
            <a:r>
              <a:rPr lang="en-US" dirty="0" smtClean="0"/>
              <a:t> = 1.6 </a:t>
            </a:r>
            <a:r>
              <a:rPr lang="en-US" dirty="0" err="1" smtClean="0"/>
              <a:t>atm</a:t>
            </a:r>
            <a:r>
              <a:rPr lang="en-US" dirty="0" smtClean="0"/>
              <a:t>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8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37" y="861863"/>
            <a:ext cx="4743450" cy="2334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37" y="200025"/>
            <a:ext cx="1962150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Nitrox Toxicity Table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7" y="3051727"/>
            <a:ext cx="6228619" cy="3520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1" y="114126"/>
            <a:ext cx="2200274" cy="30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7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5" y="342900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1" y="828675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Heliox</a:t>
            </a:r>
            <a:r>
              <a:rPr lang="en-US" dirty="0" smtClean="0"/>
              <a:t> is used for deep dives.  A 12.5 L scuba tank contains 24.2 grams of He and 4.32 grams of O</a:t>
            </a:r>
            <a:r>
              <a:rPr lang="en-US" baseline="-25000" dirty="0" smtClean="0"/>
              <a:t>2</a:t>
            </a:r>
            <a:r>
              <a:rPr lang="en-US" dirty="0" smtClean="0"/>
              <a:t> at 298 K. 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What is the </a:t>
            </a:r>
            <a:r>
              <a:rPr lang="en-US" dirty="0" err="1" smtClean="0"/>
              <a:t>mol</a:t>
            </a:r>
            <a:r>
              <a:rPr lang="en-US" dirty="0" smtClean="0"/>
              <a:t>-fraction of each gas?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Partial Pressure of each gas?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4868">
            <a:off x="5684015" y="413973"/>
            <a:ext cx="3212795" cy="25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9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79" y="253497"/>
            <a:ext cx="130696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Diffusion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4748" y="969203"/>
            <a:ext cx="4608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Gases spread out in response to a concentration gradient (high to low)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Gases mix </a:t>
            </a:r>
            <a:r>
              <a:rPr lang="en-US" dirty="0" smtClean="0"/>
              <a:t>spontaneously to </a:t>
            </a:r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 smtClean="0"/>
              <a:t>an uniform mixture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Fill any space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713" t="37491" r="47327" b="15644"/>
          <a:stretch/>
        </p:blipFill>
        <p:spPr>
          <a:xfrm>
            <a:off x="224748" y="2700573"/>
            <a:ext cx="4608546" cy="3684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119" y="2700573"/>
            <a:ext cx="3481487" cy="3276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0" y="170036"/>
            <a:ext cx="3781425" cy="21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7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79" y="253497"/>
            <a:ext cx="365702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Graham’s Law and Effusion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3327" y="851027"/>
            <a:ext cx="740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Gasses will flow (effuse) out a small hole</a:t>
            </a:r>
            <a:r>
              <a:rPr lang="en-US" dirty="0"/>
              <a:t> </a:t>
            </a:r>
            <a:r>
              <a:rPr lang="en-US" dirty="0" smtClean="0"/>
              <a:t>from high pressure to low pressure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046"/>
          <a:stretch/>
        </p:blipFill>
        <p:spPr>
          <a:xfrm>
            <a:off x="5618554" y="4045103"/>
            <a:ext cx="2995817" cy="235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1988"/>
          <a:stretch/>
        </p:blipFill>
        <p:spPr>
          <a:xfrm>
            <a:off x="5614907" y="1454994"/>
            <a:ext cx="2999464" cy="2355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1183" y="1454994"/>
                <a:ext cx="4421788" cy="9349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effusion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effusion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Density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Density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den>
                          </m:f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MW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MW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3" y="1454994"/>
                <a:ext cx="4421788" cy="934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43327" y="2734146"/>
            <a:ext cx="512864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Rate of Effusion is </a:t>
            </a:r>
            <a:r>
              <a:rPr lang="en-US" u="sng" dirty="0" smtClean="0"/>
              <a:t>Inversely</a:t>
            </a:r>
            <a:r>
              <a:rPr lang="en-US" dirty="0" smtClean="0"/>
              <a:t> Proportional (IP) to Mass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1183" y="3302784"/>
                <a:ext cx="1338507" cy="520399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Rate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Mass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3" y="3302784"/>
                <a:ext cx="1338507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45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14325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843815"/>
            <a:ext cx="71129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unknown gas effuses at a rate that is 0.462 times that of nitrogen gas.  </a:t>
            </a:r>
          </a:p>
          <a:p>
            <a:endParaRPr lang="en-US" dirty="0" smtClean="0"/>
          </a:p>
          <a:p>
            <a:r>
              <a:rPr lang="en-US" dirty="0" smtClean="0"/>
              <a:t>(a) Is the MW of the gas greater than or less than that of nitrogen gas?</a:t>
            </a:r>
            <a:endParaRPr lang="en-US" dirty="0"/>
          </a:p>
          <a:p>
            <a:r>
              <a:rPr lang="en-US" dirty="0" smtClean="0"/>
              <a:t>(b) What is the molecular weight of the unknown gas? </a:t>
            </a:r>
          </a:p>
          <a:p>
            <a:r>
              <a:rPr lang="en-US" dirty="0" smtClean="0"/>
              <a:t>(c) What is the identity of the gas?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1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39" y="297168"/>
            <a:ext cx="10804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Review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329" y="1101222"/>
            <a:ext cx="4094262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Dalton’s Law of Partial Pressure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0623" y="1728165"/>
            <a:ext cx="3076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baseline="-25000" dirty="0" err="1"/>
              <a:t>total</a:t>
            </a:r>
            <a:r>
              <a:rPr lang="en-US" sz="2800" dirty="0"/>
              <a:t> = P</a:t>
            </a:r>
            <a:r>
              <a:rPr lang="en-US" sz="2800" baseline="-25000" dirty="0"/>
              <a:t>A</a:t>
            </a:r>
            <a:r>
              <a:rPr lang="en-US" sz="2800" dirty="0"/>
              <a:t> + P</a:t>
            </a:r>
            <a:r>
              <a:rPr lang="en-US" sz="2800" baseline="-25000" dirty="0"/>
              <a:t>B</a:t>
            </a:r>
            <a:r>
              <a:rPr lang="en-US" sz="2800" dirty="0"/>
              <a:t> + P</a:t>
            </a:r>
            <a:r>
              <a:rPr lang="en-US" sz="2800" baseline="-25000" dirty="0"/>
              <a:t>c</a:t>
            </a:r>
            <a:r>
              <a:rPr lang="en-US" sz="2800" dirty="0"/>
              <a:t>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6084" y="2746775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T</a:t>
            </a:r>
            <a:r>
              <a:rPr lang="en-US" sz="2800" dirty="0"/>
              <a:t> = ∑ P</a:t>
            </a:r>
            <a:r>
              <a:rPr lang="en-US" sz="2800" baseline="-25000" dirty="0"/>
              <a:t>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97527" y="2314414"/>
            <a:ext cx="386644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33885" y="1042701"/>
            <a:ext cx="2268698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Mol</a:t>
            </a:r>
            <a:r>
              <a:rPr lang="en-US" sz="2400" dirty="0" smtClean="0"/>
              <a:t>-Fraction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93874" y="1666609"/>
            <a:ext cx="2948720" cy="646331"/>
            <a:chOff x="762292" y="5352871"/>
            <a:chExt cx="2948720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1431477" y="5352871"/>
              <a:ext cx="2279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moles component</a:t>
              </a:r>
            </a:p>
            <a:p>
              <a:r>
                <a:rPr lang="en-US" dirty="0" smtClean="0"/>
                <a:t>total number of moles</a:t>
              </a:r>
              <a:endParaRPr lang="en-US" dirty="0"/>
            </a:p>
          </p:txBody>
        </p:sp>
        <p:cxnSp>
          <p:nvCxnSpPr>
            <p:cNvPr id="13" name="Straight Connector 12"/>
            <p:cNvCxnSpPr>
              <a:stCxn id="12" idx="1"/>
              <a:endCxn id="12" idx="3"/>
            </p:cNvCxnSpPr>
            <p:nvPr/>
          </p:nvCxnSpPr>
          <p:spPr>
            <a:xfrm>
              <a:off x="1431477" y="5676037"/>
              <a:ext cx="22795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62292" y="5498842"/>
              <a:ext cx="7344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= </a:t>
              </a:r>
              <a:endParaRPr lang="en-US" sz="24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108108" y="2872071"/>
                <a:ext cx="1509901" cy="626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cs typeface="Times New Roman" panose="02020603050405020304" pitchFamily="18" charset="0"/>
                              </a:rPr>
                              <m:t>Total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108" y="2872071"/>
                <a:ext cx="1509901" cy="626582"/>
              </a:xfrm>
              <a:prstGeom prst="rect">
                <a:avLst/>
              </a:prstGeom>
              <a:blipFill>
                <a:blip r:embed="rId2"/>
                <a:stretch>
                  <a:fillRect l="-6452" t="-1942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600688" y="2407839"/>
            <a:ext cx="386644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02826" y="2954529"/>
            <a:ext cx="170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A</a:t>
            </a:r>
            <a:r>
              <a:rPr lang="en-US" sz="2400" baseline="30000" dirty="0" smtClean="0"/>
              <a:t> =</a:t>
            </a:r>
            <a:r>
              <a:rPr lang="en-US" sz="2400" dirty="0" smtClean="0"/>
              <a:t> X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·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Total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539" y="3954772"/>
            <a:ext cx="188974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Ideal Gas Law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0623" y="4639549"/>
            <a:ext cx="1146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PV=</a:t>
            </a:r>
            <a:r>
              <a:rPr lang="en-US" sz="2400" dirty="0" err="1" smtClean="0"/>
              <a:t>nRT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9495" y="3954772"/>
            <a:ext cx="3657027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Graham’s Law and Effusion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389794" y="4752287"/>
                <a:ext cx="4421788" cy="9349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effusion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effusion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Density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Density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den>
                          </m:f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MW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MW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794" y="4752287"/>
                <a:ext cx="4421788" cy="934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049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84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79" y="253497"/>
            <a:ext cx="409426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Dalton’s Law of Partial Pressure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7860" y="843709"/>
            <a:ext cx="821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total pressure of a mixture of gases is the sum of the partial pressures exerted by each of the individual gasses in the mixture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3600" y="299663"/>
            <a:ext cx="39181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Just Avogadro’s – All gases are the same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179" y="3143843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0" y="3643407"/>
            <a:ext cx="5635577" cy="3171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03" y="1413961"/>
            <a:ext cx="3933825" cy="1257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60887" y="1797102"/>
            <a:ext cx="364202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79573" y="1819040"/>
            <a:ext cx="364202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0307" y="3804323"/>
            <a:ext cx="16585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(g) + H</a:t>
            </a:r>
            <a:r>
              <a:rPr lang="en-US" baseline="-25000" dirty="0" smtClean="0"/>
              <a:t>2</a:t>
            </a:r>
            <a:r>
              <a:rPr lang="en-US" dirty="0" smtClean="0"/>
              <a:t>O (g)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19434421">
            <a:off x="5151990" y="4097114"/>
            <a:ext cx="523424" cy="479834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2998" y="1490040"/>
            <a:ext cx="3076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baseline="-25000" dirty="0" err="1"/>
              <a:t>total</a:t>
            </a:r>
            <a:r>
              <a:rPr lang="en-US" sz="2800" dirty="0"/>
              <a:t> = P</a:t>
            </a:r>
            <a:r>
              <a:rPr lang="en-US" sz="2800" baseline="-25000" dirty="0"/>
              <a:t>A</a:t>
            </a:r>
            <a:r>
              <a:rPr lang="en-US" sz="2800" dirty="0"/>
              <a:t> + P</a:t>
            </a:r>
            <a:r>
              <a:rPr lang="en-US" sz="2800" baseline="-25000" dirty="0"/>
              <a:t>B</a:t>
            </a:r>
            <a:r>
              <a:rPr lang="en-US" sz="2800" dirty="0"/>
              <a:t> + P</a:t>
            </a:r>
            <a:r>
              <a:rPr lang="en-US" sz="2800" baseline="-25000" dirty="0"/>
              <a:t>c</a:t>
            </a:r>
            <a:r>
              <a:rPr lang="en-US" sz="2800" dirty="0"/>
              <a:t>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8459" y="2508650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T</a:t>
            </a:r>
            <a:r>
              <a:rPr lang="en-US" sz="2800" dirty="0"/>
              <a:t> = ∑ P</a:t>
            </a:r>
            <a:r>
              <a:rPr lang="en-US" sz="2800" baseline="-25000" dirty="0"/>
              <a:t>i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749902" y="2076289"/>
            <a:ext cx="386644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44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88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5" y="247650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322" y="74295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gas mixture made of 6.00 g of O</a:t>
            </a:r>
            <a:r>
              <a:rPr lang="en-US" baseline="-25000" dirty="0" smtClean="0"/>
              <a:t>2</a:t>
            </a:r>
            <a:r>
              <a:rPr lang="en-US" dirty="0" smtClean="0"/>
              <a:t> and 10.0 g of CH</a:t>
            </a:r>
            <a:r>
              <a:rPr lang="en-US" baseline="-25000" dirty="0" smtClean="0"/>
              <a:t>4</a:t>
            </a:r>
            <a:r>
              <a:rPr lang="en-US" dirty="0" smtClean="0"/>
              <a:t> is placed in a 20.0 L flask at 0.0 °C.</a:t>
            </a:r>
          </a:p>
          <a:p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What is the Partial Pressure of each gas?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total pressure in the vessel?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34" t="17317" r="17187" b="6641"/>
          <a:stretch/>
        </p:blipFill>
        <p:spPr>
          <a:xfrm>
            <a:off x="5115382" y="209550"/>
            <a:ext cx="3780968" cy="319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85750"/>
            <a:ext cx="368363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Collecting Gases over Water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Standard technique for isolating gases in a chemical reaction.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Gases are a mixture of desired gas + water vapor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09925"/>
            <a:ext cx="5715119" cy="3533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6779" y="2267129"/>
            <a:ext cx="249337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Table 8.2 - OER Textbook</a:t>
            </a:r>
          </a:p>
          <a:p>
            <a:pPr algn="ctr"/>
            <a:r>
              <a:rPr lang="en-US" dirty="0" smtClean="0"/>
              <a:t>(Given on 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2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247650"/>
            <a:ext cx="9771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650" y="714375"/>
            <a:ext cx="8505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Hydrogen gas is collected from a chemical reaction over water at 25 °C.  If the total pressure of gas collected was 758.2 mm Hg.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Determine the P</a:t>
            </a:r>
            <a:r>
              <a:rPr lang="en-US" baseline="-25000" dirty="0" smtClean="0"/>
              <a:t>H2</a:t>
            </a:r>
            <a:r>
              <a:rPr lang="en-US" dirty="0" smtClean="0"/>
              <a:t> and P</a:t>
            </a:r>
            <a:r>
              <a:rPr lang="en-US" baseline="-25000" dirty="0" smtClean="0"/>
              <a:t>H2O</a:t>
            </a:r>
            <a:endParaRPr lang="en-US" baseline="-25000" dirty="0"/>
          </a:p>
          <a:p>
            <a:pPr marL="342900" indent="-342900">
              <a:buAutoNum type="alphaLcParenBoth"/>
            </a:pPr>
            <a:r>
              <a:rPr lang="en-US" dirty="0" smtClean="0"/>
              <a:t>If the reaction occurred in a 1.0 L flask, how many moles of H</a:t>
            </a:r>
            <a:r>
              <a:rPr lang="en-US" baseline="-25000" dirty="0" smtClean="0"/>
              <a:t>2</a:t>
            </a:r>
            <a:r>
              <a:rPr lang="en-US" dirty="0" smtClean="0"/>
              <a:t> were collected?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3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247650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650" y="771525"/>
            <a:ext cx="4600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your marine science class you are measuring the rate of photosynthesis if some blue-green algae.  In one hour you collected 1.02 L of gas at 755.2 mm Hg and 293 K.  How many grams of oxygen/hour does the sample of blue-green algae produce?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34" t="17317" r="17187" b="6641"/>
          <a:stretch/>
        </p:blipFill>
        <p:spPr>
          <a:xfrm>
            <a:off x="5115382" y="209550"/>
            <a:ext cx="3780968" cy="319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9225" y="2457450"/>
            <a:ext cx="77668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Algae!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8117" y="402193"/>
            <a:ext cx="41549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36367" y="983218"/>
            <a:ext cx="41549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8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86" y="87689"/>
            <a:ext cx="226869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Mol</a:t>
            </a:r>
            <a:r>
              <a:rPr lang="en-US" sz="2400" dirty="0" smtClean="0"/>
              <a:t>-Fraction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6686" y="654129"/>
            <a:ext cx="129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like a %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686" y="1128236"/>
            <a:ext cx="2948720" cy="646331"/>
            <a:chOff x="762292" y="5352871"/>
            <a:chExt cx="294872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1431477" y="5352871"/>
              <a:ext cx="2279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moles component</a:t>
              </a:r>
            </a:p>
            <a:p>
              <a:r>
                <a:rPr lang="en-US" dirty="0" smtClean="0"/>
                <a:t>total number of moles</a:t>
              </a:r>
              <a:endParaRPr lang="en-US" dirty="0"/>
            </a:p>
          </p:txBody>
        </p:sp>
        <p:cxnSp>
          <p:nvCxnSpPr>
            <p:cNvPr id="6" name="Straight Connector 5"/>
            <p:cNvCxnSpPr>
              <a:stCxn id="5" idx="1"/>
              <a:endCxn id="5" idx="3"/>
            </p:cNvCxnSpPr>
            <p:nvPr/>
          </p:nvCxnSpPr>
          <p:spPr>
            <a:xfrm>
              <a:off x="1431477" y="5676037"/>
              <a:ext cx="22795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62292" y="5498842"/>
              <a:ext cx="7344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= </a:t>
              </a:r>
              <a:endParaRPr lang="en-US" sz="24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84591" y="1136652"/>
                <a:ext cx="1509901" cy="626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cs typeface="Times New Roman" panose="02020603050405020304" pitchFamily="18" charset="0"/>
                              </a:rPr>
                              <m:t>Total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91" y="1136652"/>
                <a:ext cx="1509901" cy="626582"/>
              </a:xfrm>
              <a:prstGeom prst="rect">
                <a:avLst/>
              </a:prstGeom>
              <a:blipFill>
                <a:blip r:embed="rId2"/>
                <a:stretch>
                  <a:fillRect l="-6452" t="-1942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0583" y="1265277"/>
            <a:ext cx="386644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494" y="2051285"/>
            <a:ext cx="170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A</a:t>
            </a:r>
            <a:r>
              <a:rPr lang="en-US" sz="2400" baseline="30000" dirty="0" smtClean="0"/>
              <a:t> =</a:t>
            </a:r>
            <a:r>
              <a:rPr lang="en-US" sz="2400" dirty="0" smtClean="0"/>
              <a:t> X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·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Total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87689"/>
            <a:ext cx="23907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Its just a unit, can also convert to MW, M etc.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6421993"/>
            <a:ext cx="23907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Next semester Ch. 10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8" y="3262667"/>
            <a:ext cx="4485741" cy="34939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8468" y="2938043"/>
            <a:ext cx="178875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Ex: Determine LR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54570" y="2594043"/>
            <a:ext cx="17110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Ex: </a:t>
            </a:r>
            <a:r>
              <a:rPr lang="en-US" dirty="0" err="1" smtClean="0"/>
              <a:t>Raoult’s</a:t>
            </a:r>
            <a:r>
              <a:rPr lang="en-US" dirty="0" smtClean="0"/>
              <a:t> </a:t>
            </a:r>
            <a:r>
              <a:rPr lang="en-US" dirty="0" err="1" smtClean="0"/>
              <a:t>LAw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468" y="3122709"/>
            <a:ext cx="31432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8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247650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322" y="74295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gas mixture made of 6.00 g of O</a:t>
            </a:r>
            <a:r>
              <a:rPr lang="en-US" baseline="-25000" dirty="0" smtClean="0"/>
              <a:t>2</a:t>
            </a:r>
            <a:r>
              <a:rPr lang="en-US" dirty="0" smtClean="0"/>
              <a:t> and 10.0 g of CH</a:t>
            </a:r>
            <a:r>
              <a:rPr lang="en-US" baseline="-25000" dirty="0" smtClean="0"/>
              <a:t>4</a:t>
            </a:r>
            <a:r>
              <a:rPr lang="en-US" dirty="0" smtClean="0"/>
              <a:t> has a pressure of 0.911 atm.</a:t>
            </a:r>
            <a:endParaRPr lang="en-US" dirty="0"/>
          </a:p>
          <a:p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What is the </a:t>
            </a:r>
            <a:r>
              <a:rPr lang="en-US" dirty="0" err="1" smtClean="0"/>
              <a:t>mol</a:t>
            </a:r>
            <a:r>
              <a:rPr lang="en-US" dirty="0" smtClean="0"/>
              <a:t> fraction of each gas?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partial pressure of each gas?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6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247650"/>
            <a:ext cx="239668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Nitrogen Narcosis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658">
            <a:off x="809058" y="3411422"/>
            <a:ext cx="4301857" cy="3149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9187" y="3609975"/>
            <a:ext cx="186814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Nitrogen Narcosis</a:t>
            </a:r>
          </a:p>
          <a:p>
            <a:r>
              <a:rPr lang="en-US" dirty="0" smtClean="0"/>
              <a:t>30 meters or 99 </a:t>
            </a:r>
            <a:r>
              <a:rPr lang="en-US" dirty="0" err="1" smtClean="0"/>
              <a:t>ft</a:t>
            </a:r>
            <a:endParaRPr lang="en-US" dirty="0" smtClean="0"/>
          </a:p>
        </p:txBody>
      </p:sp>
      <p:sp>
        <p:nvSpPr>
          <p:cNvPr id="5" name="Left Arrow 4"/>
          <p:cNvSpPr/>
          <p:nvPr/>
        </p:nvSpPr>
        <p:spPr>
          <a:xfrm>
            <a:off x="4736399" y="3675965"/>
            <a:ext cx="695325" cy="514350"/>
          </a:xfrm>
          <a:prstGeom prst="lef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93462" y="4419600"/>
            <a:ext cx="3008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Drunk or intoxicated feeling</a:t>
            </a:r>
          </a:p>
          <a:p>
            <a:r>
              <a:rPr lang="en-US" dirty="0" smtClean="0"/>
              <a:t>Slowing of thought processing</a:t>
            </a:r>
          </a:p>
          <a:p>
            <a:r>
              <a:rPr lang="en-US" dirty="0" smtClean="0"/>
              <a:t>Loss of coordination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9768" y="978279"/>
            <a:ext cx="5309419" cy="1933981"/>
            <a:chOff x="512062" y="885419"/>
            <a:chExt cx="5309419" cy="19339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55025"/>
            <a:stretch/>
          </p:blipFill>
          <p:spPr>
            <a:xfrm>
              <a:off x="3202106" y="1040605"/>
              <a:ext cx="2619375" cy="16236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46427"/>
            <a:stretch/>
          </p:blipFill>
          <p:spPr>
            <a:xfrm>
              <a:off x="512062" y="885419"/>
              <a:ext cx="2619375" cy="193398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34821" y="3095496"/>
            <a:ext cx="29280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Humans Function Best when: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8587" y="3039859"/>
            <a:ext cx="376436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Humans start to have problems when: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21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857</Words>
  <Application>Microsoft Office PowerPoint</Application>
  <PresentationFormat>On-screen Show (4:3)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68</cp:revision>
  <dcterms:created xsi:type="dcterms:W3CDTF">2020-03-25T15:59:49Z</dcterms:created>
  <dcterms:modified xsi:type="dcterms:W3CDTF">2020-11-14T23:25:00Z</dcterms:modified>
</cp:coreProperties>
</file>