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96" r:id="rId9"/>
    <p:sldId id="297" r:id="rId10"/>
    <p:sldId id="289" r:id="rId11"/>
    <p:sldId id="290" r:id="rId12"/>
    <p:sldId id="298" r:id="rId13"/>
    <p:sldId id="299" r:id="rId14"/>
    <p:sldId id="300" r:id="rId15"/>
    <p:sldId id="291" r:id="rId16"/>
    <p:sldId id="301" r:id="rId17"/>
    <p:sldId id="292" r:id="rId18"/>
    <p:sldId id="293" r:id="rId19"/>
    <p:sldId id="294" r:id="rId20"/>
    <p:sldId id="302" r:id="rId21"/>
    <p:sldId id="303" r:id="rId22"/>
    <p:sldId id="295" r:id="rId23"/>
    <p:sldId id="281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0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26161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/>
              <a:t>Ideal Gas Law (PV=</a:t>
            </a:r>
            <a:r>
              <a:rPr lang="en-US" sz="1600" dirty="0" err="1"/>
              <a:t>nRT</a:t>
            </a:r>
            <a:r>
              <a:rPr lang="en-US" sz="1600" dirty="0"/>
              <a:t>)</a:t>
            </a:r>
          </a:p>
          <a:p>
            <a:pPr marL="257175" indent="-257175">
              <a:buAutoNum type="arabicPeriod"/>
            </a:pPr>
            <a:r>
              <a:rPr lang="en-US" sz="1600" dirty="0"/>
              <a:t>Solving Problems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PV=</a:t>
            </a:r>
            <a:r>
              <a:rPr lang="en-US" sz="1600" dirty="0" err="1" smtClean="0"/>
              <a:t>nRT</a:t>
            </a:r>
            <a:endParaRPr lang="en-US" sz="1600" dirty="0" smtClean="0"/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Ratio Type I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Ratio Type II</a:t>
            </a:r>
            <a:endParaRPr lang="en-US" sz="1600" dirty="0"/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Stoichiometry - g </a:t>
            </a:r>
            <a:r>
              <a:rPr lang="en-US" sz="1600" dirty="0"/>
              <a:t>A ↔ </a:t>
            </a:r>
            <a:r>
              <a:rPr lang="en-US" sz="1600" dirty="0" err="1"/>
              <a:t>mol</a:t>
            </a:r>
            <a:r>
              <a:rPr lang="en-US" sz="1600" dirty="0"/>
              <a:t> A ↔ </a:t>
            </a:r>
            <a:r>
              <a:rPr lang="en-US" sz="1600" dirty="0" err="1"/>
              <a:t>mol</a:t>
            </a:r>
            <a:r>
              <a:rPr lang="en-US" sz="1600" dirty="0"/>
              <a:t> B ↔ L B (gas</a:t>
            </a:r>
            <a:r>
              <a:rPr lang="en-US" sz="1600" dirty="0" smtClean="0"/>
              <a:t>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Gas Density and MW problems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8b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smtClean="0"/>
              <a:t>OER </a:t>
            </a:r>
            <a:r>
              <a:rPr lang="en-US" smtClean="0"/>
              <a:t>8.2-8.3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471643" y="206597"/>
            <a:ext cx="55144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111 Fall 2020</a:t>
            </a:r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8b – Combined Gas Law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550" y="222476"/>
            <a:ext cx="4055790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Stoichiometry Problems (Ch. 9)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3662" y="927970"/>
            <a:ext cx="414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Includes a chemical equation (or you can write one)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662" y="1818130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3191" y="2381932"/>
            <a:ext cx="8480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burn 227 g of Ethanol (C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OH) at 303 K and 1.0 </a:t>
            </a:r>
            <a:r>
              <a:rPr lang="en-US" dirty="0" err="1" smtClean="0"/>
              <a:t>Atm</a:t>
            </a:r>
            <a:r>
              <a:rPr lang="en-US" dirty="0" smtClean="0"/>
              <a:t>, how many Liters of O</a:t>
            </a:r>
            <a:r>
              <a:rPr lang="en-US" baseline="-25000" dirty="0" smtClean="0"/>
              <a:t>2</a:t>
            </a:r>
            <a:r>
              <a:rPr lang="en-US" dirty="0" smtClean="0"/>
              <a:t> gas will be consumed?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3370" y="3132499"/>
            <a:ext cx="627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 (s) + ___ O</a:t>
            </a:r>
            <a:r>
              <a:rPr lang="en-US" baseline="-25000" dirty="0" smtClean="0"/>
              <a:t>2</a:t>
            </a:r>
            <a:r>
              <a:rPr lang="en-US" dirty="0" smtClean="0"/>
              <a:t> (g) → ___ CO</a:t>
            </a:r>
            <a:r>
              <a:rPr lang="en-US" baseline="-25000" dirty="0" smtClean="0"/>
              <a:t>2</a:t>
            </a:r>
            <a:r>
              <a:rPr lang="en-US" dirty="0" smtClean="0"/>
              <a:t> (g) + ___ H</a:t>
            </a:r>
            <a:r>
              <a:rPr lang="en-US" baseline="-25000" dirty="0" smtClean="0"/>
              <a:t>2</a:t>
            </a:r>
            <a:r>
              <a:rPr lang="en-US" dirty="0" smtClean="0"/>
              <a:t>O (g) + 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85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008" y="229476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8537" y="793278"/>
            <a:ext cx="8480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in the previous reaction, you produced 2000.0 L of CO</a:t>
            </a:r>
            <a:r>
              <a:rPr lang="en-US" baseline="-25000" dirty="0" smtClean="0"/>
              <a:t>2</a:t>
            </a:r>
            <a:r>
              <a:rPr lang="en-US" dirty="0" smtClean="0"/>
              <a:t> (g) and H</a:t>
            </a:r>
            <a:r>
              <a:rPr lang="en-US" baseline="-25000" dirty="0" smtClean="0"/>
              <a:t>2</a:t>
            </a:r>
            <a:r>
              <a:rPr lang="en-US" dirty="0" smtClean="0"/>
              <a:t>O (g), how many grams of Ethanol (C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OH) was combusted at 25.0 °C and 12.5 PSI?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8716" y="1634079"/>
            <a:ext cx="6272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5</a:t>
            </a:r>
            <a:r>
              <a:rPr lang="en-US" dirty="0" smtClean="0"/>
              <a:t>OH (s) + ___ O</a:t>
            </a:r>
            <a:r>
              <a:rPr lang="en-US" baseline="-25000" dirty="0" smtClean="0"/>
              <a:t>2</a:t>
            </a:r>
            <a:r>
              <a:rPr lang="en-US" dirty="0" smtClean="0"/>
              <a:t> (g) → ___ CO</a:t>
            </a:r>
            <a:r>
              <a:rPr lang="en-US" baseline="-25000" dirty="0" smtClean="0"/>
              <a:t>2</a:t>
            </a:r>
            <a:r>
              <a:rPr lang="en-US" dirty="0" smtClean="0"/>
              <a:t> (g) + ___ H</a:t>
            </a:r>
            <a:r>
              <a:rPr lang="en-US" baseline="-25000" dirty="0" smtClean="0"/>
              <a:t>2</a:t>
            </a:r>
            <a:r>
              <a:rPr lang="en-US" dirty="0" smtClean="0"/>
              <a:t>O (g) + 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713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607" y="225556"/>
            <a:ext cx="2366225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Density</a:t>
            </a:r>
            <a:r>
              <a:rPr lang="en-US" sz="2400" dirty="0" smtClean="0"/>
              <a:t> </a:t>
            </a:r>
            <a:r>
              <a:rPr lang="en-US" sz="2400" dirty="0" smtClean="0"/>
              <a:t>Problems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8293" y="955830"/>
            <a:ext cx="1146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PV=</a:t>
            </a:r>
            <a:r>
              <a:rPr lang="en-US" sz="2400" dirty="0" err="1" smtClean="0"/>
              <a:t>nRT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47105" y="2232867"/>
                <a:ext cx="929164" cy="6324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400" b="0" i="0" smtClean="0"/>
                        <m:t>=</m:t>
                      </m:r>
                      <m:f>
                        <m:fPr>
                          <m:ctrlPr>
                            <a:rPr lang="en-US" sz="2400" b="0" smtClean="0"/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/>
                            <m:t>V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05" y="2232867"/>
                <a:ext cx="929164" cy="63241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98741" y="87056"/>
            <a:ext cx="21139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Derivation – OER 8.3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1860" y="1594348"/>
            <a:ext cx="338554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8" name="Right Arrow 7"/>
          <p:cNvSpPr/>
          <p:nvPr/>
        </p:nvSpPr>
        <p:spPr>
          <a:xfrm>
            <a:off x="1596666" y="1439067"/>
            <a:ext cx="633743" cy="57657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566372" y="758651"/>
                <a:ext cx="1295226" cy="689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en-US" sz="2400" b="0" i="0" smtClean="0"/>
                        <m:t>=</m:t>
                      </m:r>
                      <m:f>
                        <m:fPr>
                          <m:ctrlPr>
                            <a:rPr lang="en-US" sz="2400" b="0" smtClean="0"/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400" dirty="0">
                              <a:latin typeface="Brush Script MT" panose="03060802040406070304" pitchFamily="66" charset="0"/>
                            </a:rPr>
                            <m:t>M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m:rPr>
                              <m:sty m:val="p"/>
                            </m:rPr>
                            <a:rPr lang="en-US" sz="2400" b="0" i="0" smtClean="0"/>
                            <m:t>P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/>
                            <m:t>RT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6372" y="758651"/>
                <a:ext cx="1295226" cy="6890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94226" y="3105513"/>
            <a:ext cx="3807453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Variables</a:t>
            </a:r>
          </a:p>
          <a:p>
            <a:r>
              <a:rPr lang="en-US" dirty="0" smtClean="0"/>
              <a:t>d = Density (g/L)</a:t>
            </a:r>
          </a:p>
          <a:p>
            <a:r>
              <a:rPr lang="en-US" dirty="0" smtClean="0"/>
              <a:t>m = mass</a:t>
            </a:r>
          </a:p>
          <a:p>
            <a:r>
              <a:rPr lang="en-US" dirty="0">
                <a:latin typeface="Brush Script MT" panose="03060802040406070304" pitchFamily="66" charset="0"/>
              </a:rPr>
              <a:t>M </a:t>
            </a:r>
            <a:r>
              <a:rPr lang="en-US" dirty="0" smtClean="0">
                <a:latin typeface="Brush Script MT" panose="03060802040406070304" pitchFamily="66" charset="0"/>
              </a:rPr>
              <a:t> = </a:t>
            </a:r>
            <a:r>
              <a:rPr lang="en-US" dirty="0" smtClean="0"/>
              <a:t>MW = molecular weight (g/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 = Pressure (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</a:p>
          <a:p>
            <a:r>
              <a:rPr lang="en-US" dirty="0" smtClean="0"/>
              <a:t>V = Volume (mL)</a:t>
            </a:r>
          </a:p>
          <a:p>
            <a:r>
              <a:rPr lang="en-US" dirty="0" smtClean="0"/>
              <a:t>R = Gas Constant (0.0821 </a:t>
            </a:r>
            <a:r>
              <a:rPr lang="en-US" dirty="0" err="1" smtClean="0"/>
              <a:t>L·atm</a:t>
            </a:r>
            <a:r>
              <a:rPr lang="en-US" dirty="0" smtClean="0"/>
              <a:t>/</a:t>
            </a:r>
            <a:r>
              <a:rPr lang="en-US" dirty="0" err="1" smtClean="0"/>
              <a:t>mol·K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 = Temperature (K)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443612" y="2023848"/>
            <a:ext cx="1477326" cy="689035"/>
            <a:chOff x="3651085" y="2974063"/>
            <a:chExt cx="1477326" cy="68903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114800" y="2974063"/>
                  <a:ext cx="1013611" cy="68903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0" smtClean="0"/>
                          <m:t>=</m:t>
                        </m:r>
                        <m:f>
                          <m:fPr>
                            <m:ctrlPr>
                              <a:rPr lang="en-US" sz="2400" b="0" smtClean="0"/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sz="2400" b="0" i="0" smtClean="0"/>
                              <m:t>m</m:t>
                            </m:r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RT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PV</m:t>
                            </m:r>
                          </m:den>
                        </m:f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14800" y="2974063"/>
                  <a:ext cx="1013611" cy="68903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Rectangle 13"/>
                <p:cNvSpPr/>
                <p:nvPr/>
              </p:nvSpPr>
              <p:spPr>
                <a:xfrm>
                  <a:off x="3651085" y="3058220"/>
                  <a:ext cx="51007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en-US" sz="2400" dirty="0">
                            <a:latin typeface="Brush Script MT" panose="03060802040406070304" pitchFamily="66" charset="0"/>
                          </a:rPr>
                          <m:t>M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1085" y="3058220"/>
                  <a:ext cx="510075" cy="46166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TextBox 15"/>
          <p:cNvSpPr txBox="1"/>
          <p:nvPr/>
        </p:nvSpPr>
        <p:spPr>
          <a:xfrm>
            <a:off x="4301267" y="1001996"/>
            <a:ext cx="4280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calculate density of any ideal gas at STP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384653" y="2200338"/>
            <a:ext cx="459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calculate molecular weight of any ideal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866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008" y="229476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9008" y="932507"/>
            <a:ext cx="427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density of hydrogen gas at STP?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34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008" y="229476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1088" y="709767"/>
            <a:ext cx="42832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the following data:</a:t>
            </a:r>
          </a:p>
          <a:p>
            <a:endParaRPr lang="en-US" dirty="0"/>
          </a:p>
          <a:p>
            <a:r>
              <a:rPr lang="en-US" dirty="0" smtClean="0"/>
              <a:t>82.66 % Carbon, 17.34% H</a:t>
            </a:r>
          </a:p>
          <a:p>
            <a:r>
              <a:rPr lang="en-US" dirty="0" smtClean="0"/>
              <a:t>A sample weighed 4.11 grams at occupied a volume of 1.50 L at 1.25 </a:t>
            </a:r>
            <a:r>
              <a:rPr lang="en-US" dirty="0" err="1" smtClean="0"/>
              <a:t>atm</a:t>
            </a:r>
            <a:r>
              <a:rPr lang="en-US" dirty="0" smtClean="0"/>
              <a:t> and 50.0°C</a:t>
            </a:r>
          </a:p>
        </p:txBody>
      </p:sp>
      <p:sp>
        <p:nvSpPr>
          <p:cNvPr id="4" name="Rectangle 3"/>
          <p:cNvSpPr/>
          <p:nvPr/>
        </p:nvSpPr>
        <p:spPr>
          <a:xfrm>
            <a:off x="4983019" y="1120062"/>
            <a:ext cx="38469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Both"/>
            </a:pPr>
            <a:r>
              <a:rPr lang="en-US" dirty="0"/>
              <a:t>Determine the Empirical Formula</a:t>
            </a:r>
          </a:p>
          <a:p>
            <a:pPr marL="342900" indent="-342900">
              <a:buAutoNum type="alphaLcParenBoth"/>
            </a:pPr>
            <a:r>
              <a:rPr lang="en-US" dirty="0"/>
              <a:t>Determine the Molecular Weight</a:t>
            </a:r>
          </a:p>
          <a:p>
            <a:pPr marL="342900" indent="-342900">
              <a:buAutoNum type="alphaLcParenBoth"/>
            </a:pPr>
            <a:r>
              <a:rPr lang="en-US" dirty="0"/>
              <a:t>Determine the Molecular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85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30258" y="3638764"/>
            <a:ext cx="8648758" cy="1152699"/>
            <a:chOff x="208395" y="242827"/>
            <a:chExt cx="8648758" cy="1152699"/>
          </a:xfrm>
        </p:grpSpPr>
        <p:sp>
          <p:nvSpPr>
            <p:cNvPr id="2" name="TextBox 1"/>
            <p:cNvSpPr txBox="1"/>
            <p:nvPr/>
          </p:nvSpPr>
          <p:spPr>
            <a:xfrm>
              <a:off x="208395" y="242827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51986" y="704492"/>
              <a:ext cx="81177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propane tank for your grill holds 250 </a:t>
              </a:r>
              <a:r>
                <a:rPr lang="en-US" dirty="0" err="1" smtClean="0"/>
                <a:t>mols</a:t>
              </a:r>
              <a:r>
                <a:rPr lang="en-US" dirty="0" smtClean="0"/>
                <a:t> of C</a:t>
              </a:r>
              <a:r>
                <a:rPr lang="en-US" baseline="-25000" dirty="0" smtClean="0"/>
                <a:t>3</a:t>
              </a:r>
              <a:r>
                <a:rPr lang="en-US" dirty="0" smtClean="0"/>
                <a:t>H</a:t>
              </a:r>
              <a:r>
                <a:rPr lang="en-US" baseline="-25000" dirty="0" smtClean="0"/>
                <a:t>8</a:t>
              </a:r>
              <a:r>
                <a:rPr lang="en-US" dirty="0" smtClean="0"/>
                <a:t> gas in at 50.0 L tank at 20.0 °C.  What is the pressure inside that tank in PSI?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869382" y="1026194"/>
              <a:ext cx="987771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1800 PSI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7298" y="1703709"/>
            <a:ext cx="8881301" cy="1594862"/>
            <a:chOff x="107298" y="5000284"/>
            <a:chExt cx="8881301" cy="1594862"/>
          </a:xfrm>
        </p:grpSpPr>
        <p:sp>
          <p:nvSpPr>
            <p:cNvPr id="11" name="TextBox 10"/>
            <p:cNvSpPr txBox="1"/>
            <p:nvPr/>
          </p:nvSpPr>
          <p:spPr>
            <a:xfrm>
              <a:off x="351986" y="5361604"/>
              <a:ext cx="81177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How many grams of ethanol (C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H</a:t>
              </a:r>
              <a:r>
                <a:rPr lang="en-US" baseline="-25000" dirty="0" smtClean="0"/>
                <a:t>5</a:t>
              </a:r>
              <a:r>
                <a:rPr lang="en-US" dirty="0" smtClean="0"/>
                <a:t>OH) must be combusted to blow up a 50.0 L balloon at 1.00 </a:t>
              </a:r>
              <a:r>
                <a:rPr lang="en-US" dirty="0" err="1" smtClean="0"/>
                <a:t>atm</a:t>
              </a:r>
              <a:r>
                <a:rPr lang="en-US" dirty="0" smtClean="0"/>
                <a:t> and 20.0 </a:t>
              </a:r>
              <a:r>
                <a:rPr lang="en-US" dirty="0"/>
                <a:t>°</a:t>
              </a:r>
              <a:r>
                <a:rPr lang="en-US" dirty="0" smtClean="0"/>
                <a:t>C</a:t>
              </a:r>
              <a:r>
                <a:rPr lang="en-US" dirty="0"/>
                <a:t> </a:t>
              </a:r>
              <a:r>
                <a:rPr lang="en-US" dirty="0" smtClean="0"/>
                <a:t>using the following reaction.?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580" y="6195036"/>
              <a:ext cx="67177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 smtClean="0"/>
                <a:t>_1_</a:t>
              </a:r>
              <a:r>
                <a:rPr lang="en-US" sz="2000" dirty="0" smtClean="0"/>
                <a:t> C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H</a:t>
              </a:r>
              <a:r>
                <a:rPr lang="en-US" sz="2000" baseline="-25000" dirty="0" smtClean="0"/>
                <a:t>5</a:t>
              </a:r>
              <a:r>
                <a:rPr lang="en-US" sz="2000" dirty="0" smtClean="0"/>
                <a:t>OH (s) + </a:t>
              </a:r>
              <a:r>
                <a:rPr lang="en-US" sz="2000" u="sng" dirty="0" smtClean="0"/>
                <a:t>_3_</a:t>
              </a:r>
              <a:r>
                <a:rPr lang="en-US" sz="2000" dirty="0" smtClean="0"/>
                <a:t> O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(g) → </a:t>
              </a:r>
              <a:r>
                <a:rPr lang="en-US" sz="2000" u="sng" dirty="0" smtClean="0"/>
                <a:t>_2_</a:t>
              </a:r>
              <a:r>
                <a:rPr lang="en-US" sz="2000" dirty="0" smtClean="0"/>
                <a:t> CO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(g) + </a:t>
              </a:r>
              <a:r>
                <a:rPr lang="en-US" sz="2000" u="sng" dirty="0" smtClean="0"/>
                <a:t>_3_</a:t>
              </a:r>
              <a:r>
                <a:rPr lang="en-US" sz="2000" dirty="0" smtClean="0"/>
                <a:t> H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O (g) + Heat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59013" y="5788379"/>
              <a:ext cx="152958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19.1 g 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H</a:t>
              </a:r>
              <a:r>
                <a:rPr lang="en-US" baseline="-25000" dirty="0" smtClean="0"/>
                <a:t>5</a:t>
              </a:r>
              <a:r>
                <a:rPr lang="en-US" dirty="0" smtClean="0"/>
                <a:t>OH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7298" y="5000284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43500" y="184012"/>
            <a:ext cx="8470932" cy="1370860"/>
            <a:chOff x="107298" y="1358711"/>
            <a:chExt cx="8470932" cy="1370860"/>
          </a:xfrm>
        </p:grpSpPr>
        <p:sp>
          <p:nvSpPr>
            <p:cNvPr id="6" name="TextBox 5"/>
            <p:cNvSpPr txBox="1"/>
            <p:nvPr/>
          </p:nvSpPr>
          <p:spPr>
            <a:xfrm>
              <a:off x="351986" y="1736327"/>
              <a:ext cx="81177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hot-air balloon at sea level holds 2000. L of air at 20.0 </a:t>
              </a:r>
              <a:r>
                <a:rPr lang="en-US" dirty="0"/>
                <a:t>°</a:t>
              </a:r>
              <a:r>
                <a:rPr lang="en-US" dirty="0" smtClean="0"/>
                <a:t>C.  If the balloon flies 1.5 miles high the  pressure is 0.75 </a:t>
              </a:r>
              <a:r>
                <a:rPr lang="en-US" dirty="0" err="1" smtClean="0"/>
                <a:t>Atm</a:t>
              </a:r>
              <a:r>
                <a:rPr lang="en-US" dirty="0" smtClean="0"/>
                <a:t> and the balloons volume expands to 2500. L to keep it aloft.  What is the temperature of the air inside the balloon?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69382" y="2360239"/>
              <a:ext cx="70884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270 K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7298" y="1358711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63254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3395" y="3908680"/>
            <a:ext cx="8918170" cy="1512162"/>
            <a:chOff x="107298" y="2881650"/>
            <a:chExt cx="8918170" cy="1512162"/>
          </a:xfrm>
        </p:grpSpPr>
        <p:sp>
          <p:nvSpPr>
            <p:cNvPr id="3" name="TextBox 2"/>
            <p:cNvSpPr txBox="1"/>
            <p:nvPr/>
          </p:nvSpPr>
          <p:spPr>
            <a:xfrm>
              <a:off x="351986" y="3229832"/>
              <a:ext cx="81177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Hydrazine (N</a:t>
              </a:r>
              <a:r>
                <a:rPr lang="en-US" baseline="-25000" dirty="0" smtClean="0"/>
                <a:t>2</a:t>
              </a:r>
              <a:r>
                <a:rPr lang="en-US" dirty="0" smtClean="0"/>
                <a:t>H</a:t>
              </a:r>
              <a:r>
                <a:rPr lang="en-US" baseline="-25000" dirty="0"/>
                <a:t>4</a:t>
              </a:r>
              <a:r>
                <a:rPr lang="en-US" dirty="0" smtClean="0"/>
                <a:t>) is used as a rocket fuel.  If you burn 500.0 g of Hydrazine, how many Liters of gas will be produced at 700. mm Hg and 50.0 </a:t>
              </a:r>
              <a:r>
                <a:rPr lang="en-US" dirty="0"/>
                <a:t>°</a:t>
              </a:r>
              <a:r>
                <a:rPr lang="en-US" dirty="0" smtClean="0"/>
                <a:t>C?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59559" y="3993702"/>
              <a:ext cx="65577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 smtClean="0"/>
                <a:t>_1_</a:t>
              </a:r>
              <a:r>
                <a:rPr lang="en-US" sz="2000" dirty="0" smtClean="0"/>
                <a:t> N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H</a:t>
              </a:r>
              <a:r>
                <a:rPr lang="en-US" sz="2000" baseline="-25000" dirty="0" smtClean="0"/>
                <a:t>4</a:t>
              </a:r>
              <a:r>
                <a:rPr lang="en-US" sz="2000" dirty="0" smtClean="0"/>
                <a:t> (g) + _</a:t>
              </a:r>
              <a:r>
                <a:rPr lang="en-US" sz="2000" u="sng" dirty="0"/>
                <a:t>3</a:t>
              </a:r>
              <a:r>
                <a:rPr lang="en-US" sz="2000" u="sng" dirty="0" smtClean="0"/>
                <a:t>_</a:t>
              </a:r>
              <a:r>
                <a:rPr lang="en-US" sz="2000" dirty="0" smtClean="0"/>
                <a:t> O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(g) → </a:t>
              </a:r>
              <a:r>
                <a:rPr lang="en-US" sz="2000" u="sng" dirty="0" smtClean="0"/>
                <a:t>_2_</a:t>
              </a:r>
              <a:r>
                <a:rPr lang="en-US" sz="2000" dirty="0" smtClean="0"/>
                <a:t> NO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(g) + </a:t>
              </a:r>
              <a:r>
                <a:rPr lang="en-US" sz="2000" u="sng" dirty="0" smtClean="0"/>
                <a:t>_2_</a:t>
              </a:r>
              <a:r>
                <a:rPr lang="en-US" sz="2000" dirty="0" smtClean="0"/>
                <a:t> H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O (g) + Heat</a:t>
              </a:r>
              <a:endParaRPr lang="en-US" sz="2000" u="sng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69382" y="3993702"/>
              <a:ext cx="115608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1.80x10</a:t>
              </a:r>
              <a:r>
                <a:rPr lang="en-US" baseline="30000" dirty="0" smtClean="0"/>
                <a:t>3</a:t>
              </a:r>
              <a:r>
                <a:rPr lang="en-US" dirty="0" smtClean="0"/>
                <a:t> L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7298" y="2881650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09197" y="277490"/>
            <a:ext cx="8282000" cy="1250741"/>
            <a:chOff x="209197" y="277490"/>
            <a:chExt cx="8282000" cy="1250741"/>
          </a:xfrm>
        </p:grpSpPr>
        <p:grpSp>
          <p:nvGrpSpPr>
            <p:cNvPr id="9" name="Group 8"/>
            <p:cNvGrpSpPr/>
            <p:nvPr/>
          </p:nvGrpSpPr>
          <p:grpSpPr>
            <a:xfrm>
              <a:off x="209197" y="277490"/>
              <a:ext cx="8282000" cy="1133202"/>
              <a:chOff x="209197" y="277490"/>
              <a:chExt cx="8282000" cy="1133202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21989" y="277490"/>
                <a:ext cx="1109663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You Try It: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09197" y="764361"/>
                <a:ext cx="828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Experientially you Increase the pressure 3x while decreasing the temperature 2x, what will happen to the volume of a piston?</a:t>
                </a:r>
                <a:endParaRPr lang="en-US" dirty="0"/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6587736" y="1158899"/>
              <a:ext cx="179017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Volume ↓ to 1/6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09197" y="5697841"/>
            <a:ext cx="8282000" cy="856203"/>
            <a:chOff x="209197" y="277490"/>
            <a:chExt cx="8282000" cy="856203"/>
          </a:xfrm>
        </p:grpSpPr>
        <p:grpSp>
          <p:nvGrpSpPr>
            <p:cNvPr id="13" name="Group 12"/>
            <p:cNvGrpSpPr/>
            <p:nvPr/>
          </p:nvGrpSpPr>
          <p:grpSpPr>
            <a:xfrm>
              <a:off x="209197" y="277490"/>
              <a:ext cx="8282000" cy="856203"/>
              <a:chOff x="209197" y="277490"/>
              <a:chExt cx="8282000" cy="856203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221989" y="277490"/>
                <a:ext cx="1109663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You Try It: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09197" y="764361"/>
                <a:ext cx="828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What is the density of methane gas (CH</a:t>
                </a:r>
                <a:r>
                  <a:rPr lang="en-US" baseline="-25000" dirty="0" smtClean="0"/>
                  <a:t>4</a:t>
                </a:r>
                <a:r>
                  <a:rPr lang="en-US" dirty="0" smtClean="0"/>
                  <a:t>) at STP?</a:t>
                </a:r>
                <a:endParaRPr lang="en-US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7176211" y="651068"/>
              <a:ext cx="1068113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0.666 g/L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42562" y="1562761"/>
            <a:ext cx="8420330" cy="1871866"/>
            <a:chOff x="142562" y="1562761"/>
            <a:chExt cx="8420330" cy="1871866"/>
          </a:xfrm>
        </p:grpSpPr>
        <p:sp>
          <p:nvSpPr>
            <p:cNvPr id="20" name="TextBox 19"/>
            <p:cNvSpPr txBox="1"/>
            <p:nvPr/>
          </p:nvSpPr>
          <p:spPr>
            <a:xfrm>
              <a:off x="209197" y="1562761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12580" y="3021153"/>
              <a:ext cx="395031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EF = C</a:t>
              </a:r>
              <a:r>
                <a:rPr lang="en-US" baseline="-25000" dirty="0" smtClean="0"/>
                <a:t>3</a:t>
              </a:r>
              <a:r>
                <a:rPr lang="en-US" dirty="0" smtClean="0"/>
                <a:t>H</a:t>
              </a:r>
              <a:r>
                <a:rPr lang="en-US" baseline="-25000" dirty="0" smtClean="0"/>
                <a:t>7</a:t>
              </a:r>
              <a:r>
                <a:rPr lang="en-US" dirty="0" smtClean="0"/>
                <a:t> MW = 86.17 g/</a:t>
              </a:r>
              <a:r>
                <a:rPr lang="en-US" dirty="0" err="1" smtClean="0"/>
                <a:t>mol</a:t>
              </a:r>
              <a:r>
                <a:rPr lang="en-US" dirty="0" smtClean="0"/>
                <a:t> MF = C</a:t>
              </a:r>
              <a:r>
                <a:rPr lang="en-US" baseline="-25000" dirty="0" smtClean="0"/>
                <a:t>6</a:t>
              </a:r>
              <a:r>
                <a:rPr lang="en-US" dirty="0" smtClean="0"/>
                <a:t>H</a:t>
              </a:r>
              <a:r>
                <a:rPr lang="en-US" baseline="-25000" dirty="0" smtClean="0"/>
                <a:t>14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42562" y="1957299"/>
              <a:ext cx="428320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Given the following data:</a:t>
              </a:r>
            </a:p>
            <a:p>
              <a:endParaRPr lang="en-US" dirty="0"/>
            </a:p>
            <a:p>
              <a:r>
                <a:rPr lang="en-US" dirty="0" smtClean="0"/>
                <a:t>83.62 % Carbon, 16.38 % H</a:t>
              </a:r>
            </a:p>
            <a:p>
              <a:r>
                <a:rPr lang="en-US" dirty="0" smtClean="0"/>
                <a:t>A sample weighed 3.52 grams at occupied a volume of 1.00 L at 1.00 </a:t>
              </a:r>
              <a:r>
                <a:rPr lang="en-US" dirty="0" err="1" smtClean="0"/>
                <a:t>atm</a:t>
              </a:r>
              <a:r>
                <a:rPr lang="en-US" dirty="0" smtClean="0"/>
                <a:t> and 25.0°C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25766" y="1984530"/>
              <a:ext cx="384694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AutoNum type="alphaLcParenBoth"/>
              </a:pPr>
              <a:r>
                <a:rPr lang="en-US" dirty="0"/>
                <a:t>Determine the Empirical Formula</a:t>
              </a:r>
            </a:p>
            <a:p>
              <a:pPr marL="342900" indent="-342900">
                <a:buAutoNum type="alphaLcParenBoth"/>
              </a:pPr>
              <a:r>
                <a:rPr lang="en-US" dirty="0"/>
                <a:t>Determine the Molecular Weight</a:t>
              </a:r>
            </a:p>
            <a:p>
              <a:pPr marL="342900" indent="-342900">
                <a:buAutoNum type="alphaLcParenBoth"/>
              </a:pPr>
              <a:r>
                <a:rPr lang="en-US" dirty="0"/>
                <a:t>Determine the Molecular Formula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94801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43500" y="184012"/>
            <a:ext cx="8470932" cy="1370860"/>
            <a:chOff x="107298" y="1358711"/>
            <a:chExt cx="8470932" cy="1370860"/>
          </a:xfrm>
        </p:grpSpPr>
        <p:sp>
          <p:nvSpPr>
            <p:cNvPr id="3" name="TextBox 2"/>
            <p:cNvSpPr txBox="1"/>
            <p:nvPr/>
          </p:nvSpPr>
          <p:spPr>
            <a:xfrm>
              <a:off x="351986" y="1736327"/>
              <a:ext cx="81177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hot-air balloon at sea level holds 2000. L of air at 20.0 </a:t>
              </a:r>
              <a:r>
                <a:rPr lang="en-US" dirty="0"/>
                <a:t>°</a:t>
              </a:r>
              <a:r>
                <a:rPr lang="en-US" dirty="0" smtClean="0"/>
                <a:t>C.  If the balloon flies 1.5 miles high the  pressure is 0.75 </a:t>
              </a:r>
              <a:r>
                <a:rPr lang="en-US" dirty="0" err="1" smtClean="0"/>
                <a:t>Atm</a:t>
              </a:r>
              <a:r>
                <a:rPr lang="en-US" dirty="0" smtClean="0"/>
                <a:t> and the balloons volume expands to 2500. L to keep it aloft.  What is the temperature of the air inside the balloon?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869382" y="2360239"/>
              <a:ext cx="708848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270 K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7298" y="1358711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8416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62699" y="265322"/>
            <a:ext cx="8881301" cy="1594862"/>
            <a:chOff x="107298" y="5000284"/>
            <a:chExt cx="8881301" cy="1594862"/>
          </a:xfrm>
        </p:grpSpPr>
        <p:sp>
          <p:nvSpPr>
            <p:cNvPr id="2" name="TextBox 1"/>
            <p:cNvSpPr txBox="1"/>
            <p:nvPr/>
          </p:nvSpPr>
          <p:spPr>
            <a:xfrm>
              <a:off x="351986" y="5361604"/>
              <a:ext cx="81177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How many grams of ethanol (C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H</a:t>
              </a:r>
              <a:r>
                <a:rPr lang="en-US" baseline="-25000" dirty="0" smtClean="0"/>
                <a:t>5</a:t>
              </a:r>
              <a:r>
                <a:rPr lang="en-US" dirty="0" smtClean="0"/>
                <a:t>OH) must be combusted to blow up a 50.0 L balloon at 1.00 </a:t>
              </a:r>
              <a:r>
                <a:rPr lang="en-US" dirty="0" err="1" smtClean="0"/>
                <a:t>atm</a:t>
              </a:r>
              <a:r>
                <a:rPr lang="en-US" dirty="0" smtClean="0"/>
                <a:t> and 20.0 </a:t>
              </a:r>
              <a:r>
                <a:rPr lang="en-US" dirty="0"/>
                <a:t>°</a:t>
              </a:r>
              <a:r>
                <a:rPr lang="en-US" dirty="0" smtClean="0"/>
                <a:t>C</a:t>
              </a:r>
              <a:r>
                <a:rPr lang="en-US" dirty="0"/>
                <a:t> </a:t>
              </a:r>
              <a:r>
                <a:rPr lang="en-US" dirty="0" smtClean="0"/>
                <a:t>using the following reaction.?</a:t>
              </a:r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99580" y="6195036"/>
              <a:ext cx="67177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 smtClean="0"/>
                <a:t>_1_</a:t>
              </a:r>
              <a:r>
                <a:rPr lang="en-US" sz="2000" dirty="0" smtClean="0"/>
                <a:t> C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H</a:t>
              </a:r>
              <a:r>
                <a:rPr lang="en-US" sz="2000" baseline="-25000" dirty="0" smtClean="0"/>
                <a:t>5</a:t>
              </a:r>
              <a:r>
                <a:rPr lang="en-US" sz="2000" dirty="0" smtClean="0"/>
                <a:t>OH (s) + </a:t>
              </a:r>
              <a:r>
                <a:rPr lang="en-US" sz="2000" u="sng" dirty="0" smtClean="0"/>
                <a:t>_3_</a:t>
              </a:r>
              <a:r>
                <a:rPr lang="en-US" sz="2000" dirty="0" smtClean="0"/>
                <a:t> O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(g) → </a:t>
              </a:r>
              <a:r>
                <a:rPr lang="en-US" sz="2000" u="sng" dirty="0" smtClean="0"/>
                <a:t>_2_</a:t>
              </a:r>
              <a:r>
                <a:rPr lang="en-US" sz="2000" dirty="0" smtClean="0"/>
                <a:t> CO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(g) + </a:t>
              </a:r>
              <a:r>
                <a:rPr lang="en-US" sz="2000" u="sng" dirty="0" smtClean="0"/>
                <a:t>_3_</a:t>
              </a:r>
              <a:r>
                <a:rPr lang="en-US" sz="2000" dirty="0" smtClean="0"/>
                <a:t> H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O (g) + Heat</a:t>
              </a:r>
              <a:endParaRPr lang="en-US" sz="20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459013" y="5788379"/>
              <a:ext cx="152958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19.1 g C</a:t>
              </a:r>
              <a:r>
                <a:rPr lang="en-US" baseline="-25000" dirty="0" smtClean="0"/>
                <a:t>2</a:t>
              </a:r>
              <a:r>
                <a:rPr lang="en-US" dirty="0" smtClean="0"/>
                <a:t>H</a:t>
              </a:r>
              <a:r>
                <a:rPr lang="en-US" baseline="-25000" dirty="0" smtClean="0"/>
                <a:t>5</a:t>
              </a:r>
              <a:r>
                <a:rPr lang="en-US" dirty="0" smtClean="0"/>
                <a:t>OH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7298" y="5000284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605207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2686" y="252768"/>
            <a:ext cx="8648758" cy="1152699"/>
            <a:chOff x="208395" y="242827"/>
            <a:chExt cx="8648758" cy="1152699"/>
          </a:xfrm>
        </p:grpSpPr>
        <p:sp>
          <p:nvSpPr>
            <p:cNvPr id="3" name="TextBox 2"/>
            <p:cNvSpPr txBox="1"/>
            <p:nvPr/>
          </p:nvSpPr>
          <p:spPr>
            <a:xfrm>
              <a:off x="208395" y="242827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1986" y="704492"/>
              <a:ext cx="81177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propane tank for your grill holds 250 </a:t>
              </a:r>
              <a:r>
                <a:rPr lang="en-US" dirty="0" err="1" smtClean="0"/>
                <a:t>mols</a:t>
              </a:r>
              <a:r>
                <a:rPr lang="en-US" dirty="0" smtClean="0"/>
                <a:t> of C</a:t>
              </a:r>
              <a:r>
                <a:rPr lang="en-US" baseline="-25000" dirty="0" smtClean="0"/>
                <a:t>3</a:t>
              </a:r>
              <a:r>
                <a:rPr lang="en-US" dirty="0" smtClean="0"/>
                <a:t>H</a:t>
              </a:r>
              <a:r>
                <a:rPr lang="en-US" baseline="-25000" dirty="0" smtClean="0"/>
                <a:t>8</a:t>
              </a:r>
              <a:r>
                <a:rPr lang="en-US" dirty="0" smtClean="0"/>
                <a:t> gas in at 50.0 L tank at 20.0 °C.  What is the pressure inside that tank in PSI?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869382" y="1026194"/>
              <a:ext cx="987771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1800 PSI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8957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946"/>
          <a:stretch/>
        </p:blipFill>
        <p:spPr>
          <a:xfrm>
            <a:off x="6024729" y="203142"/>
            <a:ext cx="2821710" cy="152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4031" y="271604"/>
            <a:ext cx="188974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Ideal Gas Law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43" y="2751688"/>
            <a:ext cx="3472472" cy="289372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87063" y="1812104"/>
            <a:ext cx="1938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Dimitri Mendeleev</a:t>
            </a:r>
          </a:p>
          <a:p>
            <a:r>
              <a:rPr lang="en-US" dirty="0" smtClean="0"/>
              <a:t>(1834-1907)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9705" y="2658447"/>
            <a:ext cx="1413515" cy="1975708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024729" y="4834167"/>
            <a:ext cx="28210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202122"/>
                </a:solidFill>
              </a:rPr>
              <a:t>Benoît</a:t>
            </a:r>
            <a:r>
              <a:rPr lang="en-US" dirty="0">
                <a:solidFill>
                  <a:srgbClr val="202122"/>
                </a:solidFill>
              </a:rPr>
              <a:t> Paul </a:t>
            </a:r>
            <a:r>
              <a:rPr lang="en-US" dirty="0" err="1">
                <a:solidFill>
                  <a:srgbClr val="202122"/>
                </a:solidFill>
              </a:rPr>
              <a:t>Émile</a:t>
            </a:r>
            <a:r>
              <a:rPr lang="en-US" dirty="0">
                <a:solidFill>
                  <a:srgbClr val="202122"/>
                </a:solidFill>
              </a:rPr>
              <a:t> </a:t>
            </a:r>
            <a:r>
              <a:rPr lang="en-US" dirty="0" err="1" smtClean="0">
                <a:solidFill>
                  <a:srgbClr val="202122"/>
                </a:solidFill>
              </a:rPr>
              <a:t>Clapeyron</a:t>
            </a:r>
            <a:endParaRPr lang="en-US" dirty="0" smtClean="0">
              <a:solidFill>
                <a:srgbClr val="202122"/>
              </a:solidFill>
            </a:endParaRPr>
          </a:p>
          <a:p>
            <a:pPr algn="ctr"/>
            <a:r>
              <a:rPr lang="en-US" dirty="0" smtClean="0">
                <a:solidFill>
                  <a:srgbClr val="202122"/>
                </a:solidFill>
              </a:rPr>
              <a:t>(1799-1864)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2015" y="965142"/>
            <a:ext cx="396038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Combination of all 4 Individual Gas Law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4031" y="1431486"/>
            <a:ext cx="3980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Boyle’s Law (P and </a:t>
            </a:r>
            <a:r>
              <a:rPr lang="en-US" dirty="0" smtClean="0"/>
              <a:t>V)</a:t>
            </a:r>
          </a:p>
          <a:p>
            <a:r>
              <a:rPr lang="en-US" dirty="0" smtClean="0"/>
              <a:t>Charles's Law (V and T)</a:t>
            </a:r>
          </a:p>
          <a:p>
            <a:r>
              <a:rPr lang="en-US" dirty="0" smtClean="0"/>
              <a:t>Gay-Lussac’s Law or </a:t>
            </a:r>
            <a:r>
              <a:rPr lang="en-US" dirty="0" err="1" smtClean="0"/>
              <a:t>Amonton’s</a:t>
            </a:r>
            <a:r>
              <a:rPr lang="en-US" dirty="0" smtClean="0"/>
              <a:t> (P and T)</a:t>
            </a:r>
          </a:p>
          <a:p>
            <a:r>
              <a:rPr lang="en-US" dirty="0"/>
              <a:t>Avogadro's Law (V and 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9592" y="6414310"/>
            <a:ext cx="4601003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n-US" dirty="0"/>
              <a:t>Works well for High Temperature/Low Pressure</a:t>
            </a:r>
          </a:p>
        </p:txBody>
      </p:sp>
    </p:spTree>
    <p:extLst>
      <p:ext uri="{BB962C8B-B14F-4D97-AF65-F5344CB8AC3E}">
        <p14:creationId xmlns:p14="http://schemas.microsoft.com/office/powerpoint/2010/main" val="1237770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9197" y="277490"/>
            <a:ext cx="8282000" cy="1250741"/>
            <a:chOff x="209197" y="277490"/>
            <a:chExt cx="8282000" cy="1250741"/>
          </a:xfrm>
        </p:grpSpPr>
        <p:grpSp>
          <p:nvGrpSpPr>
            <p:cNvPr id="3" name="Group 2"/>
            <p:cNvGrpSpPr/>
            <p:nvPr/>
          </p:nvGrpSpPr>
          <p:grpSpPr>
            <a:xfrm>
              <a:off x="209197" y="277490"/>
              <a:ext cx="8282000" cy="1133202"/>
              <a:chOff x="209197" y="277490"/>
              <a:chExt cx="8282000" cy="113320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21989" y="277490"/>
                <a:ext cx="1109663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You Try It:</a:t>
                </a:r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09197" y="764361"/>
                <a:ext cx="828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Experientially you Increase the pressure 3x while decreasing the temperature 2x, what will happen to the volume of a piston?</a:t>
                </a:r>
                <a:endParaRPr lang="en-US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6587736" y="1158899"/>
              <a:ext cx="179017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Volume ↓ to 1/6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93383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87830" y="222848"/>
            <a:ext cx="8420330" cy="1871866"/>
            <a:chOff x="142562" y="1562761"/>
            <a:chExt cx="8420330" cy="1871866"/>
          </a:xfrm>
        </p:grpSpPr>
        <p:sp>
          <p:nvSpPr>
            <p:cNvPr id="3" name="TextBox 2"/>
            <p:cNvSpPr txBox="1"/>
            <p:nvPr/>
          </p:nvSpPr>
          <p:spPr>
            <a:xfrm>
              <a:off x="209197" y="1562761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612580" y="3021153"/>
              <a:ext cx="3950312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EF = C</a:t>
              </a:r>
              <a:r>
                <a:rPr lang="en-US" baseline="-25000" dirty="0" smtClean="0"/>
                <a:t>3</a:t>
              </a:r>
              <a:r>
                <a:rPr lang="en-US" dirty="0" smtClean="0"/>
                <a:t>H</a:t>
              </a:r>
              <a:r>
                <a:rPr lang="en-US" baseline="-25000" dirty="0" smtClean="0"/>
                <a:t>7</a:t>
              </a:r>
              <a:r>
                <a:rPr lang="en-US" dirty="0" smtClean="0"/>
                <a:t> MW = 86.16 g/</a:t>
              </a:r>
              <a:r>
                <a:rPr lang="en-US" dirty="0" err="1" smtClean="0"/>
                <a:t>mol</a:t>
              </a:r>
              <a:r>
                <a:rPr lang="en-US" dirty="0" smtClean="0"/>
                <a:t> MF = C</a:t>
              </a:r>
              <a:r>
                <a:rPr lang="en-US" baseline="-25000" dirty="0" smtClean="0"/>
                <a:t>6</a:t>
              </a:r>
              <a:r>
                <a:rPr lang="en-US" dirty="0" smtClean="0"/>
                <a:t>H</a:t>
              </a:r>
              <a:r>
                <a:rPr lang="en-US" baseline="-25000" dirty="0" smtClean="0"/>
                <a:t>14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2562" y="1957299"/>
              <a:ext cx="428320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Given the following data:</a:t>
              </a:r>
            </a:p>
            <a:p>
              <a:endParaRPr lang="en-US" dirty="0"/>
            </a:p>
            <a:p>
              <a:r>
                <a:rPr lang="en-US" dirty="0" smtClean="0"/>
                <a:t>83.62 % Carbon, 16.38 % H</a:t>
              </a:r>
            </a:p>
            <a:p>
              <a:r>
                <a:rPr lang="en-US" dirty="0" smtClean="0"/>
                <a:t>A sample weighed 3.52 grams at occupied a volume of 1.00 L at 1.00 </a:t>
              </a:r>
              <a:r>
                <a:rPr lang="en-US" dirty="0" err="1" smtClean="0"/>
                <a:t>atm</a:t>
              </a:r>
              <a:r>
                <a:rPr lang="en-US" dirty="0" smtClean="0"/>
                <a:t> and 25.0°C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425766" y="1984530"/>
              <a:ext cx="384694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AutoNum type="alphaLcParenBoth"/>
              </a:pPr>
              <a:r>
                <a:rPr lang="en-US" dirty="0"/>
                <a:t>Determine the Empirical Formula</a:t>
              </a:r>
            </a:p>
            <a:p>
              <a:pPr marL="342900" indent="-342900">
                <a:buAutoNum type="alphaLcParenBoth"/>
              </a:pPr>
              <a:r>
                <a:rPr lang="en-US" dirty="0"/>
                <a:t>Determine the Molecular Weight</a:t>
              </a:r>
            </a:p>
            <a:p>
              <a:pPr marL="342900" indent="-342900">
                <a:buAutoNum type="alphaLcParenBoth"/>
              </a:pPr>
              <a:r>
                <a:rPr lang="en-US" dirty="0"/>
                <a:t>Determine the Molecular Formula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5697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8231" y="197519"/>
            <a:ext cx="8362446" cy="1512162"/>
            <a:chOff x="107298" y="2881650"/>
            <a:chExt cx="8362446" cy="1512162"/>
          </a:xfrm>
        </p:grpSpPr>
        <p:sp>
          <p:nvSpPr>
            <p:cNvPr id="3" name="TextBox 2"/>
            <p:cNvSpPr txBox="1"/>
            <p:nvPr/>
          </p:nvSpPr>
          <p:spPr>
            <a:xfrm>
              <a:off x="351986" y="3229832"/>
              <a:ext cx="81177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Hydrazine (N</a:t>
              </a:r>
              <a:r>
                <a:rPr lang="en-US" baseline="-25000" dirty="0" smtClean="0"/>
                <a:t>2</a:t>
              </a:r>
              <a:r>
                <a:rPr lang="en-US" dirty="0" smtClean="0"/>
                <a:t>H</a:t>
              </a:r>
              <a:r>
                <a:rPr lang="en-US" baseline="-25000" dirty="0"/>
                <a:t>4</a:t>
              </a:r>
              <a:r>
                <a:rPr lang="en-US" dirty="0" smtClean="0"/>
                <a:t>) is used as a rocket fuel.  If you burn 500.0 g of Hydrazine, how many Liters of gas will be produced at 700. mm Hg and 50.0 </a:t>
              </a:r>
              <a:r>
                <a:rPr lang="en-US" dirty="0"/>
                <a:t>°</a:t>
              </a:r>
              <a:r>
                <a:rPr lang="en-US" dirty="0" smtClean="0"/>
                <a:t>C?</a:t>
              </a:r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59559" y="3993702"/>
              <a:ext cx="655775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u="sng" dirty="0" smtClean="0"/>
                <a:t>_1_</a:t>
              </a:r>
              <a:r>
                <a:rPr lang="en-US" sz="2000" dirty="0" smtClean="0"/>
                <a:t> N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H</a:t>
              </a:r>
              <a:r>
                <a:rPr lang="en-US" sz="2000" baseline="-25000" dirty="0" smtClean="0"/>
                <a:t>4</a:t>
              </a:r>
              <a:r>
                <a:rPr lang="en-US" sz="2000" dirty="0" smtClean="0"/>
                <a:t> (g) + _</a:t>
              </a:r>
              <a:r>
                <a:rPr lang="en-US" sz="2000" u="sng" dirty="0"/>
                <a:t>3</a:t>
              </a:r>
              <a:r>
                <a:rPr lang="en-US" sz="2000" u="sng" dirty="0" smtClean="0"/>
                <a:t>_</a:t>
              </a:r>
              <a:r>
                <a:rPr lang="en-US" sz="2000" dirty="0" smtClean="0"/>
                <a:t> O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(g) → </a:t>
              </a:r>
              <a:r>
                <a:rPr lang="en-US" sz="2000" u="sng" dirty="0" smtClean="0"/>
                <a:t>_2_</a:t>
              </a:r>
              <a:r>
                <a:rPr lang="en-US" sz="2000" dirty="0" smtClean="0"/>
                <a:t> NO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(g) + </a:t>
              </a:r>
              <a:r>
                <a:rPr lang="en-US" sz="2000" u="sng" dirty="0" smtClean="0"/>
                <a:t>_2_</a:t>
              </a:r>
              <a:r>
                <a:rPr lang="en-US" sz="2000" dirty="0" smtClean="0"/>
                <a:t> H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O (g) + Heat</a:t>
              </a:r>
              <a:endParaRPr lang="en-US" sz="2000" u="sng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7298" y="2881650"/>
              <a:ext cx="1109663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You Try It:</a:t>
              </a:r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688249" y="1309571"/>
            <a:ext cx="115608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1.80x10</a:t>
            </a:r>
            <a:r>
              <a:rPr lang="en-US" baseline="30000" dirty="0" smtClean="0"/>
              <a:t>3</a:t>
            </a:r>
            <a:r>
              <a:rPr lang="en-US" dirty="0" smtClean="0"/>
              <a:t>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41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00143" y="283869"/>
            <a:ext cx="8282000" cy="856203"/>
            <a:chOff x="209197" y="277490"/>
            <a:chExt cx="8282000" cy="856203"/>
          </a:xfrm>
        </p:grpSpPr>
        <p:grpSp>
          <p:nvGrpSpPr>
            <p:cNvPr id="3" name="Group 2"/>
            <p:cNvGrpSpPr/>
            <p:nvPr/>
          </p:nvGrpSpPr>
          <p:grpSpPr>
            <a:xfrm>
              <a:off x="209197" y="277490"/>
              <a:ext cx="8282000" cy="856203"/>
              <a:chOff x="209197" y="277490"/>
              <a:chExt cx="8282000" cy="856203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21989" y="277490"/>
                <a:ext cx="1109663" cy="3693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You Try It:</a:t>
                </a:r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09197" y="764361"/>
                <a:ext cx="828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What is the density of methane gas (CH</a:t>
                </a:r>
                <a:r>
                  <a:rPr lang="en-US" baseline="-25000" dirty="0" smtClean="0"/>
                  <a:t>4</a:t>
                </a:r>
                <a:r>
                  <a:rPr lang="en-US" dirty="0" smtClean="0"/>
                  <a:t>) at STP?</a:t>
                </a:r>
                <a:endParaRPr lang="en-US" dirty="0"/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7176211" y="651068"/>
              <a:ext cx="1068113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0.666 g/L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82049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88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07" y="1387068"/>
            <a:ext cx="3223035" cy="24172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407" y="225587"/>
            <a:ext cx="188974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Ideal Gas Law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050761" y="893282"/>
            <a:ext cx="1570110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Standard Units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69280" y="1395377"/>
            <a:ext cx="29423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 - Pressure (</a:t>
            </a:r>
            <a:r>
              <a:rPr lang="en-US" dirty="0" err="1"/>
              <a:t>Atm</a:t>
            </a:r>
            <a:r>
              <a:rPr lang="en-US" dirty="0" smtClean="0"/>
              <a:t>)</a:t>
            </a:r>
          </a:p>
          <a:p>
            <a:r>
              <a:rPr lang="en-US" dirty="0" smtClean="0"/>
              <a:t>V </a:t>
            </a:r>
            <a:r>
              <a:rPr lang="en-US" dirty="0"/>
              <a:t>- Volume </a:t>
            </a:r>
            <a:r>
              <a:rPr lang="en-US" dirty="0" smtClean="0"/>
              <a:t>(L</a:t>
            </a:r>
            <a:r>
              <a:rPr lang="en-US" dirty="0"/>
              <a:t>)</a:t>
            </a:r>
          </a:p>
          <a:p>
            <a:r>
              <a:rPr lang="en-US" dirty="0"/>
              <a:t>T - Temperature </a:t>
            </a:r>
            <a:r>
              <a:rPr lang="en-US" dirty="0" smtClean="0"/>
              <a:t>(K</a:t>
            </a:r>
            <a:r>
              <a:rPr lang="en-US" dirty="0"/>
              <a:t>)</a:t>
            </a:r>
          </a:p>
          <a:p>
            <a:r>
              <a:rPr lang="en-US" dirty="0"/>
              <a:t>n - Amount (</a:t>
            </a:r>
            <a:r>
              <a:rPr lang="en-US" dirty="0" err="1"/>
              <a:t>mols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49106" y="882723"/>
            <a:ext cx="1765740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 = Gas Constant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3404" y="1435369"/>
            <a:ext cx="2257143" cy="6571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40576" y="87087"/>
            <a:ext cx="139320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Cheat Sheet!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4031" y="4947718"/>
                <a:ext cx="2784673" cy="12531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31" y="4947718"/>
                <a:ext cx="2784673" cy="12531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022037" y="4364700"/>
            <a:ext cx="121174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Ratio Form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71397" y="881629"/>
            <a:ext cx="1561005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Equation Form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9280" y="2886796"/>
            <a:ext cx="407925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Standard Temperature and Pressure (STP)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01296" y="3404081"/>
            <a:ext cx="2991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Pressure = 1 </a:t>
            </a:r>
            <a:r>
              <a:rPr lang="en-US" dirty="0" err="1" smtClean="0"/>
              <a:t>Atm</a:t>
            </a:r>
            <a:endParaRPr lang="en-US" dirty="0" smtClean="0"/>
          </a:p>
          <a:p>
            <a:r>
              <a:rPr lang="en-US" dirty="0" smtClean="0"/>
              <a:t>Temperature = 273.15 K (0 °C)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5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407" y="225587"/>
            <a:ext cx="313355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Ideal Gas Law Problems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484216" y="275666"/>
            <a:ext cx="2066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smtClean="0"/>
              <a:t>Types of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6405" y="2506884"/>
            <a:ext cx="2143728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Ratio </a:t>
            </a:r>
            <a:r>
              <a:rPr lang="en-US" sz="2400" dirty="0" smtClean="0"/>
              <a:t>Problems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6406" y="887275"/>
            <a:ext cx="253999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Equation Problems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44875" y="1906447"/>
            <a:ext cx="1146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PV=</a:t>
            </a:r>
            <a:r>
              <a:rPr lang="en-US" sz="2400" dirty="0" err="1" smtClean="0"/>
              <a:t>nRT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0849" y="1350868"/>
            <a:ext cx="233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set of conditions</a:t>
            </a:r>
          </a:p>
          <a:p>
            <a:r>
              <a:rPr lang="en-US" dirty="0" smtClean="0"/>
              <a:t>1 copy of each variable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4432" y="3028714"/>
            <a:ext cx="3342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sets of </a:t>
            </a:r>
            <a:r>
              <a:rPr lang="en-US" dirty="0" smtClean="0"/>
              <a:t>conditions</a:t>
            </a:r>
          </a:p>
          <a:p>
            <a:r>
              <a:rPr lang="en-US" dirty="0" smtClean="0"/>
              <a:t>2 copies of 1 or multiple variables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14241" y="3720940"/>
                <a:ext cx="1672253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241" y="3720940"/>
                <a:ext cx="1672253" cy="751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180849" y="4706560"/>
            <a:ext cx="389837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Piston and Box (</a:t>
            </a:r>
            <a:r>
              <a:rPr lang="en-US" sz="2400" dirty="0" err="1" smtClean="0"/>
              <a:t>etc</a:t>
            </a:r>
            <a:r>
              <a:rPr lang="en-US" sz="2400" dirty="0" smtClean="0"/>
              <a:t>) Problems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6806" y="5406048"/>
            <a:ext cx="2078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Pistons (Up/Down)</a:t>
            </a:r>
          </a:p>
          <a:p>
            <a:r>
              <a:rPr lang="en-US" dirty="0" smtClean="0"/>
              <a:t>Sealed Boxes (P)</a:t>
            </a:r>
            <a:endParaRPr lang="en-US" dirty="0" smtClean="0"/>
          </a:p>
          <a:p>
            <a:r>
              <a:rPr lang="en-US" dirty="0" smtClean="0"/>
              <a:t>“Make up variables”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285189" y="5495537"/>
                <a:ext cx="1672253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189" y="5495537"/>
                <a:ext cx="1672253" cy="751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4588374" y="784628"/>
            <a:ext cx="4055790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Stoichiometry Problems (Ch. 9)</a:t>
            </a:r>
            <a:endParaRPr lang="en-US" sz="2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5414" y="2506884"/>
            <a:ext cx="3727419" cy="1423495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764179" y="4697968"/>
            <a:ext cx="2366225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Density</a:t>
            </a:r>
            <a:r>
              <a:rPr lang="en-US" sz="2400" dirty="0" smtClean="0"/>
              <a:t> </a:t>
            </a:r>
            <a:r>
              <a:rPr lang="en-US" sz="2400" dirty="0" smtClean="0"/>
              <a:t>Problems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4179" y="1964451"/>
            <a:ext cx="3320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__A + __ </a:t>
            </a:r>
            <a:r>
              <a:rPr lang="en-US" sz="2400" dirty="0" smtClean="0"/>
              <a:t>B → </a:t>
            </a:r>
            <a:r>
              <a:rPr lang="en-US" sz="2400" dirty="0" smtClean="0"/>
              <a:t>__ C + __ D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4517640" y="1354836"/>
            <a:ext cx="414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Includes a chemical equation (or you can write one)</a:t>
            </a:r>
          </a:p>
        </p:txBody>
      </p:sp>
    </p:spTree>
    <p:extLst>
      <p:ext uri="{BB962C8B-B14F-4D97-AF65-F5344CB8AC3E}">
        <p14:creationId xmlns:p14="http://schemas.microsoft.com/office/powerpoint/2010/main" val="1353909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17036" y="3486411"/>
            <a:ext cx="8617528" cy="3184198"/>
            <a:chOff x="332509" y="2680653"/>
            <a:chExt cx="8617528" cy="3184198"/>
          </a:xfrm>
        </p:grpSpPr>
        <p:sp>
          <p:nvSpPr>
            <p:cNvPr id="3" name="Rectangle 2"/>
            <p:cNvSpPr/>
            <p:nvPr/>
          </p:nvSpPr>
          <p:spPr>
            <a:xfrm>
              <a:off x="2500746" y="3068783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562600" y="3068783"/>
              <a:ext cx="12192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Mol</a:t>
              </a:r>
              <a:r>
                <a:rPr lang="en-US" dirty="0" smtClean="0">
                  <a:solidFill>
                    <a:schemeClr val="tx1"/>
                  </a:solidFill>
                </a:rPr>
                <a:t>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Left-Right Arrow 4"/>
            <p:cNvSpPr/>
            <p:nvPr/>
          </p:nvSpPr>
          <p:spPr>
            <a:xfrm>
              <a:off x="3719946" y="3200400"/>
              <a:ext cx="1842654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32509" y="3068783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730837" y="3068783"/>
              <a:ext cx="1219200" cy="6858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Grams B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Left-Right Arrow 7"/>
            <p:cNvSpPr/>
            <p:nvPr/>
          </p:nvSpPr>
          <p:spPr>
            <a:xfrm>
              <a:off x="1558637" y="3228109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eft-Right Arrow 8"/>
            <p:cNvSpPr/>
            <p:nvPr/>
          </p:nvSpPr>
          <p:spPr>
            <a:xfrm>
              <a:off x="6781800" y="3228109"/>
              <a:ext cx="949036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507673" y="5179051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Volume A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(Gas)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Left-Right Arrow 10"/>
            <p:cNvSpPr/>
            <p:nvPr/>
          </p:nvSpPr>
          <p:spPr>
            <a:xfrm rot="5400000">
              <a:off x="2371314" y="4276317"/>
              <a:ext cx="1277172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883501" y="4532501"/>
              <a:ext cx="1515543" cy="58477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/>
                <a:t>PV=NRT</a:t>
              </a:r>
              <a:endParaRPr lang="en-US" sz="3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61091" y="5171087"/>
              <a:ext cx="1219200" cy="685800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Volume </a:t>
              </a:r>
              <a:r>
                <a:rPr lang="en-US" dirty="0">
                  <a:solidFill>
                    <a:schemeClr val="tx1"/>
                  </a:solidFill>
                </a:rPr>
                <a:t>B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(Gas)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80614" y="2725764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80006" y="2680653"/>
              <a:ext cx="1258678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err="1"/>
                <a:t>m</a:t>
              </a:r>
              <a:r>
                <a:rPr lang="en-US" sz="2400" dirty="0" err="1" smtClean="0"/>
                <a:t>ol</a:t>
              </a:r>
              <a:r>
                <a:rPr lang="en-US" sz="2400" dirty="0" smtClean="0"/>
                <a:t>/</a:t>
              </a:r>
              <a:r>
                <a:rPr lang="en-US" sz="2400" dirty="0" err="1" smtClean="0"/>
                <a:t>mol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37663" y="2725764"/>
              <a:ext cx="721672" cy="46166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 smtClean="0"/>
                <a:t>MW</a:t>
              </a:r>
              <a:endParaRPr lang="en-US" sz="2400" dirty="0"/>
            </a:p>
          </p:txBody>
        </p:sp>
        <p:sp>
          <p:nvSpPr>
            <p:cNvPr id="17" name="Left-Right Arrow 16"/>
            <p:cNvSpPr/>
            <p:nvPr/>
          </p:nvSpPr>
          <p:spPr>
            <a:xfrm rot="5400000">
              <a:off x="5532105" y="4342001"/>
              <a:ext cx="1277172" cy="381000"/>
            </a:xfrm>
            <a:prstGeom prst="left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ight Arrow 19"/>
          <p:cNvSpPr/>
          <p:nvPr/>
        </p:nvSpPr>
        <p:spPr>
          <a:xfrm rot="2956034">
            <a:off x="2515523" y="1466303"/>
            <a:ext cx="802744" cy="66697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4865" y="2225114"/>
            <a:ext cx="3308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 + B → C + D</a:t>
            </a:r>
            <a:endParaRPr lang="en-US" sz="4400" dirty="0"/>
          </a:p>
        </p:txBody>
      </p:sp>
      <p:sp>
        <p:nvSpPr>
          <p:cNvPr id="28" name="TextBox 27"/>
          <p:cNvSpPr txBox="1"/>
          <p:nvPr/>
        </p:nvSpPr>
        <p:spPr>
          <a:xfrm>
            <a:off x="4772125" y="2184921"/>
            <a:ext cx="39853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R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+ R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 → P</a:t>
            </a:r>
            <a:r>
              <a:rPr lang="en-US" sz="4400" baseline="-25000" dirty="0" smtClean="0"/>
              <a:t>1</a:t>
            </a:r>
            <a:r>
              <a:rPr lang="en-US" sz="4400" dirty="0" smtClean="0"/>
              <a:t> + P</a:t>
            </a:r>
            <a:r>
              <a:rPr lang="en-US" sz="4400" baseline="-25000" dirty="0" smtClean="0"/>
              <a:t>2</a:t>
            </a:r>
            <a:endParaRPr lang="en-US" sz="4400" dirty="0"/>
          </a:p>
        </p:txBody>
      </p:sp>
      <p:sp>
        <p:nvSpPr>
          <p:cNvPr id="29" name="TextBox 28"/>
          <p:cNvSpPr txBox="1"/>
          <p:nvPr/>
        </p:nvSpPr>
        <p:spPr>
          <a:xfrm>
            <a:off x="3985969" y="2379001"/>
            <a:ext cx="453970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or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60251" y="2840666"/>
            <a:ext cx="1506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Use Reactants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81000" y="2861067"/>
            <a:ext cx="15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Make Products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105" y="151925"/>
            <a:ext cx="4055790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Stoichiometry Problems (Ch. 9)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20217" y="857419"/>
            <a:ext cx="414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Includes a chemical equation (or you can write one)</a:t>
            </a:r>
          </a:p>
        </p:txBody>
      </p:sp>
    </p:spTree>
    <p:extLst>
      <p:ext uri="{BB962C8B-B14F-4D97-AF65-F5344CB8AC3E}">
        <p14:creationId xmlns:p14="http://schemas.microsoft.com/office/powerpoint/2010/main" val="364501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354" y="288201"/>
            <a:ext cx="253999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Equation Problems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700078" y="1035282"/>
            <a:ext cx="11467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PV=</a:t>
            </a:r>
            <a:r>
              <a:rPr lang="en-US" sz="2400" dirty="0" err="1" smtClean="0"/>
              <a:t>nRT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7830" y="880086"/>
            <a:ext cx="23390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set of conditions</a:t>
            </a:r>
          </a:p>
          <a:p>
            <a:r>
              <a:rPr lang="en-US" dirty="0" smtClean="0"/>
              <a:t>1 copy of each variable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370904" y="932630"/>
            <a:ext cx="802744" cy="66697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7354" y="2037030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7830" y="2670772"/>
            <a:ext cx="7772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scuba tank is contains 80.0 L of air at 3000. PSI at room temperature of 20.0 °C.</a:t>
            </a:r>
          </a:p>
          <a:p>
            <a:r>
              <a:rPr lang="en-US" dirty="0" smtClean="0"/>
              <a:t>How many </a:t>
            </a:r>
            <a:r>
              <a:rPr lang="en-US" dirty="0" err="1" smtClean="0"/>
              <a:t>mols</a:t>
            </a:r>
            <a:r>
              <a:rPr lang="en-US" dirty="0" smtClean="0"/>
              <a:t> of air are in the cylinder?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01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567" y="251749"/>
            <a:ext cx="2074799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Ratio Problems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9308" y="844929"/>
            <a:ext cx="3342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sets of </a:t>
            </a:r>
            <a:r>
              <a:rPr lang="en-US" dirty="0" smtClean="0"/>
              <a:t>conditions</a:t>
            </a:r>
          </a:p>
          <a:p>
            <a:r>
              <a:rPr lang="en-US" dirty="0" smtClean="0"/>
              <a:t>2 copies of 1 or multiple variables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640999" y="769952"/>
            <a:ext cx="802744" cy="66697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811564" y="739388"/>
                <a:ext cx="1672253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564" y="739388"/>
                <a:ext cx="1672253" cy="751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7354" y="2037030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7830" y="2670772"/>
            <a:ext cx="8480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scuba tank is contains 80.0 L of air at 3000. PSI at room temperature of 20.0 °C.  If the scuba cylinder is heated to 100.0 </a:t>
            </a:r>
            <a:r>
              <a:rPr lang="en-US" dirty="0"/>
              <a:t>°</a:t>
            </a:r>
            <a:r>
              <a:rPr lang="en-US" dirty="0" smtClean="0"/>
              <a:t>C what will the pressure in PSI be?</a:t>
            </a:r>
          </a:p>
        </p:txBody>
      </p:sp>
    </p:spTree>
    <p:extLst>
      <p:ext uri="{BB962C8B-B14F-4D97-AF65-F5344CB8AC3E}">
        <p14:creationId xmlns:p14="http://schemas.microsoft.com/office/powerpoint/2010/main" val="145287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384" y="306576"/>
            <a:ext cx="3898375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Piston and Box (</a:t>
            </a:r>
            <a:r>
              <a:rPr lang="en-US" sz="2400" dirty="0" err="1" smtClean="0"/>
              <a:t>etc</a:t>
            </a:r>
            <a:r>
              <a:rPr lang="en-US" sz="2400" dirty="0" smtClean="0"/>
              <a:t>) Problems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7341" y="1006064"/>
            <a:ext cx="2078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Pistons (Up/Down)</a:t>
            </a:r>
          </a:p>
          <a:p>
            <a:r>
              <a:rPr lang="en-US" dirty="0" smtClean="0"/>
              <a:t>Sealed Boxes (P)</a:t>
            </a:r>
            <a:endParaRPr lang="en-US" dirty="0" smtClean="0"/>
          </a:p>
          <a:p>
            <a:r>
              <a:rPr lang="en-US" dirty="0" smtClean="0"/>
              <a:t>“Make up variables”</a:t>
            </a: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375724" y="1095553"/>
                <a:ext cx="1672253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724" y="1095553"/>
                <a:ext cx="1672253" cy="751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311124"/>
            <a:ext cx="1362075" cy="1666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11625" y="772387"/>
            <a:ext cx="2734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Pistons – generally relate a change in P, T, n to Volume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4618" y="1977999"/>
            <a:ext cx="2243562" cy="22435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09853" y="2319021"/>
            <a:ext cx="2734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Sealed Box – generally relate a change in T, T, n to Volume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53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357" y="265197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553" y="769544"/>
            <a:ext cx="872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a piston you increase the temperature 150%, what happens to the volume of the piston?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9357" y="3891481"/>
            <a:ext cx="79254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a sealed box you double the number of atoms </a:t>
            </a:r>
            <a:r>
              <a:rPr lang="en-US" b="1" dirty="0"/>
              <a:t>AND</a:t>
            </a:r>
            <a:r>
              <a:rPr lang="en-US" dirty="0"/>
              <a:t> double the temperature, what happens to the pressure in the box?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9357" y="3387134"/>
            <a:ext cx="103970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7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1781</TotalTime>
  <Words>1728</Words>
  <Application>Microsoft Office PowerPoint</Application>
  <PresentationFormat>On-screen Show (4:3)</PresentationFormat>
  <Paragraphs>195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Brush Script MT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60</cp:revision>
  <dcterms:created xsi:type="dcterms:W3CDTF">2020-03-25T15:59:49Z</dcterms:created>
  <dcterms:modified xsi:type="dcterms:W3CDTF">2020-11-08T00:14:46Z</dcterms:modified>
</cp:coreProperties>
</file>