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4" r:id="rId3"/>
    <p:sldId id="281" r:id="rId4"/>
    <p:sldId id="283" r:id="rId5"/>
    <p:sldId id="282" r:id="rId6"/>
    <p:sldId id="284" r:id="rId7"/>
    <p:sldId id="287" r:id="rId8"/>
    <p:sldId id="288" r:id="rId9"/>
    <p:sldId id="307" r:id="rId10"/>
    <p:sldId id="311" r:id="rId11"/>
    <p:sldId id="312" r:id="rId12"/>
    <p:sldId id="310" r:id="rId13"/>
    <p:sldId id="313" r:id="rId14"/>
    <p:sldId id="314" r:id="rId15"/>
    <p:sldId id="295" r:id="rId16"/>
    <p:sldId id="298" r:id="rId17"/>
    <p:sldId id="302" r:id="rId18"/>
    <p:sldId id="303" r:id="rId19"/>
    <p:sldId id="304" r:id="rId20"/>
    <p:sldId id="296" r:id="rId21"/>
    <p:sldId id="300" r:id="rId22"/>
    <p:sldId id="305" r:id="rId23"/>
    <p:sldId id="297" r:id="rId24"/>
    <p:sldId id="294" r:id="rId25"/>
    <p:sldId id="291" r:id="rId26"/>
    <p:sldId id="289" r:id="rId27"/>
    <p:sldId id="306" r:id="rId28"/>
    <p:sldId id="308" r:id="rId29"/>
    <p:sldId id="293" r:id="rId30"/>
    <p:sldId id="30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D1D23-9213-4677-B84F-8643D289750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D32F9-F1A7-4EDE-919B-74B6C710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1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77114"/>
            <a:ext cx="4294772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of CF to Solve Problems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MW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Mol</a:t>
            </a:r>
            <a:r>
              <a:rPr lang="en-US" dirty="0" smtClean="0"/>
              <a:t>/</a:t>
            </a:r>
            <a:r>
              <a:rPr lang="en-US" dirty="0" err="1" smtClean="0"/>
              <a:t>mol</a:t>
            </a:r>
            <a:r>
              <a:rPr lang="en-US" dirty="0" smtClean="0"/>
              <a:t> ratio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Chemical Formula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% Composition</a:t>
            </a:r>
            <a:r>
              <a:rPr lang="en-US" dirty="0" smtClean="0"/>
              <a:t>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Types of Problems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Titration Problems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Gravimetric Analysis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Combustion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7h </a:t>
            </a:r>
            <a:r>
              <a:rPr lang="en-US" dirty="0" smtClean="0"/>
              <a:t>+ EP!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7.5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48508" y="206597"/>
            <a:ext cx="61607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</a:t>
            </a:r>
            <a:r>
              <a:rPr lang="en-US" sz="3200" dirty="0" smtClean="0"/>
              <a:t>111 </a:t>
            </a:r>
            <a:r>
              <a:rPr lang="en-US" sz="3200" dirty="0" smtClean="0"/>
              <a:t>Fall 2020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7h </a:t>
            </a:r>
            <a:r>
              <a:rPr lang="en-US" sz="3200" dirty="0" smtClean="0"/>
              <a:t>– Molarity and Titrations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85" y="313111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095" y="129449"/>
            <a:ext cx="4561905" cy="122857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564966" y="2497417"/>
            <a:ext cx="10020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16043" y="313111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33005" y="1245750"/>
                <a:ext cx="316112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/>
                        <m:t>C</m:t>
                      </m:r>
                      <m:r>
                        <a:rPr lang="en-US" b="0" i="0" smtClean="0"/>
                        <m:t>=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×12.01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28.05</m:t>
                          </m:r>
                        </m:den>
                      </m:f>
                      <m:r>
                        <a:rPr lang="en-US" b="0" i="0" smtClean="0">
                          <a:ea typeface="Cambria Math" panose="02040503050406030204" pitchFamily="18" charset="0"/>
                        </a:rPr>
                        <m:t>×100=85.6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05" y="1245750"/>
                <a:ext cx="3161122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54458" y="2023121"/>
                <a:ext cx="318997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0" smtClean="0"/>
                        <m:t>=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1.008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28.05</m:t>
                          </m:r>
                        </m:den>
                      </m:f>
                      <m:r>
                        <a:rPr lang="en-US" b="0" i="0" smtClean="0">
                          <a:ea typeface="Cambria Math" panose="02040503050406030204" pitchFamily="18" charset="0"/>
                        </a:rPr>
                        <m:t>×100=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14.37</m:t>
                      </m:r>
                      <m:r>
                        <a:rPr lang="en-US" b="0" i="0" smtClean="0"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8" y="2023121"/>
                <a:ext cx="3189976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564966" y="2615826"/>
            <a:ext cx="233749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100.00% Double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4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85" y="313111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1847" y="26694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12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04477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945" y="1312986"/>
            <a:ext cx="193841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Empirical Formula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125" y="1879041"/>
            <a:ext cx="351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Smallest whole number ratio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593" y="2385716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C</a:t>
            </a:r>
            <a:r>
              <a:rPr lang="en-US" baseline="-25000" dirty="0" smtClean="0"/>
              <a:t>1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97880" y="1312986"/>
            <a:ext cx="196246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Molecular Formula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757678" y="2388711"/>
            <a:ext cx="1289866" cy="668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35975" y="1924051"/>
            <a:ext cx="7216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MW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25841" y="1740541"/>
            <a:ext cx="385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number of each type of atom in a compound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8125" y="215639"/>
            <a:ext cx="2998834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Empirical vs Molecular</a:t>
            </a:r>
          </a:p>
          <a:p>
            <a:pPr algn="ctr"/>
            <a:r>
              <a:rPr lang="en-US" sz="2400" dirty="0" smtClean="0"/>
              <a:t>Formula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97880" y="2398198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 or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61" y="2928682"/>
            <a:ext cx="1009275" cy="663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814" y="2755048"/>
            <a:ext cx="3104186" cy="13658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5532" y="2967496"/>
            <a:ext cx="13923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Doesn’t Exist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307844" y="4120890"/>
            <a:ext cx="5352496" cy="923331"/>
            <a:chOff x="2307844" y="4120890"/>
            <a:chExt cx="5352496" cy="923331"/>
          </a:xfrm>
        </p:grpSpPr>
        <p:sp>
          <p:nvSpPr>
            <p:cNvPr id="15" name="TextBox 14"/>
            <p:cNvSpPr txBox="1"/>
            <p:nvPr/>
          </p:nvSpPr>
          <p:spPr>
            <a:xfrm>
              <a:off x="2488502" y="4120890"/>
              <a:ext cx="1580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Actual MW</a:t>
              </a:r>
              <a:endParaRPr lang="en-US" sz="24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346385" y="4582555"/>
              <a:ext cx="173598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07844" y="4582556"/>
              <a:ext cx="1942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Empirical MW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8583" y="435172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27137" y="4351721"/>
              <a:ext cx="3033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 (# of units/molecule)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59777" y="5573291"/>
            <a:ext cx="4744589" cy="990735"/>
            <a:chOff x="2159777" y="5573291"/>
            <a:chExt cx="4744589" cy="990735"/>
          </a:xfrm>
        </p:grpSpPr>
        <p:sp>
          <p:nvSpPr>
            <p:cNvPr id="22" name="TextBox 21"/>
            <p:cNvSpPr txBox="1"/>
            <p:nvPr/>
          </p:nvSpPr>
          <p:spPr>
            <a:xfrm>
              <a:off x="3278943" y="5573291"/>
              <a:ext cx="2442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C</a:t>
              </a:r>
              <a:r>
                <a:rPr lang="en-US" sz="2400" baseline="-25000" dirty="0" err="1" smtClean="0"/>
                <a:t>x</a:t>
              </a:r>
              <a:r>
                <a:rPr lang="en-US" sz="2400" dirty="0" err="1" smtClean="0"/>
                <a:t>H</a:t>
              </a:r>
              <a:r>
                <a:rPr lang="en-US" sz="2400" baseline="-25000" dirty="0" err="1" smtClean="0"/>
                <a:t>y</a:t>
              </a:r>
              <a:r>
                <a:rPr lang="en-US" sz="2400" dirty="0" smtClean="0"/>
                <a:t> ) </a:t>
              </a:r>
              <a:r>
                <a:rPr lang="en-US" sz="2400" dirty="0"/>
                <a:t>× n </a:t>
              </a:r>
              <a:r>
                <a:rPr lang="en-US" sz="2400" dirty="0" smtClean="0"/>
                <a:t>= </a:t>
              </a:r>
              <a:r>
                <a:rPr lang="en-US" sz="2400" dirty="0" err="1" smtClean="0"/>
                <a:t>C</a:t>
              </a:r>
              <a:r>
                <a:rPr lang="en-US" sz="2400" baseline="-25000" dirty="0" err="1" smtClean="0"/>
                <a:t>nx</a:t>
              </a:r>
              <a:r>
                <a:rPr lang="en-US" sz="2400" dirty="0" err="1" smtClean="0"/>
                <a:t>B</a:t>
              </a:r>
              <a:r>
                <a:rPr lang="en-US" sz="2400" baseline="-25000" dirty="0" err="1" smtClean="0"/>
                <a:t>ny</a:t>
              </a:r>
              <a:endParaRPr lang="en-US" sz="2400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59777" y="6194694"/>
              <a:ext cx="1938416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Empirical Formula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73166" y="6102361"/>
              <a:ext cx="8611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× </a:t>
              </a:r>
              <a:r>
                <a:rPr lang="en-US" sz="2400" dirty="0" smtClean="0"/>
                <a:t>n = 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41906" y="6194694"/>
              <a:ext cx="196246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Molecular Formula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242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85" y="313111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7528" y="1059256"/>
            <a:ext cx="812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molecular weight of an unknown compound of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x</a:t>
            </a:r>
            <a:r>
              <a:rPr lang="en-US" dirty="0" err="1" smtClean="0"/>
              <a:t>H</a:t>
            </a:r>
            <a:r>
              <a:rPr lang="en-US" baseline="-25000" dirty="0" err="1" smtClean="0"/>
              <a:t>y</a:t>
            </a:r>
            <a:r>
              <a:rPr lang="en-US" dirty="0" smtClean="0"/>
              <a:t> is 85.15 g/mol.  You determine the </a:t>
            </a:r>
            <a:r>
              <a:rPr lang="en-US" u="sng" dirty="0" smtClean="0"/>
              <a:t>Empirical</a:t>
            </a:r>
            <a:r>
              <a:rPr lang="en-US" dirty="0" smtClean="0"/>
              <a:t> formula to be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 smtClean="0"/>
              <a:t>.  What is the correct </a:t>
            </a:r>
            <a:r>
              <a:rPr lang="en-US" u="sng" dirty="0" smtClean="0"/>
              <a:t>Molecular</a:t>
            </a:r>
            <a:r>
              <a:rPr lang="en-US" dirty="0" smtClean="0"/>
              <a:t> formula?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42771" y="1918220"/>
            <a:ext cx="5352496" cy="923331"/>
            <a:chOff x="2307844" y="4120890"/>
            <a:chExt cx="5352496" cy="923331"/>
          </a:xfrm>
        </p:grpSpPr>
        <p:sp>
          <p:nvSpPr>
            <p:cNvPr id="8" name="TextBox 7"/>
            <p:cNvSpPr txBox="1"/>
            <p:nvPr/>
          </p:nvSpPr>
          <p:spPr>
            <a:xfrm>
              <a:off x="2488502" y="4120890"/>
              <a:ext cx="1580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Actual MW</a:t>
              </a:r>
              <a:endParaRPr lang="en-US" sz="24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346385" y="4582555"/>
              <a:ext cx="1735983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07844" y="4582556"/>
              <a:ext cx="1942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Empirical MW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8583" y="435172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27137" y="4351721"/>
              <a:ext cx="3033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 (# of units/molecule)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96269" y="2961949"/>
            <a:ext cx="4744589" cy="990735"/>
            <a:chOff x="2159777" y="5573291"/>
            <a:chExt cx="4744589" cy="990735"/>
          </a:xfrm>
        </p:grpSpPr>
        <p:sp>
          <p:nvSpPr>
            <p:cNvPr id="14" name="TextBox 13"/>
            <p:cNvSpPr txBox="1"/>
            <p:nvPr/>
          </p:nvSpPr>
          <p:spPr>
            <a:xfrm>
              <a:off x="3278943" y="5573291"/>
              <a:ext cx="2442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C</a:t>
              </a:r>
              <a:r>
                <a:rPr lang="en-US" sz="2400" baseline="-25000" dirty="0" err="1" smtClean="0"/>
                <a:t>x</a:t>
              </a:r>
              <a:r>
                <a:rPr lang="en-US" sz="2400" dirty="0" err="1" smtClean="0"/>
                <a:t>H</a:t>
              </a:r>
              <a:r>
                <a:rPr lang="en-US" sz="2400" baseline="-25000" dirty="0" err="1" smtClean="0"/>
                <a:t>y</a:t>
              </a:r>
              <a:r>
                <a:rPr lang="en-US" sz="2400" dirty="0" smtClean="0"/>
                <a:t> ) </a:t>
              </a:r>
              <a:r>
                <a:rPr lang="en-US" sz="2400" dirty="0"/>
                <a:t>× n </a:t>
              </a:r>
              <a:r>
                <a:rPr lang="en-US" sz="2400" dirty="0" smtClean="0"/>
                <a:t>= </a:t>
              </a:r>
              <a:r>
                <a:rPr lang="en-US" sz="2400" dirty="0" err="1" smtClean="0"/>
                <a:t>C</a:t>
              </a:r>
              <a:r>
                <a:rPr lang="en-US" sz="2400" baseline="-25000" dirty="0" err="1" smtClean="0"/>
                <a:t>nx</a:t>
              </a:r>
              <a:r>
                <a:rPr lang="en-US" sz="2400" dirty="0" err="1" smtClean="0"/>
                <a:t>B</a:t>
              </a:r>
              <a:r>
                <a:rPr lang="en-US" sz="2400" baseline="-25000" dirty="0" err="1" smtClean="0"/>
                <a:t>ny</a:t>
              </a:r>
              <a:endParaRPr lang="en-US" sz="24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59777" y="6194694"/>
              <a:ext cx="1938416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Empirical Formula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3166" y="6102361"/>
              <a:ext cx="8611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× </a:t>
              </a:r>
              <a:r>
                <a:rPr lang="en-US" sz="2400" dirty="0" smtClean="0"/>
                <a:t>n = 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1906" y="6194694"/>
              <a:ext cx="196246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Molecular Formula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2391" y="4697981"/>
            <a:ext cx="170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85.15 g/</a:t>
            </a:r>
            <a:r>
              <a:rPr lang="en-US" sz="2400" dirty="0" err="1" smtClean="0"/>
              <a:t>mol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0464" y="5159860"/>
            <a:ext cx="170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14.03 g/</a:t>
            </a:r>
            <a:r>
              <a:rPr lang="en-US" sz="2400" dirty="0" err="1" smtClean="0"/>
              <a:t>mol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10464" y="5159432"/>
            <a:ext cx="1735983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3589" y="4928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622143" y="492859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6.07</a:t>
            </a:r>
            <a:endParaRPr lang="en-US" sz="2400" dirty="0"/>
          </a:p>
        </p:txBody>
      </p:sp>
      <p:sp>
        <p:nvSpPr>
          <p:cNvPr id="23" name="Right Arrow 22"/>
          <p:cNvSpPr/>
          <p:nvPr/>
        </p:nvSpPr>
        <p:spPr>
          <a:xfrm>
            <a:off x="3628954" y="4824939"/>
            <a:ext cx="1289866" cy="668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10031" y="4928597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x 6 =</a:t>
            </a:r>
            <a:endParaRPr lang="en-US" sz="24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6558374" y="4932109"/>
            <a:ext cx="853119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6</a:t>
            </a:r>
            <a:r>
              <a:rPr lang="en-US" sz="2400" dirty="0"/>
              <a:t>H</a:t>
            </a:r>
            <a:r>
              <a:rPr lang="en-US" sz="2400" baseline="-25000" dirty="0"/>
              <a:t>12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98210" y="2239120"/>
            <a:ext cx="7720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2866" y="3594017"/>
            <a:ext cx="7720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1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11" y="25879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4154" y="796705"/>
            <a:ext cx="812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molecular weight of an unknown compound of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x</a:t>
            </a:r>
            <a:r>
              <a:rPr lang="en-US" dirty="0" err="1" smtClean="0"/>
              <a:t>H</a:t>
            </a:r>
            <a:r>
              <a:rPr lang="en-US" baseline="-25000" dirty="0" err="1" smtClean="0"/>
              <a:t>y</a:t>
            </a:r>
            <a:r>
              <a:rPr lang="en-US" dirty="0" smtClean="0"/>
              <a:t> is 142.27 g/mol.  You determine the </a:t>
            </a:r>
            <a:r>
              <a:rPr lang="en-US" u="sng" dirty="0" smtClean="0"/>
              <a:t>Empirical</a:t>
            </a:r>
            <a:r>
              <a:rPr lang="en-US" dirty="0" smtClean="0"/>
              <a:t> formula to be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11</a:t>
            </a:r>
            <a:r>
              <a:rPr lang="en-US" dirty="0" smtClean="0"/>
              <a:t>.  What is the correct </a:t>
            </a:r>
            <a:r>
              <a:rPr lang="en-US" u="sng" dirty="0" smtClean="0"/>
              <a:t>Molecular</a:t>
            </a:r>
            <a:r>
              <a:rPr lang="en-US" dirty="0" smtClean="0"/>
              <a:t> formula?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1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17629" b="52413"/>
          <a:stretch/>
        </p:blipFill>
        <p:spPr>
          <a:xfrm>
            <a:off x="478951" y="3537020"/>
            <a:ext cx="8097308" cy="3234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" y="215639"/>
            <a:ext cx="1708866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Gravimetric </a:t>
            </a:r>
          </a:p>
          <a:p>
            <a:pPr algn="ctr"/>
            <a:r>
              <a:rPr lang="en-US" sz="2400" dirty="0" smtClean="0"/>
              <a:t>Analysis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94297" y="146046"/>
            <a:ext cx="6169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to determine </a:t>
            </a:r>
            <a:r>
              <a:rPr lang="en-US" dirty="0" smtClean="0"/>
              <a:t>the percent composition of a component of a compound by reacting it create a state change (generally to solid).  Multiple applications allow the chemical formula to be determined.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8572" y="1184598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A</a:t>
            </a:r>
            <a:r>
              <a:rPr lang="en-US" sz="4400" dirty="0" smtClean="0"/>
              <a:t> + 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en-US" sz="4400" dirty="0" smtClean="0"/>
              <a:t> → </a:t>
            </a:r>
            <a:r>
              <a:rPr lang="en-US" sz="4400" dirty="0" smtClean="0">
                <a:solidFill>
                  <a:srgbClr val="00B0F0"/>
                </a:solidFill>
              </a:rPr>
              <a:t>C</a:t>
            </a:r>
            <a:r>
              <a:rPr lang="en-US" sz="4400" dirty="0" smtClean="0"/>
              <a:t> + D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689547" y="1789838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Original Sample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Mass (g)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0579" y="1861551"/>
            <a:ext cx="950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PPT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Reagent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8519" y="1861551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PPT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Mass (g)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78" y="1353874"/>
            <a:ext cx="2881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Lab 8 – Water in Hydrates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Formation of PPT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8613" y="2810502"/>
            <a:ext cx="1873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Mass of Unknown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Compound (A)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4979" y="2890689"/>
            <a:ext cx="2005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React with excess B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 Form a PPT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1885" y="2890688"/>
            <a:ext cx="1669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Mass of Known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C PPT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6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84628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799" y="592060"/>
            <a:ext cx="7713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0.750 g mixture of 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+ an unknown compound is reacted with excess Ba(NO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resulting in the precipitation of 0.900 g of BaSO</a:t>
            </a:r>
            <a:r>
              <a:rPr lang="en-US" baseline="-25000" dirty="0" smtClean="0"/>
              <a:t>4</a:t>
            </a:r>
            <a:r>
              <a:rPr lang="en-US" dirty="0" smtClean="0"/>
              <a:t> (s).  </a:t>
            </a:r>
          </a:p>
          <a:p>
            <a:endParaRPr lang="en-US" dirty="0"/>
          </a:p>
          <a:p>
            <a:r>
              <a:rPr lang="en-US" dirty="0" smtClean="0"/>
              <a:t>(a) What is the concentration (% 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 in the mixture?  </a:t>
            </a:r>
          </a:p>
          <a:p>
            <a:r>
              <a:rPr lang="en-US" dirty="0" smtClean="0"/>
              <a:t>(b) What is the % of the impurity in the sample?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799" y="2191474"/>
            <a:ext cx="856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_1_ </a:t>
            </a:r>
            <a:r>
              <a:rPr lang="en-US" sz="2400" dirty="0" smtClean="0"/>
              <a:t>Ba(NO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</a:t>
            </a:r>
            <a:r>
              <a:rPr lang="en-US" sz="2400" u="sng" dirty="0" smtClean="0"/>
              <a:t>_1_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→ </a:t>
            </a:r>
            <a:r>
              <a:rPr lang="en-US" sz="2400" u="sng" dirty="0" smtClean="0"/>
              <a:t>_1_ </a:t>
            </a:r>
            <a:r>
              <a:rPr lang="en-US" sz="2400" dirty="0" smtClean="0"/>
              <a:t>BaSO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(s) + </a:t>
            </a:r>
            <a:r>
              <a:rPr lang="en-US" sz="2400" u="sng" dirty="0" smtClean="0"/>
              <a:t>_2_ </a:t>
            </a:r>
            <a:r>
              <a:rPr lang="en-US" sz="2400" dirty="0" smtClean="0"/>
              <a:t>KNO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44756" y="2654725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233.43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6036" y="2653139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174.27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8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34" y="254966"/>
            <a:ext cx="112248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799" y="592060"/>
            <a:ext cx="7713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impure sample of AlCl</a:t>
            </a:r>
            <a:r>
              <a:rPr lang="en-US" baseline="-25000" dirty="0" smtClean="0"/>
              <a:t>3</a:t>
            </a:r>
            <a:r>
              <a:rPr lang="en-US" dirty="0" smtClean="0"/>
              <a:t> that weighs 5.00 grams is reacted with excess Ba(NO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resulting in the precipitation of 4.50 g of BaCl</a:t>
            </a:r>
            <a:r>
              <a:rPr lang="en-US" baseline="-25000" dirty="0" smtClean="0"/>
              <a:t>2</a:t>
            </a:r>
            <a:r>
              <a:rPr lang="en-US" dirty="0" smtClean="0"/>
              <a:t> (s).   </a:t>
            </a:r>
          </a:p>
          <a:p>
            <a:endParaRPr lang="en-US" dirty="0"/>
          </a:p>
          <a:p>
            <a:r>
              <a:rPr lang="en-US" dirty="0" smtClean="0"/>
              <a:t>(a) What is the concentration of pure (% AlCl</a:t>
            </a:r>
            <a:r>
              <a:rPr lang="en-US" baseline="-25000" dirty="0" smtClean="0"/>
              <a:t>3</a:t>
            </a:r>
            <a:r>
              <a:rPr lang="en-US" dirty="0" smtClean="0"/>
              <a:t>) in the mixture?  </a:t>
            </a:r>
          </a:p>
          <a:p>
            <a:r>
              <a:rPr lang="en-US" dirty="0" smtClean="0"/>
              <a:t>(b) What is the % of the impurity in the sample?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799" y="2191474"/>
            <a:ext cx="8175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__ </a:t>
            </a:r>
            <a:r>
              <a:rPr lang="en-US" sz="2400" dirty="0" smtClean="0"/>
              <a:t>Ba(NO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</a:t>
            </a:r>
            <a:r>
              <a:rPr lang="en-US" sz="2400" u="sng" dirty="0" smtClean="0"/>
              <a:t>__ </a:t>
            </a:r>
            <a:r>
              <a:rPr lang="en-US" sz="2400" dirty="0" smtClean="0"/>
              <a:t>AlCl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→ </a:t>
            </a:r>
            <a:r>
              <a:rPr lang="en-US" sz="2400" u="sng" dirty="0" smtClean="0"/>
              <a:t>__ </a:t>
            </a:r>
            <a:r>
              <a:rPr lang="en-US" sz="2400" dirty="0" smtClean="0"/>
              <a:t>BaCl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(s) + </a:t>
            </a:r>
            <a:r>
              <a:rPr lang="en-US" sz="2400" u="sng" dirty="0" smtClean="0"/>
              <a:t>__ </a:t>
            </a:r>
            <a:r>
              <a:rPr lang="en-US" sz="2400" dirty="0" smtClean="0"/>
              <a:t>Al(NO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6036" y="2653139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133.3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3430" y="2653139"/>
            <a:ext cx="144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208.23 g/</a:t>
            </a:r>
            <a:r>
              <a:rPr lang="en-US" dirty="0" err="1">
                <a:solidFill>
                  <a:srgbClr val="92D050"/>
                </a:solidFill>
              </a:rPr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97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84628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798" y="643094"/>
            <a:ext cx="7743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2.50 g sample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y</a:t>
            </a:r>
            <a:r>
              <a:rPr lang="en-US" dirty="0" smtClean="0"/>
              <a:t> is reacted with excess Ba(NO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to produce 5.40 g of BaCl</a:t>
            </a:r>
            <a:r>
              <a:rPr lang="en-US" baseline="-25000" dirty="0" smtClean="0"/>
              <a:t>2</a:t>
            </a:r>
            <a:r>
              <a:rPr lang="en-US" dirty="0" smtClean="0"/>
              <a:t> (s) precipitate. 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What is the % of V and % Cl in the sample?  </a:t>
            </a:r>
          </a:p>
          <a:p>
            <a:pPr marL="342900" indent="-342900">
              <a:buAutoNum type="alphaLcParenBoth" startAt="2"/>
            </a:pPr>
            <a:r>
              <a:rPr lang="en-US" dirty="0" smtClean="0"/>
              <a:t>What is the empirical formula of 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dirty="0" err="1"/>
              <a:t>Cl</a:t>
            </a:r>
            <a:r>
              <a:rPr lang="en-US" baseline="-25000" dirty="0" err="1"/>
              <a:t>y</a:t>
            </a:r>
            <a:r>
              <a:rPr lang="en-US" baseline="-25000" dirty="0"/>
              <a:t> </a:t>
            </a:r>
            <a:r>
              <a:rPr lang="en-US" dirty="0" smtClean="0"/>
              <a:t>compound?</a:t>
            </a:r>
          </a:p>
          <a:p>
            <a:pPr marL="342900" indent="-342900">
              <a:buAutoNum type="alphaLcParenBoth" startAt="2"/>
            </a:pPr>
            <a:r>
              <a:rPr lang="en-US" dirty="0" smtClean="0"/>
              <a:t>What is the charge of the Vanadium cation?  (Name the compound)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872" y="2486554"/>
            <a:ext cx="2211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V = 50.94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Cl = 35.45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BaCl</a:t>
            </a:r>
            <a:r>
              <a:rPr lang="en-US" baseline="-25000" dirty="0">
                <a:solidFill>
                  <a:srgbClr val="92D050"/>
                </a:solidFill>
              </a:rPr>
              <a:t>2</a:t>
            </a:r>
            <a:r>
              <a:rPr lang="en-US" dirty="0" smtClean="0">
                <a:solidFill>
                  <a:srgbClr val="92D050"/>
                </a:solidFill>
              </a:rPr>
              <a:t>  = 208.23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69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34" y="254966"/>
            <a:ext cx="112248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798" y="643094"/>
            <a:ext cx="7743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1.66 g sample of Chromium (???) Carbonate is reacted with excess Barium Nitrate to produce 4.25 g of Barium Carbonate (s) precipitate. 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What is the % of Chromium and % of Carbonate in the sample?  </a:t>
            </a:r>
          </a:p>
          <a:p>
            <a:pPr marL="342900" indent="-342900">
              <a:buAutoNum type="alphaLcParenBoth" startAt="2"/>
            </a:pPr>
            <a:r>
              <a:rPr lang="en-US" dirty="0" smtClean="0"/>
              <a:t>What is the empirical formula of the chromium carbonate</a:t>
            </a:r>
            <a:r>
              <a:rPr lang="en-US" baseline="-25000" dirty="0" smtClean="0"/>
              <a:t> </a:t>
            </a:r>
            <a:r>
              <a:rPr lang="en-US" dirty="0" smtClean="0"/>
              <a:t>compound?</a:t>
            </a:r>
          </a:p>
          <a:p>
            <a:pPr marL="342900" indent="-342900">
              <a:buAutoNum type="alphaLcParenBoth" startAt="2"/>
            </a:pPr>
            <a:r>
              <a:rPr lang="en-US" dirty="0" smtClean="0"/>
              <a:t>What is the charge of the chromium cation?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678" y="2397420"/>
            <a:ext cx="2579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Cr = 52.00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(CO</a:t>
            </a:r>
            <a:r>
              <a:rPr lang="en-US" baseline="-25000" dirty="0" smtClean="0">
                <a:solidFill>
                  <a:srgbClr val="92D050"/>
                </a:solidFill>
              </a:rPr>
              <a:t>3</a:t>
            </a:r>
            <a:r>
              <a:rPr lang="en-US" dirty="0" smtClean="0">
                <a:solidFill>
                  <a:srgbClr val="92D050"/>
                </a:solidFill>
              </a:rPr>
              <a:t>) = 60.00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BaCO</a:t>
            </a:r>
            <a:r>
              <a:rPr lang="en-US" baseline="-25000" dirty="0" smtClean="0">
                <a:solidFill>
                  <a:srgbClr val="92D050"/>
                </a:solidFill>
              </a:rPr>
              <a:t>3</a:t>
            </a:r>
            <a:r>
              <a:rPr lang="en-US" dirty="0" smtClean="0">
                <a:solidFill>
                  <a:srgbClr val="92D050"/>
                </a:solidFill>
              </a:rPr>
              <a:t>  = 197.34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Ba(NO</a:t>
            </a:r>
            <a:r>
              <a:rPr lang="en-US" baseline="-25000" dirty="0" smtClean="0">
                <a:solidFill>
                  <a:srgbClr val="92D050"/>
                </a:solidFill>
              </a:rPr>
              <a:t>3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r>
              <a:rPr lang="en-US" baseline="-25000" dirty="0" smtClean="0">
                <a:solidFill>
                  <a:srgbClr val="92D050"/>
                </a:solidFill>
              </a:rPr>
              <a:t>2</a:t>
            </a:r>
            <a:r>
              <a:rPr lang="en-US" dirty="0" smtClean="0">
                <a:solidFill>
                  <a:srgbClr val="92D050"/>
                </a:solidFill>
              </a:rPr>
              <a:t> = 261.35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1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352425"/>
            <a:ext cx="28985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Molarity (M or </a:t>
            </a:r>
            <a:r>
              <a:rPr lang="en-US" sz="2400" dirty="0" err="1" smtClean="0"/>
              <a:t>mol</a:t>
            </a:r>
            <a:r>
              <a:rPr lang="en-US" sz="2400" dirty="0" smtClean="0"/>
              <a:t>/L)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2412" y="895443"/>
            <a:ext cx="4234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Equivalent of MW for aqueous solutions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CF between mL and </a:t>
            </a:r>
            <a:r>
              <a:rPr lang="en-US" dirty="0" err="1" smtClean="0"/>
              <a:t>mols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Write M but in problems use </a:t>
            </a:r>
            <a:r>
              <a:rPr lang="en-US" dirty="0" err="1" smtClean="0"/>
              <a:t>mol</a:t>
            </a:r>
            <a:r>
              <a:rPr lang="en-US" dirty="0" smtClean="0"/>
              <a:t>/L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12412" y="2800125"/>
            <a:ext cx="8617528" cy="2953096"/>
            <a:chOff x="312412" y="2800125"/>
            <a:chExt cx="8617528" cy="2953096"/>
          </a:xfrm>
        </p:grpSpPr>
        <p:sp>
          <p:nvSpPr>
            <p:cNvPr id="4" name="Rectangle 3"/>
            <p:cNvSpPr/>
            <p:nvPr/>
          </p:nvSpPr>
          <p:spPr>
            <a:xfrm>
              <a:off x="2480649" y="338028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542503" y="338028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Left-Right Arrow 5"/>
            <p:cNvSpPr/>
            <p:nvPr/>
          </p:nvSpPr>
          <p:spPr>
            <a:xfrm>
              <a:off x="3699849" y="3511899"/>
              <a:ext cx="1842654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6588" y="3879121"/>
              <a:ext cx="1359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Mol</a:t>
              </a:r>
              <a:r>
                <a:rPr lang="en-US" sz="1200" dirty="0"/>
                <a:t> </a:t>
              </a:r>
              <a:r>
                <a:rPr lang="en-US" sz="1200" dirty="0" smtClean="0"/>
                <a:t>to </a:t>
              </a:r>
              <a:r>
                <a:rPr lang="en-US" sz="1200" dirty="0" err="1" smtClean="0"/>
                <a:t>Mol</a:t>
              </a:r>
              <a:r>
                <a:rPr lang="en-US" sz="1200" dirty="0" smtClean="0"/>
                <a:t> Ratio </a:t>
              </a:r>
            </a:p>
            <a:p>
              <a:pPr algn="ctr"/>
              <a:r>
                <a:rPr lang="en-US" sz="1200" dirty="0" smtClean="0"/>
                <a:t>from Balanced </a:t>
              </a:r>
              <a:r>
                <a:rPr lang="en-US" sz="1200" dirty="0" err="1" smtClean="0"/>
                <a:t>Eqn</a:t>
              </a:r>
              <a:endParaRPr lang="en-US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412" y="3380282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710740" y="3380282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1538540" y="3539608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6761703" y="3539608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26288" y="4066616"/>
              <a:ext cx="1298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75784" y="4051850"/>
              <a:ext cx="1298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34519" y="2935698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2271" y="2800125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12619" y="2984425"/>
              <a:ext cx="125867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ol</a:t>
              </a:r>
              <a:r>
                <a:rPr lang="en-US" sz="2400" dirty="0" smtClean="0"/>
                <a:t>/</a:t>
              </a:r>
              <a:r>
                <a:rPr lang="en-US" sz="2400" dirty="0" err="1" smtClean="0"/>
                <a:t>mol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80649" y="5002799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65087" y="5067421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Left-Right Arrow 18"/>
            <p:cNvSpPr/>
            <p:nvPr/>
          </p:nvSpPr>
          <p:spPr>
            <a:xfrm rot="5400000">
              <a:off x="2567121" y="4337781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-Right Arrow 19"/>
            <p:cNvSpPr/>
            <p:nvPr/>
          </p:nvSpPr>
          <p:spPr>
            <a:xfrm rot="5400000">
              <a:off x="5696750" y="4393971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2139" y="4316999"/>
              <a:ext cx="44755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10972" y="4316999"/>
              <a:ext cx="44755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788217" y="167759"/>
            <a:ext cx="11417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7e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62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09" y="291402"/>
            <a:ext cx="27671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Combustion Analysis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0724" y="844062"/>
            <a:ext cx="88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unknown (generally hydrocarbon) is combusted and the resulting products massed.  The %-composition or chemical formula of the original sample is determined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9" y="1651726"/>
            <a:ext cx="8346610" cy="2056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501" y="4479667"/>
            <a:ext cx="754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C</a:t>
            </a:r>
            <a:r>
              <a:rPr lang="en-US" sz="3200" baseline="-25000" dirty="0" err="1" smtClean="0">
                <a:solidFill>
                  <a:srgbClr val="00B0F0"/>
                </a:solidFill>
              </a:rPr>
              <a:t>x</a:t>
            </a:r>
            <a:r>
              <a:rPr lang="en-US" sz="3200" dirty="0" err="1" smtClean="0">
                <a:solidFill>
                  <a:srgbClr val="92D050"/>
                </a:solidFill>
              </a:rPr>
              <a:t>H</a:t>
            </a:r>
            <a:r>
              <a:rPr lang="en-US" sz="3200" baseline="-25000" dirty="0" err="1" smtClean="0">
                <a:solidFill>
                  <a:srgbClr val="92D050"/>
                </a:solidFill>
              </a:rPr>
              <a:t>y</a:t>
            </a: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smtClean="0"/>
              <a:t>(l) + excess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→ x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(g) + y/2 </a:t>
            </a:r>
            <a:r>
              <a:rPr lang="en-US" sz="3200" dirty="0" smtClean="0">
                <a:solidFill>
                  <a:srgbClr val="92D050"/>
                </a:solidFill>
              </a:rPr>
              <a:t>H</a:t>
            </a:r>
            <a:r>
              <a:rPr lang="en-US" sz="3200" baseline="-25000" dirty="0" smtClean="0">
                <a:solidFill>
                  <a:srgbClr val="92D050"/>
                </a:solidFill>
              </a:rPr>
              <a:t>2</a:t>
            </a:r>
            <a:r>
              <a:rPr lang="en-US" sz="3200" dirty="0" smtClean="0"/>
              <a:t>O (g)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67269" y="1900647"/>
            <a:ext cx="25278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Mass of CO</a:t>
            </a:r>
            <a:r>
              <a:rPr lang="en-US" baseline="-25000" dirty="0" smtClean="0"/>
              <a:t>2 </a:t>
            </a:r>
            <a:r>
              <a:rPr lang="en-US" dirty="0" smtClean="0"/>
              <a:t>→ Mass of 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1771" y="3772097"/>
            <a:ext cx="255069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Mass of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 </a:t>
            </a:r>
            <a:r>
              <a:rPr lang="en-US" dirty="0" smtClean="0"/>
              <a:t>→ Mass of H</a:t>
            </a:r>
            <a:endParaRPr lang="en-US" dirty="0"/>
          </a:p>
        </p:txBody>
      </p:sp>
      <p:sp>
        <p:nvSpPr>
          <p:cNvPr id="8" name="Curved Up Arrow 7"/>
          <p:cNvSpPr/>
          <p:nvPr/>
        </p:nvSpPr>
        <p:spPr>
          <a:xfrm rot="10800000" flipV="1">
            <a:off x="1119237" y="5064442"/>
            <a:ext cx="3995373" cy="8641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0800000" flipV="1">
            <a:off x="1617784" y="4972109"/>
            <a:ext cx="5699359" cy="864158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8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84628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799" y="713433"/>
            <a:ext cx="8370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2.50 grams of an unknown hydrocarbon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x</a:t>
            </a:r>
            <a:r>
              <a:rPr lang="en-US" dirty="0" err="1" smtClean="0"/>
              <a:t>H</a:t>
            </a:r>
            <a:r>
              <a:rPr lang="en-US" baseline="-25000" dirty="0" err="1" smtClean="0"/>
              <a:t>y</a:t>
            </a:r>
            <a:r>
              <a:rPr lang="en-US" dirty="0" smtClean="0"/>
              <a:t> was burned to produce 7.49 g of CO</a:t>
            </a:r>
            <a:r>
              <a:rPr lang="en-US" baseline="-25000" dirty="0" smtClean="0"/>
              <a:t>2</a:t>
            </a:r>
            <a:r>
              <a:rPr lang="en-US" dirty="0" smtClean="0"/>
              <a:t> (g) and 4.09 g of H</a:t>
            </a:r>
            <a:r>
              <a:rPr lang="en-US" baseline="-25000" dirty="0" smtClean="0"/>
              <a:t>2</a:t>
            </a:r>
            <a:r>
              <a:rPr lang="en-US" dirty="0" smtClean="0"/>
              <a:t>O (g).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What is the % composition of the unknown hydrocarbon?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empirical formula of the unknown hydrocarbon?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2686" y="1452097"/>
            <a:ext cx="1964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</a:t>
            </a:r>
            <a:r>
              <a:rPr lang="en-US" baseline="-25000" dirty="0" smtClean="0">
                <a:solidFill>
                  <a:srgbClr val="92D050"/>
                </a:solidFill>
              </a:rPr>
              <a:t>2</a:t>
            </a:r>
            <a:r>
              <a:rPr lang="en-US" dirty="0" smtClean="0">
                <a:solidFill>
                  <a:srgbClr val="92D050"/>
                </a:solidFill>
              </a:rPr>
              <a:t> = 44.01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H</a:t>
            </a:r>
            <a:r>
              <a:rPr lang="en-US" baseline="-25000" dirty="0" smtClean="0">
                <a:solidFill>
                  <a:srgbClr val="92D050"/>
                </a:solidFill>
              </a:rPr>
              <a:t>2</a:t>
            </a:r>
            <a:r>
              <a:rPr lang="en-US" dirty="0" smtClean="0">
                <a:solidFill>
                  <a:srgbClr val="92D050"/>
                </a:solidFill>
              </a:rPr>
              <a:t>O = 18.02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04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089" y="285111"/>
            <a:ext cx="112248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799" y="713433"/>
            <a:ext cx="8370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5.00 grams of an unknown hydrocarbon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x</a:t>
            </a:r>
            <a:r>
              <a:rPr lang="en-US" dirty="0" err="1" smtClean="0"/>
              <a:t>H</a:t>
            </a:r>
            <a:r>
              <a:rPr lang="en-US" baseline="-25000" dirty="0" err="1" smtClean="0"/>
              <a:t>y</a:t>
            </a:r>
            <a:r>
              <a:rPr lang="en-US" dirty="0" smtClean="0"/>
              <a:t> was burned to produce 16.15 g of CO</a:t>
            </a:r>
            <a:r>
              <a:rPr lang="en-US" baseline="-25000" dirty="0" smtClean="0"/>
              <a:t>2</a:t>
            </a:r>
            <a:r>
              <a:rPr lang="en-US" dirty="0" smtClean="0"/>
              <a:t> (g) and 5.29 g of H</a:t>
            </a:r>
            <a:r>
              <a:rPr lang="en-US" baseline="-25000" dirty="0" smtClean="0"/>
              <a:t>2</a:t>
            </a:r>
            <a:r>
              <a:rPr lang="en-US" dirty="0" smtClean="0"/>
              <a:t>O (g).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What is the % composition of the unknown hydrocarbon?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empirical formula of the unknown hydrocarbon?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2686" y="1452097"/>
            <a:ext cx="1964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</a:t>
            </a:r>
            <a:r>
              <a:rPr lang="en-US" baseline="-25000" dirty="0" smtClean="0">
                <a:solidFill>
                  <a:srgbClr val="92D050"/>
                </a:solidFill>
              </a:rPr>
              <a:t>2</a:t>
            </a:r>
            <a:r>
              <a:rPr lang="en-US" dirty="0" smtClean="0">
                <a:solidFill>
                  <a:srgbClr val="92D050"/>
                </a:solidFill>
              </a:rPr>
              <a:t> = 44.01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H</a:t>
            </a:r>
            <a:r>
              <a:rPr lang="en-US" baseline="-25000" dirty="0" smtClean="0">
                <a:solidFill>
                  <a:srgbClr val="92D050"/>
                </a:solidFill>
              </a:rPr>
              <a:t>2</a:t>
            </a:r>
            <a:r>
              <a:rPr lang="en-US" dirty="0" smtClean="0">
                <a:solidFill>
                  <a:srgbClr val="92D050"/>
                </a:solidFill>
              </a:rPr>
              <a:t>O = 18.02 g/</a:t>
            </a:r>
            <a:r>
              <a:rPr lang="en-US" dirty="0" err="1" smtClean="0">
                <a:solidFill>
                  <a:srgbClr val="92D050"/>
                </a:solidFill>
              </a:rPr>
              <a:t>mol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77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210228"/>
            <a:ext cx="41896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Review of Chemical Calculations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0975" y="1724893"/>
            <a:ext cx="41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Lots of problem types, how are </a:t>
            </a:r>
            <a:r>
              <a:rPr lang="en-US" sz="2400" u="sng" dirty="0" smtClean="0">
                <a:solidFill>
                  <a:srgbClr val="FF0000"/>
                </a:solidFill>
              </a:rPr>
              <a:t>you</a:t>
            </a:r>
            <a:r>
              <a:rPr lang="en-US" sz="2400" dirty="0" smtClean="0">
                <a:solidFill>
                  <a:srgbClr val="FF0000"/>
                </a:solidFill>
              </a:rPr>
              <a:t> going to remember it all?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4422" y="1401728"/>
            <a:ext cx="43095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Learn to use the Road Map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Learn to use different conversion factors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00B050"/>
                </a:solidFill>
              </a:rPr>
              <a:t>MW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00B050"/>
                </a:solidFill>
              </a:rPr>
              <a:t>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>
                <a:solidFill>
                  <a:srgbClr val="00B050"/>
                </a:solidFill>
              </a:rPr>
              <a:t>mol</a:t>
            </a:r>
            <a:r>
              <a:rPr lang="en-US" dirty="0" smtClean="0">
                <a:solidFill>
                  <a:srgbClr val="00B050"/>
                </a:solidFill>
              </a:rPr>
              <a:t>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r>
              <a:rPr lang="en-US" dirty="0" smtClean="0">
                <a:solidFill>
                  <a:srgbClr val="00B050"/>
                </a:solidFill>
              </a:rPr>
              <a:t> ratio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00B050"/>
                </a:solidFill>
              </a:rPr>
              <a:t>Chemical formula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00B050"/>
                </a:solidFill>
              </a:rPr>
              <a:t>% composition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List the different problem types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4" y="3710052"/>
            <a:ext cx="2660268" cy="2624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08" y="3688308"/>
            <a:ext cx="2940556" cy="2940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2171" y="1012698"/>
            <a:ext cx="123931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Problem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56184" y="765505"/>
            <a:ext cx="121700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170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95" y="241854"/>
            <a:ext cx="281391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Road Map to Success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7498" y="1278224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 + B → C + D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854758" y="1238031"/>
            <a:ext cx="3985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 + R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→ P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 + P</a:t>
            </a:r>
            <a:r>
              <a:rPr lang="en-US" sz="4400" baseline="-25000" dirty="0" smtClean="0"/>
              <a:t>2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068602" y="1432111"/>
            <a:ext cx="45397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2884" y="1893776"/>
            <a:ext cx="150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Use Reactants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3633" y="1914177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Make Products</a:t>
            </a:r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22616" y="2933072"/>
            <a:ext cx="8617528" cy="2953096"/>
            <a:chOff x="312412" y="2800125"/>
            <a:chExt cx="8617528" cy="2953096"/>
          </a:xfrm>
        </p:grpSpPr>
        <p:sp>
          <p:nvSpPr>
            <p:cNvPr id="9" name="Rectangle 8"/>
            <p:cNvSpPr/>
            <p:nvPr/>
          </p:nvSpPr>
          <p:spPr>
            <a:xfrm>
              <a:off x="2480649" y="338028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42503" y="338028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3699849" y="3511899"/>
              <a:ext cx="1842654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26588" y="3879121"/>
              <a:ext cx="1359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Mol</a:t>
              </a:r>
              <a:r>
                <a:rPr lang="en-US" sz="1200" dirty="0"/>
                <a:t> </a:t>
              </a:r>
              <a:r>
                <a:rPr lang="en-US" sz="1200" dirty="0" smtClean="0"/>
                <a:t>to </a:t>
              </a:r>
              <a:r>
                <a:rPr lang="en-US" sz="1200" dirty="0" err="1" smtClean="0"/>
                <a:t>Mol</a:t>
              </a:r>
              <a:r>
                <a:rPr lang="en-US" sz="1200" dirty="0" smtClean="0"/>
                <a:t> Ratio </a:t>
              </a:r>
            </a:p>
            <a:p>
              <a:pPr algn="ctr"/>
              <a:r>
                <a:rPr lang="en-US" sz="1200" dirty="0" smtClean="0"/>
                <a:t>from Balanced </a:t>
              </a:r>
              <a:r>
                <a:rPr lang="en-US" sz="1200" dirty="0" err="1" smtClean="0"/>
                <a:t>Eqn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12" y="3380282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10740" y="3380282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1538540" y="3539608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6761703" y="3539608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6288" y="4066616"/>
              <a:ext cx="1298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75784" y="4051850"/>
              <a:ext cx="1298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4519" y="2935698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2271" y="2800125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12619" y="2984425"/>
              <a:ext cx="125867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ol</a:t>
              </a:r>
              <a:r>
                <a:rPr lang="en-US" sz="2400" dirty="0" smtClean="0"/>
                <a:t>/</a:t>
              </a:r>
              <a:r>
                <a:rPr lang="en-US" sz="2400" dirty="0" err="1" smtClean="0"/>
                <a:t>mol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80649" y="5002799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65087" y="5067421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Left-Right Arrow 23"/>
            <p:cNvSpPr/>
            <p:nvPr/>
          </p:nvSpPr>
          <p:spPr>
            <a:xfrm rot="5400000">
              <a:off x="2567121" y="4337781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-Right Arrow 24"/>
            <p:cNvSpPr/>
            <p:nvPr/>
          </p:nvSpPr>
          <p:spPr>
            <a:xfrm rot="5400000">
              <a:off x="5696750" y="4393971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2139" y="4316999"/>
              <a:ext cx="44755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10972" y="4316999"/>
              <a:ext cx="44755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949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33" y="2746852"/>
            <a:ext cx="3440353" cy="3240369"/>
            <a:chOff x="4748587" y="2794139"/>
            <a:chExt cx="3440353" cy="3240369"/>
          </a:xfrm>
        </p:grpSpPr>
        <p:sp>
          <p:nvSpPr>
            <p:cNvPr id="3" name="TextBox 2"/>
            <p:cNvSpPr txBox="1"/>
            <p:nvPr/>
          </p:nvSpPr>
          <p:spPr>
            <a:xfrm>
              <a:off x="5143476" y="2794139"/>
              <a:ext cx="2536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Conversion Factors</a:t>
              </a:r>
              <a:endParaRPr lang="en-US" sz="24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748587" y="3323661"/>
              <a:ext cx="1647930" cy="742531"/>
              <a:chOff x="4250452" y="3585119"/>
              <a:chExt cx="1647930" cy="74253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250452" y="3585119"/>
                <a:ext cx="1647930" cy="74253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250452" y="3650647"/>
                <a:ext cx="1585691" cy="632545"/>
                <a:chOff x="4250452" y="3650647"/>
                <a:chExt cx="1585691" cy="63254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250452" y="3736088"/>
                  <a:ext cx="10134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/>
                    <a:t>MW = 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5263871" y="3650647"/>
                      <a:ext cx="572272" cy="63254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63871" y="3650647"/>
                      <a:ext cx="572272" cy="63254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" name="Group 4"/>
            <p:cNvGrpSpPr/>
            <p:nvPr/>
          </p:nvGrpSpPr>
          <p:grpSpPr>
            <a:xfrm>
              <a:off x="4811962" y="5200495"/>
              <a:ext cx="3181768" cy="834013"/>
              <a:chOff x="3952562" y="5205046"/>
              <a:chExt cx="3181768" cy="83401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52562" y="5205046"/>
                <a:ext cx="3181768" cy="8340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059973" y="5253698"/>
                <a:ext cx="3026494" cy="701410"/>
                <a:chOff x="4059973" y="5253698"/>
                <a:chExt cx="3026494" cy="701410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059973" y="5373571"/>
                  <a:ext cx="8082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A # =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4880293" y="5270818"/>
                      <a:ext cx="876843" cy="66717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atoms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0293" y="5270818"/>
                      <a:ext cx="876843" cy="66717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6164740" y="5253698"/>
                      <a:ext cx="921727" cy="7014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molec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64740" y="5253698"/>
                      <a:ext cx="921727" cy="7014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" name="TextBox 20"/>
                <p:cNvSpPr txBox="1"/>
                <p:nvPr/>
              </p:nvSpPr>
              <p:spPr>
                <a:xfrm>
                  <a:off x="5710770" y="5390690"/>
                  <a:ext cx="453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or</a:t>
                  </a:r>
                  <a:endParaRPr lang="en-US" sz="2400" dirty="0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6541010" y="3310053"/>
              <a:ext cx="1647930" cy="742531"/>
              <a:chOff x="4250452" y="3619550"/>
              <a:chExt cx="1647930" cy="74253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250452" y="3619550"/>
                <a:ext cx="1647930" cy="74253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250452" y="3640111"/>
                <a:ext cx="1388641" cy="701410"/>
                <a:chOff x="4250452" y="3640111"/>
                <a:chExt cx="1388641" cy="70141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250452" y="3736088"/>
                  <a:ext cx="7393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/>
                    <a:t>M = 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5066821" y="3640111"/>
                      <a:ext cx="572272" cy="7014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66821" y="3640111"/>
                      <a:ext cx="572272" cy="7014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" name="Group 6"/>
            <p:cNvGrpSpPr/>
            <p:nvPr/>
          </p:nvGrpSpPr>
          <p:grpSpPr>
            <a:xfrm>
              <a:off x="4830008" y="4187372"/>
              <a:ext cx="3163722" cy="819519"/>
              <a:chOff x="4305405" y="4285044"/>
              <a:chExt cx="3163722" cy="8195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305405" y="4285044"/>
                <a:ext cx="3163722" cy="8195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329644" y="4307947"/>
                <a:ext cx="2897995" cy="701410"/>
                <a:chOff x="1679886" y="3847046"/>
                <a:chExt cx="2897995" cy="70141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679886" y="3966919"/>
                  <a:ext cx="220008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err="1"/>
                    <a:t>m</a:t>
                  </a:r>
                  <a:r>
                    <a:rPr lang="en-US" sz="2400" dirty="0" err="1" smtClean="0"/>
                    <a:t>ol</a:t>
                  </a:r>
                  <a:r>
                    <a:rPr lang="en-US" sz="2400" dirty="0" smtClean="0"/>
                    <a:t>/</a:t>
                  </a:r>
                  <a:r>
                    <a:rPr lang="en-US" sz="2400" dirty="0" err="1" smtClean="0"/>
                    <a:t>mol</a:t>
                  </a:r>
                  <a:r>
                    <a:rPr lang="en-US" sz="2400" dirty="0" smtClean="0"/>
                    <a:t> ratio = 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3745922" y="3847046"/>
                      <a:ext cx="831959" cy="7014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45922" y="3847046"/>
                      <a:ext cx="831959" cy="7014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26" name="TextBox 25"/>
          <p:cNvSpPr txBox="1"/>
          <p:nvPr/>
        </p:nvSpPr>
        <p:spPr>
          <a:xfrm>
            <a:off x="215033" y="196574"/>
            <a:ext cx="54623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Lots of Conversion Factors + General Rules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17739" y="1228291"/>
            <a:ext cx="617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Never start with a CF (MW, M, </a:t>
            </a:r>
            <a:r>
              <a:rPr lang="en-US" sz="2400" dirty="0" err="1" smtClean="0"/>
              <a:t>mol</a:t>
            </a:r>
            <a:r>
              <a:rPr lang="en-US" sz="2400" dirty="0" smtClean="0"/>
              <a:t>/</a:t>
            </a:r>
            <a:r>
              <a:rPr lang="en-US" sz="2400" dirty="0" err="1" smtClean="0"/>
              <a:t>mol</a:t>
            </a:r>
            <a:r>
              <a:rPr lang="en-US" sz="2400" dirty="0" smtClean="0"/>
              <a:t> ratio)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6811746" y="793245"/>
            <a:ext cx="1833092" cy="1331755"/>
            <a:chOff x="498126" y="3039278"/>
            <a:chExt cx="1833092" cy="1331755"/>
          </a:xfrm>
        </p:grpSpPr>
        <p:sp>
          <p:nvSpPr>
            <p:cNvPr id="35" name="Rectangle 34"/>
            <p:cNvSpPr/>
            <p:nvPr/>
          </p:nvSpPr>
          <p:spPr>
            <a:xfrm>
              <a:off x="498126" y="3039278"/>
              <a:ext cx="1833092" cy="13317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98126" y="3039278"/>
              <a:ext cx="1733178" cy="1204196"/>
              <a:chOff x="498126" y="3039278"/>
              <a:chExt cx="1733178" cy="120419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8126" y="3039278"/>
                <a:ext cx="1733178" cy="584775"/>
                <a:chOff x="685800" y="1276350"/>
                <a:chExt cx="1733178" cy="58477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85800" y="1276350"/>
                  <a:ext cx="46038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Q</a:t>
                  </a:r>
                </a:p>
              </p:txBody>
            </p:sp>
            <p:sp>
              <p:nvSpPr>
                <p:cNvPr id="29" name="Right Arrow 28"/>
                <p:cNvSpPr/>
                <p:nvPr/>
              </p:nvSpPr>
              <p:spPr>
                <a:xfrm>
                  <a:off x="1276350" y="1362074"/>
                  <a:ext cx="628650" cy="413325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997068" y="1276350"/>
                  <a:ext cx="4219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A</a:t>
                  </a:r>
                  <a:endParaRPr lang="en-US" sz="3200" dirty="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625811" y="3597143"/>
                <a:ext cx="15856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unit → 1 unit</a:t>
                </a:r>
              </a:p>
              <a:p>
                <a:r>
                  <a:rPr lang="en-US" dirty="0" smtClean="0"/>
                  <a:t>2 unit → 2 unit</a:t>
                </a:r>
                <a:endParaRPr lang="en-US" dirty="0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417739" y="854683"/>
            <a:ext cx="566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To go from A to B must use </a:t>
            </a:r>
            <a:r>
              <a:rPr lang="en-US" sz="2400" dirty="0" err="1" smtClean="0"/>
              <a:t>mol</a:t>
            </a:r>
            <a:r>
              <a:rPr lang="en-US" sz="2400" dirty="0" smtClean="0"/>
              <a:t>/</a:t>
            </a:r>
            <a:r>
              <a:rPr lang="en-US" sz="2400" dirty="0" err="1" smtClean="0"/>
              <a:t>mol</a:t>
            </a:r>
            <a:r>
              <a:rPr lang="en-US" sz="2400" dirty="0" smtClean="0"/>
              <a:t> ratio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39" y="1581770"/>
            <a:ext cx="441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When in doubt convert to </a:t>
            </a:r>
            <a:r>
              <a:rPr lang="en-US" sz="2400" dirty="0" err="1" smtClean="0"/>
              <a:t>mols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013237" y="2556528"/>
            <a:ext cx="1328377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Percent’s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531025" y="3200197"/>
            <a:ext cx="2945391" cy="629250"/>
            <a:chOff x="203110" y="4357797"/>
            <a:chExt cx="2945391" cy="629250"/>
          </a:xfrm>
        </p:grpSpPr>
        <p:sp>
          <p:nvSpPr>
            <p:cNvPr id="41" name="TextBox 40"/>
            <p:cNvSpPr txBox="1"/>
            <p:nvPr/>
          </p:nvSpPr>
          <p:spPr>
            <a:xfrm>
              <a:off x="441562" y="4357797"/>
              <a:ext cx="1501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Mass Element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1210" y="4617715"/>
              <a:ext cx="2184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Mass Substance</a:t>
              </a: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3110" y="4662597"/>
              <a:ext cx="224135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44462" y="447793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× 100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611057" y="4171102"/>
                <a:ext cx="2261581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mtClean="0"/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/>
                            <m:t>Percents</m:t>
                          </m:r>
                          <m:r>
                            <a:rPr lang="en-US" b="0" i="0" smtClean="0"/>
                            <m:t>=100 %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57" y="4171102"/>
                <a:ext cx="2261581" cy="670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4456905" y="5151225"/>
            <a:ext cx="2945391" cy="700937"/>
            <a:chOff x="203110" y="4286110"/>
            <a:chExt cx="2945391" cy="700937"/>
          </a:xfrm>
        </p:grpSpPr>
        <p:sp>
          <p:nvSpPr>
            <p:cNvPr id="47" name="TextBox 46"/>
            <p:cNvSpPr txBox="1"/>
            <p:nvPr/>
          </p:nvSpPr>
          <p:spPr>
            <a:xfrm>
              <a:off x="284302" y="4286110"/>
              <a:ext cx="2166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Mass Pure Substance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1210" y="4617715"/>
              <a:ext cx="2184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Mass Substance</a:t>
              </a:r>
              <a:endParaRPr lang="en-US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03110" y="4662597"/>
              <a:ext cx="224135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444462" y="447793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× 100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2493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83052" y="5414653"/>
            <a:ext cx="28841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Titration/Neutralization </a:t>
            </a:r>
            <a:r>
              <a:rPr lang="en-US" dirty="0" smtClean="0"/>
              <a:t>(</a:t>
            </a:r>
            <a:r>
              <a:rPr lang="en-US" dirty="0" smtClean="0"/>
              <a:t>7 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702" y="5912544"/>
            <a:ext cx="340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know </a:t>
            </a:r>
            <a:r>
              <a:rPr lang="en-US" dirty="0" smtClean="0"/>
              <a:t>mL and/or M of 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“Titrate or Neutralize”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35774" y="5912544"/>
            <a:ext cx="4070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 Types Problems – Memorize?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83052" y="862029"/>
            <a:ext cx="7203882" cy="1221165"/>
            <a:chOff x="341562" y="1092160"/>
            <a:chExt cx="7203882" cy="1221165"/>
          </a:xfrm>
        </p:grpSpPr>
        <p:sp>
          <p:nvSpPr>
            <p:cNvPr id="3" name="TextBox 2"/>
            <p:cNvSpPr txBox="1"/>
            <p:nvPr/>
          </p:nvSpPr>
          <p:spPr>
            <a:xfrm>
              <a:off x="341562" y="1666994"/>
              <a:ext cx="3149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know grams R</a:t>
              </a:r>
              <a:r>
                <a:rPr lang="en-US" baseline="-25000" dirty="0"/>
                <a:t>1</a:t>
              </a:r>
              <a:r>
                <a:rPr lang="en-US" dirty="0"/>
                <a:t> how much of R</a:t>
              </a:r>
              <a:r>
                <a:rPr lang="en-US" baseline="-25000" dirty="0"/>
                <a:t>2</a:t>
              </a:r>
              <a:r>
                <a:rPr lang="en-US" dirty="0"/>
                <a:t> do I need or P</a:t>
              </a:r>
              <a:r>
                <a:rPr lang="en-US" baseline="-25000" dirty="0"/>
                <a:t>1</a:t>
              </a:r>
              <a:r>
                <a:rPr lang="en-US" dirty="0"/>
                <a:t> do I make?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1562" y="1092160"/>
              <a:ext cx="3521670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Information about 1 compound </a:t>
              </a:r>
              <a:r>
                <a:rPr lang="en-US" dirty="0" smtClean="0"/>
                <a:t>(</a:t>
              </a:r>
              <a:r>
                <a:rPr lang="en-US" dirty="0" smtClean="0"/>
                <a:t>7f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74657" y="1711053"/>
              <a:ext cx="21707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g R</a:t>
              </a:r>
              <a:r>
                <a:rPr lang="en-US" sz="2400" baseline="-25000" dirty="0" smtClean="0">
                  <a:solidFill>
                    <a:srgbClr val="7030A0"/>
                  </a:solidFill>
                </a:rPr>
                <a:t>1</a:t>
              </a:r>
              <a:r>
                <a:rPr lang="en-US" sz="2400" dirty="0" smtClean="0">
                  <a:solidFill>
                    <a:srgbClr val="7030A0"/>
                  </a:solidFill>
                </a:rPr>
                <a:t>→ g R</a:t>
              </a:r>
              <a:r>
                <a:rPr lang="en-US" sz="2400" baseline="-25000" dirty="0" smtClean="0">
                  <a:solidFill>
                    <a:srgbClr val="7030A0"/>
                  </a:solidFill>
                </a:rPr>
                <a:t>2</a:t>
              </a:r>
              <a:r>
                <a:rPr lang="en-US" sz="2400" dirty="0" smtClean="0">
                  <a:solidFill>
                    <a:srgbClr val="7030A0"/>
                  </a:solidFill>
                </a:rPr>
                <a:t> or P</a:t>
              </a:r>
              <a:r>
                <a:rPr lang="en-US" sz="2400" baseline="-25000" dirty="0" smtClean="0">
                  <a:solidFill>
                    <a:srgbClr val="7030A0"/>
                  </a:solidFill>
                </a:rPr>
                <a:t>2</a:t>
              </a:r>
              <a:endParaRPr lang="en-US" sz="24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032270" y="1711053"/>
              <a:ext cx="656843" cy="558211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3658351" y="5912544"/>
            <a:ext cx="656843" cy="5582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7346" y="237878"/>
            <a:ext cx="38199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Tools for Solving Problems III 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84079" y="3804786"/>
            <a:ext cx="8503389" cy="1404655"/>
            <a:chOff x="172253" y="2819795"/>
            <a:chExt cx="8503389" cy="1404655"/>
          </a:xfrm>
        </p:grpSpPr>
        <p:sp>
          <p:nvSpPr>
            <p:cNvPr id="12" name="TextBox 11"/>
            <p:cNvSpPr txBox="1"/>
            <p:nvPr/>
          </p:nvSpPr>
          <p:spPr>
            <a:xfrm>
              <a:off x="183052" y="2819795"/>
              <a:ext cx="3699411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Information about 2 compounds </a:t>
              </a:r>
              <a:r>
                <a:rPr lang="en-US" dirty="0" smtClean="0"/>
                <a:t>(</a:t>
              </a:r>
              <a:r>
                <a:rPr lang="en-US" dirty="0" smtClean="0"/>
                <a:t>7 g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253" y="3394876"/>
              <a:ext cx="3149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know grams </a:t>
              </a:r>
              <a:r>
                <a:rPr lang="en-US" dirty="0" smtClean="0"/>
                <a:t>R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and R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15461" y="3024121"/>
              <a:ext cx="181235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Limiting Reactant</a:t>
              </a:r>
            </a:p>
            <a:p>
              <a:r>
                <a:rPr lang="en-US" dirty="0" smtClean="0">
                  <a:solidFill>
                    <a:srgbClr val="00B0F0"/>
                  </a:solidFill>
                </a:rPr>
                <a:t>Excess Reactant</a:t>
              </a:r>
            </a:p>
            <a:p>
              <a:r>
                <a:rPr lang="en-US" dirty="0" smtClean="0">
                  <a:solidFill>
                    <a:srgbClr val="00B0F0"/>
                  </a:solidFill>
                </a:rPr>
                <a:t>Theoretical Yield</a:t>
              </a:r>
            </a:p>
            <a:p>
              <a:r>
                <a:rPr lang="en-US" dirty="0" smtClean="0">
                  <a:solidFill>
                    <a:srgbClr val="00B0F0"/>
                  </a:solidFill>
                </a:rPr>
                <a:t>Percent Yield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8560" y="3007820"/>
              <a:ext cx="10470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____ g A </a:t>
              </a:r>
            </a:p>
            <a:p>
              <a:r>
                <a:rPr lang="en-US" dirty="0" smtClean="0">
                  <a:solidFill>
                    <a:srgbClr val="00B0F0"/>
                  </a:solidFill>
                </a:rPr>
                <a:t>____ </a:t>
              </a:r>
              <a:r>
                <a:rPr lang="en-US" dirty="0">
                  <a:solidFill>
                    <a:srgbClr val="00B0F0"/>
                  </a:solidFill>
                </a:rPr>
                <a:t>g </a:t>
              </a:r>
              <a:r>
                <a:rPr lang="en-US" dirty="0" smtClean="0">
                  <a:solidFill>
                    <a:srgbClr val="00B0F0"/>
                  </a:solidFill>
                </a:rPr>
                <a:t>B </a:t>
              </a:r>
            </a:p>
            <a:p>
              <a:r>
                <a:rPr lang="en-US" dirty="0" smtClean="0">
                  <a:solidFill>
                    <a:srgbClr val="00B0F0"/>
                  </a:solidFill>
                </a:rPr>
                <a:t>____ </a:t>
              </a:r>
              <a:r>
                <a:rPr lang="en-US" dirty="0">
                  <a:solidFill>
                    <a:srgbClr val="00B0F0"/>
                  </a:solidFill>
                </a:rPr>
                <a:t>g C</a:t>
              </a:r>
              <a:r>
                <a:rPr lang="en-US" dirty="0" smtClean="0">
                  <a:solidFill>
                    <a:srgbClr val="00B0F0"/>
                  </a:solidFill>
                </a:rPr>
                <a:t> </a:t>
              </a:r>
            </a:p>
            <a:p>
              <a:r>
                <a:rPr lang="en-US" dirty="0" smtClean="0">
                  <a:solidFill>
                    <a:srgbClr val="00B0F0"/>
                  </a:solidFill>
                </a:rPr>
                <a:t>____ </a:t>
              </a:r>
              <a:r>
                <a:rPr lang="en-US" dirty="0">
                  <a:solidFill>
                    <a:srgbClr val="00B0F0"/>
                  </a:solidFill>
                </a:rPr>
                <a:t>g </a:t>
              </a:r>
              <a:r>
                <a:rPr lang="en-US" dirty="0" smtClean="0">
                  <a:solidFill>
                    <a:srgbClr val="00B0F0"/>
                  </a:solidFill>
                </a:rPr>
                <a:t>D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3957302" y="3304620"/>
              <a:ext cx="656843" cy="558211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84866" y="3435407"/>
              <a:ext cx="386644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9872" y="2480794"/>
            <a:ext cx="7969049" cy="877319"/>
            <a:chOff x="183052" y="4056394"/>
            <a:chExt cx="7969049" cy="877319"/>
          </a:xfrm>
        </p:grpSpPr>
        <p:sp>
          <p:nvSpPr>
            <p:cNvPr id="31" name="TextBox 30"/>
            <p:cNvSpPr txBox="1"/>
            <p:nvPr/>
          </p:nvSpPr>
          <p:spPr>
            <a:xfrm>
              <a:off x="183052" y="4056394"/>
              <a:ext cx="2353208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Molarity Problems </a:t>
              </a:r>
              <a:r>
                <a:rPr lang="en-US" dirty="0" smtClean="0"/>
                <a:t>(</a:t>
              </a:r>
              <a:r>
                <a:rPr lang="en-US" dirty="0" smtClean="0"/>
                <a:t>7 f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3052" y="4520166"/>
              <a:ext cx="3149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 know </a:t>
              </a:r>
              <a:r>
                <a:rPr lang="en-US" dirty="0" smtClean="0"/>
                <a:t>mL or grams of R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3871241" y="4375502"/>
              <a:ext cx="656843" cy="558211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84759" y="4497525"/>
              <a:ext cx="31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Same as MW problems or Chart</a:t>
              </a:r>
              <a:endParaRPr lang="en-US" dirty="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19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956" y="846534"/>
            <a:ext cx="2278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Key Words </a:t>
            </a:r>
          </a:p>
          <a:p>
            <a:r>
              <a:rPr lang="en-US" dirty="0" smtClean="0"/>
              <a:t>% composition</a:t>
            </a:r>
          </a:p>
          <a:p>
            <a:r>
              <a:rPr lang="en-US" dirty="0" smtClean="0"/>
              <a:t>Chemical formula</a:t>
            </a:r>
          </a:p>
          <a:p>
            <a:r>
              <a:rPr lang="en-US" dirty="0" smtClean="0"/>
              <a:t>Gravimetric Analysis</a:t>
            </a:r>
          </a:p>
          <a:p>
            <a:r>
              <a:rPr lang="en-US" dirty="0" smtClean="0"/>
              <a:t>Combustion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956" y="339514"/>
            <a:ext cx="43501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Percent Composition/Chemical Formula</a:t>
            </a:r>
            <a:r>
              <a:rPr lang="en-US" dirty="0" smtClean="0"/>
              <a:t> (</a:t>
            </a:r>
            <a:r>
              <a:rPr lang="en-US" dirty="0" smtClean="0"/>
              <a:t>7h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3489" y="859963"/>
            <a:ext cx="324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g </a:t>
            </a:r>
            <a:r>
              <a:rPr lang="en-US" sz="2400" dirty="0" smtClean="0">
                <a:solidFill>
                  <a:srgbClr val="FFC000"/>
                </a:solidFill>
              </a:rPr>
              <a:t>Product </a:t>
            </a:r>
            <a:r>
              <a:rPr lang="en-US" sz="2400" dirty="0" smtClean="0">
                <a:solidFill>
                  <a:srgbClr val="FFC000"/>
                </a:solidFill>
              </a:rPr>
              <a:t>→ g A and </a:t>
            </a:r>
            <a:r>
              <a:rPr lang="en-US" sz="2400" dirty="0" smtClean="0">
                <a:solidFill>
                  <a:srgbClr val="FFC000"/>
                </a:solidFill>
              </a:rPr>
              <a:t>g </a:t>
            </a:r>
            <a:r>
              <a:rPr lang="en-US" sz="2400" dirty="0" smtClean="0">
                <a:solidFill>
                  <a:srgbClr val="FFC000"/>
                </a:solidFill>
              </a:rPr>
              <a:t>B</a:t>
            </a:r>
            <a:endParaRPr 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38836" y="1707884"/>
            <a:ext cx="656843" cy="55821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956" y="2461550"/>
            <a:ext cx="30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Mass’s of parts of a compound</a:t>
            </a:r>
          </a:p>
          <a:p>
            <a:r>
              <a:rPr lang="en-US" dirty="0" smtClean="0"/>
              <a:t>Total mass of a compound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6054" y="2386142"/>
            <a:ext cx="999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g Total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7013" y="1617657"/>
            <a:ext cx="5389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36055" y="2461550"/>
            <a:ext cx="999889" cy="0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35943" y="2230717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× 100 = % A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6190" y="204496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g 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6054" y="3188984"/>
            <a:ext cx="999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g Total</a:t>
            </a:r>
            <a:endParaRPr lang="en-US" sz="2400" dirty="0">
              <a:solidFill>
                <a:srgbClr val="FFC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36055" y="3264392"/>
            <a:ext cx="999889" cy="0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35943" y="3033559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× 100 = % B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96190" y="284780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g </a:t>
            </a:r>
            <a:r>
              <a:rPr lang="en-US" sz="2400" dirty="0" smtClean="0">
                <a:solidFill>
                  <a:srgbClr val="FFC000"/>
                </a:solidFill>
              </a:rPr>
              <a:t>B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3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31" y="1194330"/>
            <a:ext cx="243124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Limiting Reactant: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34024" y="1160695"/>
            <a:ext cx="223676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Excess Reactant: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0131" y="3535394"/>
            <a:ext cx="2989921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Grams of a Product or </a:t>
            </a:r>
          </a:p>
          <a:p>
            <a:r>
              <a:rPr lang="en-US" sz="2400" dirty="0" smtClean="0"/>
              <a:t>Theoretical Yield: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2919" y="3604548"/>
            <a:ext cx="189276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Percent Yield: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799" y="1745918"/>
            <a:ext cx="36166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reactant that you run out of first</a:t>
            </a:r>
          </a:p>
          <a:p>
            <a:r>
              <a:rPr lang="en-US" dirty="0" smtClean="0"/>
              <a:t>Zero left at end of the reaction</a:t>
            </a:r>
          </a:p>
          <a:p>
            <a:r>
              <a:rPr lang="en-US" dirty="0"/>
              <a:t>g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→ g </a:t>
            </a: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endParaRPr lang="en-US" dirty="0" smtClean="0"/>
          </a:p>
          <a:p>
            <a:r>
              <a:rPr lang="en-US" dirty="0"/>
              <a:t>g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err="1"/>
              <a:t>mol</a:t>
            </a:r>
            <a:r>
              <a:rPr lang="en-US" dirty="0"/>
              <a:t> P</a:t>
            </a:r>
            <a:r>
              <a:rPr lang="en-US" baseline="-25000" dirty="0"/>
              <a:t>1</a:t>
            </a:r>
            <a:r>
              <a:rPr lang="en-US" dirty="0"/>
              <a:t> → g </a:t>
            </a:r>
            <a:r>
              <a:rPr lang="en-US" dirty="0" smtClean="0"/>
              <a:t>P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Fewest grams of P</a:t>
            </a:r>
            <a:r>
              <a:rPr lang="en-US" baseline="-25000" dirty="0" smtClean="0"/>
              <a:t>1</a:t>
            </a:r>
            <a:r>
              <a:rPr lang="en-US" dirty="0" smtClean="0"/>
              <a:t> determines LR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3148" y="1745918"/>
            <a:ext cx="369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reactant that is left over</a:t>
            </a:r>
          </a:p>
          <a:p>
            <a:r>
              <a:rPr lang="en-US" dirty="0" smtClean="0"/>
              <a:t>g LR → </a:t>
            </a:r>
            <a:r>
              <a:rPr lang="en-US" dirty="0" err="1" smtClean="0"/>
              <a:t>mol</a:t>
            </a:r>
            <a:r>
              <a:rPr lang="en-US" dirty="0" smtClean="0"/>
              <a:t> LR → </a:t>
            </a:r>
            <a:r>
              <a:rPr lang="en-US" dirty="0" err="1" smtClean="0"/>
              <a:t>mol</a:t>
            </a:r>
            <a:r>
              <a:rPr lang="en-US" dirty="0" smtClean="0"/>
              <a:t> ER → g ER used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34024" y="2484582"/>
            <a:ext cx="2056679" cy="995094"/>
            <a:chOff x="5561192" y="2104996"/>
            <a:chExt cx="2056679" cy="995094"/>
          </a:xfrm>
        </p:grpSpPr>
        <p:sp>
          <p:nvSpPr>
            <p:cNvPr id="8" name="Rectangle 7"/>
            <p:cNvSpPr/>
            <p:nvPr/>
          </p:nvSpPr>
          <p:spPr>
            <a:xfrm>
              <a:off x="5865271" y="2176760"/>
              <a:ext cx="1752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Starting g ER</a:t>
              </a:r>
            </a:p>
            <a:p>
              <a:r>
                <a:rPr lang="en-US" dirty="0"/>
                <a:t>Used g ER</a:t>
              </a:r>
            </a:p>
            <a:p>
              <a:r>
                <a:rPr lang="en-US" dirty="0"/>
                <a:t>Left Over ER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918982" y="2763297"/>
              <a:ext cx="14668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61192" y="2104996"/>
              <a:ext cx="3577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9941" y="4597223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 </a:t>
            </a:r>
            <a:r>
              <a:rPr lang="en-US" dirty="0" smtClean="0"/>
              <a:t>LR </a:t>
            </a:r>
            <a:r>
              <a:rPr lang="en-US" dirty="0"/>
              <a:t>→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LR </a:t>
            </a:r>
            <a:r>
              <a:rPr lang="en-US" dirty="0"/>
              <a:t>→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P </a:t>
            </a:r>
            <a:r>
              <a:rPr lang="en-US" dirty="0"/>
              <a:t>→ g </a:t>
            </a:r>
            <a:r>
              <a:rPr lang="en-US" dirty="0" smtClean="0"/>
              <a:t>P</a:t>
            </a:r>
            <a:r>
              <a:rPr lang="en-US" baseline="-25000" dirty="0"/>
              <a:t> </a:t>
            </a:r>
            <a:r>
              <a:rPr lang="en-US" dirty="0" smtClean="0"/>
              <a:t>made</a:t>
            </a:r>
            <a:endParaRPr lang="en-US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04062" y="4579205"/>
                <a:ext cx="4310475" cy="405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Percent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Yield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Actual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Yield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Lab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Given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Theoretical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Yield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62" y="4579205"/>
                <a:ext cx="4310475" cy="405367"/>
              </a:xfrm>
              <a:prstGeom prst="rect">
                <a:avLst/>
              </a:prstGeom>
              <a:blipFill>
                <a:blip r:embed="rId2"/>
                <a:stretch>
                  <a:fillRect l="-1980" t="-2985" r="-4809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89941" y="351452"/>
            <a:ext cx="359329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Limiting Reactant Problems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87555" y="5278512"/>
            <a:ext cx="198323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Double Check: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668387" y="5930003"/>
            <a:ext cx="313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at Start = Mass at the End</a:t>
            </a:r>
          </a:p>
          <a:p>
            <a:r>
              <a:rPr lang="en-US" dirty="0" smtClean="0"/>
              <a:t>g R</a:t>
            </a:r>
            <a:r>
              <a:rPr lang="en-US" baseline="-25000" dirty="0" smtClean="0"/>
              <a:t>1</a:t>
            </a:r>
            <a:r>
              <a:rPr lang="en-US" dirty="0" smtClean="0"/>
              <a:t> + g R</a:t>
            </a:r>
            <a:r>
              <a:rPr lang="en-US" baseline="-25000" dirty="0" smtClean="0"/>
              <a:t>2</a:t>
            </a:r>
            <a:r>
              <a:rPr lang="en-US" dirty="0" smtClean="0"/>
              <a:t> = g ER + g P</a:t>
            </a:r>
            <a:r>
              <a:rPr lang="en-US" baseline="-25000" dirty="0" smtClean="0"/>
              <a:t>1</a:t>
            </a:r>
            <a:r>
              <a:rPr lang="en-US" dirty="0" smtClean="0"/>
              <a:t> + g 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131" y="5197387"/>
            <a:ext cx="231185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Released: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89941" y="5889884"/>
            <a:ext cx="3463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Energy is just like a normal product</a:t>
            </a:r>
          </a:p>
          <a:p>
            <a:r>
              <a:rPr lang="en-US" dirty="0" smtClean="0"/>
              <a:t>g LR </a:t>
            </a:r>
            <a:r>
              <a:rPr lang="en-US" dirty="0"/>
              <a:t>→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LR </a:t>
            </a:r>
            <a:r>
              <a:rPr lang="en-US" dirty="0"/>
              <a:t>→ </a:t>
            </a:r>
            <a:r>
              <a:rPr lang="en-US" dirty="0" smtClean="0"/>
              <a:t>kJ Energy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821080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4073" y="179938"/>
            <a:ext cx="291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Types of Titration Problems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50994" y="748837"/>
            <a:ext cx="2268687" cy="2061865"/>
            <a:chOff x="612469" y="2185761"/>
            <a:chExt cx="2268687" cy="2061865"/>
          </a:xfrm>
        </p:grpSpPr>
        <p:grpSp>
          <p:nvGrpSpPr>
            <p:cNvPr id="7" name="Group 6"/>
            <p:cNvGrpSpPr/>
            <p:nvPr/>
          </p:nvGrpSpPr>
          <p:grpSpPr>
            <a:xfrm>
              <a:off x="1280956" y="2647426"/>
              <a:ext cx="1600200" cy="1600200"/>
              <a:chOff x="1676400" y="2657475"/>
              <a:chExt cx="1600200" cy="1600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1676400" y="26574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5400000" flipV="1">
                <a:off x="876300" y="34575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623287" y="2185761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          B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469" y="2760192"/>
              <a:ext cx="5597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mL</a:t>
              </a:r>
            </a:p>
            <a:p>
              <a:endParaRPr lang="en-US" sz="2400" dirty="0"/>
            </a:p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20439" y="2755028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95076" y="2760192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0439" y="344752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76027" y="3435433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46139" y="2856109"/>
            <a:ext cx="3261082" cy="800181"/>
            <a:chOff x="180587" y="5127766"/>
            <a:chExt cx="3261082" cy="800181"/>
          </a:xfrm>
        </p:grpSpPr>
        <p:sp>
          <p:nvSpPr>
            <p:cNvPr id="14" name="TextBox 13"/>
            <p:cNvSpPr txBox="1"/>
            <p:nvPr/>
          </p:nvSpPr>
          <p:spPr>
            <a:xfrm>
              <a:off x="180587" y="5292650"/>
              <a:ext cx="863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Start:</a:t>
              </a:r>
              <a:endParaRPr lang="en-US" sz="2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63428" y="5127766"/>
              <a:ext cx="2378241" cy="800181"/>
              <a:chOff x="1063428" y="5127766"/>
              <a:chExt cx="2378241" cy="800181"/>
            </a:xfrm>
          </p:grpSpPr>
          <p:sp>
            <p:nvSpPr>
              <p:cNvPr id="15" name="Right Arrow 14"/>
              <p:cNvSpPr/>
              <p:nvPr/>
            </p:nvSpPr>
            <p:spPr>
              <a:xfrm>
                <a:off x="2025578" y="5214395"/>
                <a:ext cx="414020" cy="4288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2429854" y="5127766"/>
                    <a:ext cx="1011815" cy="79143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9854" y="5127766"/>
                    <a:ext cx="1011815" cy="79143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1063428" y="5141706"/>
                    <a:ext cx="959044" cy="7862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mL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mL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3428" y="5141706"/>
                    <a:ext cx="959044" cy="7862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9" name="Group 58"/>
          <p:cNvGrpSpPr/>
          <p:nvPr/>
        </p:nvGrpSpPr>
        <p:grpSpPr>
          <a:xfrm>
            <a:off x="330689" y="2908945"/>
            <a:ext cx="3147965" cy="539920"/>
            <a:chOff x="374318" y="3533912"/>
            <a:chExt cx="3147965" cy="539920"/>
          </a:xfrm>
        </p:grpSpPr>
        <p:grpSp>
          <p:nvGrpSpPr>
            <p:cNvPr id="21" name="Group 20"/>
            <p:cNvGrpSpPr/>
            <p:nvPr/>
          </p:nvGrpSpPr>
          <p:grpSpPr>
            <a:xfrm>
              <a:off x="374318" y="3533912"/>
              <a:ext cx="3147965" cy="539920"/>
              <a:chOff x="180587" y="5214395"/>
              <a:chExt cx="3147965" cy="53992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80587" y="5292650"/>
                <a:ext cx="8637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Start:</a:t>
                </a:r>
                <a:endParaRPr lang="en-US" sz="2400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025578" y="5214395"/>
                <a:ext cx="1302974" cy="487094"/>
                <a:chOff x="2025578" y="5214395"/>
                <a:chExt cx="1302974" cy="487094"/>
              </a:xfrm>
            </p:grpSpPr>
            <p:sp>
              <p:nvSpPr>
                <p:cNvPr id="24" name="Right Arrow 23"/>
                <p:cNvSpPr/>
                <p:nvPr/>
              </p:nvSpPr>
              <p:spPr>
                <a:xfrm>
                  <a:off x="2025578" y="5214395"/>
                  <a:ext cx="414020" cy="42883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496230" y="5239824"/>
                  <a:ext cx="83232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mL </a:t>
                  </a:r>
                  <a:r>
                    <a:rPr lang="en-US" sz="2400" dirty="0" smtClean="0"/>
                    <a:t>B</a:t>
                  </a:r>
                  <a:endParaRPr lang="en-US" sz="2400" dirty="0"/>
                </a:p>
              </p:txBody>
            </p:sp>
          </p:grpSp>
        </p:grpSp>
        <p:sp>
          <p:nvSpPr>
            <p:cNvPr id="27" name="Rectangle 26"/>
            <p:cNvSpPr/>
            <p:nvPr/>
          </p:nvSpPr>
          <p:spPr>
            <a:xfrm>
              <a:off x="1304279" y="3589375"/>
              <a:ext cx="8323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mL 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2963" y="687224"/>
            <a:ext cx="2268687" cy="2061865"/>
            <a:chOff x="612469" y="2185761"/>
            <a:chExt cx="2268687" cy="2061865"/>
          </a:xfrm>
        </p:grpSpPr>
        <p:grpSp>
          <p:nvGrpSpPr>
            <p:cNvPr id="30" name="Group 29"/>
            <p:cNvGrpSpPr/>
            <p:nvPr/>
          </p:nvGrpSpPr>
          <p:grpSpPr>
            <a:xfrm>
              <a:off x="1280956" y="2647426"/>
              <a:ext cx="1600200" cy="1600200"/>
              <a:chOff x="1676400" y="2657475"/>
              <a:chExt cx="1600200" cy="16002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676400" y="26574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876300" y="34575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1623287" y="2185761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          B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2469" y="2760192"/>
              <a:ext cx="5597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mL</a:t>
              </a:r>
            </a:p>
            <a:p>
              <a:endParaRPr lang="en-US" sz="2400" dirty="0"/>
            </a:p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20439" y="2755028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95076" y="2760192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?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20439" y="344752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76027" y="3435433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252434" y="3857521"/>
            <a:ext cx="8617528" cy="2953096"/>
            <a:chOff x="312412" y="2800125"/>
            <a:chExt cx="8617528" cy="2953096"/>
          </a:xfrm>
        </p:grpSpPr>
        <p:sp>
          <p:nvSpPr>
            <p:cNvPr id="61" name="Rectangle 60"/>
            <p:cNvSpPr/>
            <p:nvPr/>
          </p:nvSpPr>
          <p:spPr>
            <a:xfrm>
              <a:off x="2480649" y="338028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42503" y="338028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Left-Right Arrow 62"/>
            <p:cNvSpPr/>
            <p:nvPr/>
          </p:nvSpPr>
          <p:spPr>
            <a:xfrm>
              <a:off x="3699849" y="3511899"/>
              <a:ext cx="1842654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26588" y="3879121"/>
              <a:ext cx="1359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Mol</a:t>
              </a:r>
              <a:r>
                <a:rPr lang="en-US" sz="1200" dirty="0"/>
                <a:t> </a:t>
              </a:r>
              <a:r>
                <a:rPr lang="en-US" sz="1200" dirty="0" smtClean="0"/>
                <a:t>to </a:t>
              </a:r>
              <a:r>
                <a:rPr lang="en-US" sz="1200" dirty="0" err="1" smtClean="0"/>
                <a:t>Mol</a:t>
              </a:r>
              <a:r>
                <a:rPr lang="en-US" sz="1200" dirty="0" smtClean="0"/>
                <a:t> Ratio </a:t>
              </a:r>
            </a:p>
            <a:p>
              <a:pPr algn="ctr"/>
              <a:r>
                <a:rPr lang="en-US" sz="1200" dirty="0" smtClean="0"/>
                <a:t>from Balanced </a:t>
              </a:r>
              <a:r>
                <a:rPr lang="en-US" sz="1200" dirty="0" err="1" smtClean="0"/>
                <a:t>Eqn</a:t>
              </a:r>
              <a:endParaRPr lang="en-US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2412" y="3380282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10740" y="3380282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Left-Right Arrow 66"/>
            <p:cNvSpPr/>
            <p:nvPr/>
          </p:nvSpPr>
          <p:spPr>
            <a:xfrm>
              <a:off x="1538540" y="3539608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-Right Arrow 67"/>
            <p:cNvSpPr/>
            <p:nvPr/>
          </p:nvSpPr>
          <p:spPr>
            <a:xfrm>
              <a:off x="6761703" y="3539608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26288" y="4066616"/>
              <a:ext cx="1298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75784" y="4051850"/>
              <a:ext cx="1298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34519" y="2935698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52271" y="2800125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012619" y="2984425"/>
              <a:ext cx="125867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ol</a:t>
              </a:r>
              <a:r>
                <a:rPr lang="en-US" sz="2400" dirty="0" smtClean="0"/>
                <a:t>/</a:t>
              </a:r>
              <a:r>
                <a:rPr lang="en-US" sz="2400" dirty="0" err="1" smtClean="0"/>
                <a:t>mol</a:t>
              </a:r>
              <a:endParaRPr lang="en-US" sz="24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80649" y="5002799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565087" y="5067421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Left-Right Arrow 75"/>
            <p:cNvSpPr/>
            <p:nvPr/>
          </p:nvSpPr>
          <p:spPr>
            <a:xfrm rot="5400000">
              <a:off x="2567121" y="4337781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Left-Right Arrow 76"/>
            <p:cNvSpPr/>
            <p:nvPr/>
          </p:nvSpPr>
          <p:spPr>
            <a:xfrm rot="5400000">
              <a:off x="5696750" y="4393971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32139" y="4316999"/>
              <a:ext cx="44755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10972" y="4316999"/>
              <a:ext cx="44755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82994" y="197631"/>
            <a:ext cx="249491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Titration Problems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912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3" y="1092266"/>
            <a:ext cx="6328188" cy="5279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033" y="211209"/>
            <a:ext cx="22013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Titration</a:t>
            </a:r>
          </a:p>
          <a:p>
            <a:r>
              <a:rPr lang="en-US" sz="2400" dirty="0" smtClean="0"/>
              <a:t>“Neutralization”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27697" y="307973"/>
            <a:ext cx="616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to determine the concentration or amount of an unknown substance by reacting it with a known substance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9120" y="6148877"/>
            <a:ext cx="247510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Unknown Concentration</a:t>
            </a:r>
          </a:p>
          <a:p>
            <a:r>
              <a:rPr lang="en-US" dirty="0" smtClean="0"/>
              <a:t>Known Volume or Mass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1104" y="2768806"/>
            <a:ext cx="2341667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Known Concentration </a:t>
            </a:r>
          </a:p>
          <a:p>
            <a:r>
              <a:rPr lang="en-US" dirty="0" smtClean="0"/>
              <a:t>Known Volume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8572" y="1184598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A</a:t>
            </a:r>
            <a:r>
              <a:rPr lang="en-US" sz="4400" dirty="0" smtClean="0"/>
              <a:t> + 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en-US" sz="4400" dirty="0" smtClean="0"/>
              <a:t> → C + D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080083" y="4651623"/>
            <a:ext cx="3196196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Indicator – Changes color when:</a:t>
            </a:r>
          </a:p>
          <a:p>
            <a:r>
              <a:rPr lang="en-US" dirty="0" smtClean="0"/>
              <a:t>	            [A] = [B]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7901" y="1789838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Conc. (M)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Vol. (V)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579" y="1789838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Conc. (M)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Vol. (V)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4221" y="2666463"/>
            <a:ext cx="25212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Given any 3 value’s can solve for the missing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36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39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" y="249793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4862" y="892042"/>
            <a:ext cx="732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_2_</a:t>
            </a:r>
            <a:r>
              <a:rPr lang="en-US" dirty="0" smtClean="0"/>
              <a:t> H</a:t>
            </a:r>
            <a:r>
              <a:rPr lang="en-US" baseline="-25000" dirty="0" smtClean="0"/>
              <a:t>3</a:t>
            </a:r>
            <a:r>
              <a:rPr lang="en-US" dirty="0"/>
              <a:t>P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_3_ </a:t>
            </a:r>
            <a:r>
              <a:rPr lang="en-US" dirty="0" smtClean="0"/>
              <a:t>Mg(OH)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smtClean="0"/>
              <a:t>Mg</a:t>
            </a:r>
            <a:r>
              <a:rPr lang="en-US" baseline="-25000" dirty="0" smtClean="0"/>
              <a:t>3</a:t>
            </a:r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_6_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Heat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183" y="1534291"/>
            <a:ext cx="85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mL of 4.75 M 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 are required to </a:t>
            </a:r>
            <a:r>
              <a:rPr lang="en-US" u="sng" dirty="0" smtClean="0"/>
              <a:t>titrate</a:t>
            </a:r>
            <a:r>
              <a:rPr lang="en-US" dirty="0" smtClean="0"/>
              <a:t> 107.5 mL of 3.50 M Mg(OH)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28966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" y="249793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4655" y="892042"/>
            <a:ext cx="669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_1_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 err="1" smtClean="0"/>
              <a:t>NaOH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Heat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758" y="1534291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required 250.0 mL of 5.0 M </a:t>
            </a:r>
            <a:r>
              <a:rPr lang="en-US" dirty="0" err="1" smtClean="0"/>
              <a:t>NaOH</a:t>
            </a:r>
            <a:r>
              <a:rPr lang="en-US" dirty="0" smtClean="0"/>
              <a:t> to </a:t>
            </a:r>
            <a:r>
              <a:rPr lang="en-US" u="sng" dirty="0" smtClean="0"/>
              <a:t>neutralize</a:t>
            </a:r>
            <a:r>
              <a:rPr lang="en-US" dirty="0" smtClean="0"/>
              <a:t> 175.0 mL of an unknown concentration of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 </a:t>
            </a:r>
            <a:r>
              <a:rPr lang="en-US" dirty="0" smtClean="0"/>
              <a:t>.  What is the Molarity of the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solution?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4930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88" y="107397"/>
            <a:ext cx="374301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Tools for Solving Problems II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04073" y="179938"/>
            <a:ext cx="291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Types of Titration Problems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50994" y="748837"/>
            <a:ext cx="2268687" cy="2061865"/>
            <a:chOff x="612469" y="2185761"/>
            <a:chExt cx="2268687" cy="2061865"/>
          </a:xfrm>
        </p:grpSpPr>
        <p:grpSp>
          <p:nvGrpSpPr>
            <p:cNvPr id="7" name="Group 6"/>
            <p:cNvGrpSpPr/>
            <p:nvPr/>
          </p:nvGrpSpPr>
          <p:grpSpPr>
            <a:xfrm>
              <a:off x="1280956" y="2647426"/>
              <a:ext cx="1600200" cy="1600200"/>
              <a:chOff x="1676400" y="2657475"/>
              <a:chExt cx="1600200" cy="1600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1676400" y="26574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5400000" flipV="1">
                <a:off x="876300" y="34575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623287" y="2185761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          B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469" y="2760192"/>
              <a:ext cx="5597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mL</a:t>
              </a:r>
            </a:p>
            <a:p>
              <a:endParaRPr lang="en-US" sz="2400" dirty="0"/>
            </a:p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20439" y="2755028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95076" y="2760192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0439" y="344752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76027" y="3435433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46139" y="2856109"/>
            <a:ext cx="3261082" cy="800181"/>
            <a:chOff x="180587" y="5127766"/>
            <a:chExt cx="3261082" cy="800181"/>
          </a:xfrm>
        </p:grpSpPr>
        <p:sp>
          <p:nvSpPr>
            <p:cNvPr id="14" name="TextBox 13"/>
            <p:cNvSpPr txBox="1"/>
            <p:nvPr/>
          </p:nvSpPr>
          <p:spPr>
            <a:xfrm>
              <a:off x="180587" y="5292650"/>
              <a:ext cx="863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Start:</a:t>
              </a:r>
              <a:endParaRPr lang="en-US" sz="2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63428" y="5127766"/>
              <a:ext cx="2378241" cy="800181"/>
              <a:chOff x="1063428" y="5127766"/>
              <a:chExt cx="2378241" cy="800181"/>
            </a:xfrm>
          </p:grpSpPr>
          <p:sp>
            <p:nvSpPr>
              <p:cNvPr id="15" name="Right Arrow 14"/>
              <p:cNvSpPr/>
              <p:nvPr/>
            </p:nvSpPr>
            <p:spPr>
              <a:xfrm>
                <a:off x="2025578" y="5214395"/>
                <a:ext cx="414020" cy="4288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2429854" y="5127766"/>
                    <a:ext cx="1011815" cy="79143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9854" y="5127766"/>
                    <a:ext cx="1011815" cy="79143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1063428" y="5141706"/>
                    <a:ext cx="959044" cy="7862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mL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mL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3428" y="5141706"/>
                    <a:ext cx="959044" cy="7862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9" name="Group 58"/>
          <p:cNvGrpSpPr/>
          <p:nvPr/>
        </p:nvGrpSpPr>
        <p:grpSpPr>
          <a:xfrm>
            <a:off x="330689" y="2908945"/>
            <a:ext cx="3147965" cy="539920"/>
            <a:chOff x="374318" y="3533912"/>
            <a:chExt cx="3147965" cy="539920"/>
          </a:xfrm>
        </p:grpSpPr>
        <p:grpSp>
          <p:nvGrpSpPr>
            <p:cNvPr id="21" name="Group 20"/>
            <p:cNvGrpSpPr/>
            <p:nvPr/>
          </p:nvGrpSpPr>
          <p:grpSpPr>
            <a:xfrm>
              <a:off x="374318" y="3533912"/>
              <a:ext cx="3147965" cy="539920"/>
              <a:chOff x="180587" y="5214395"/>
              <a:chExt cx="3147965" cy="53992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80587" y="5292650"/>
                <a:ext cx="8637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Start:</a:t>
                </a:r>
                <a:endParaRPr lang="en-US" sz="2400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025578" y="5214395"/>
                <a:ext cx="1302974" cy="487094"/>
                <a:chOff x="2025578" y="5214395"/>
                <a:chExt cx="1302974" cy="487094"/>
              </a:xfrm>
            </p:grpSpPr>
            <p:sp>
              <p:nvSpPr>
                <p:cNvPr id="24" name="Right Arrow 23"/>
                <p:cNvSpPr/>
                <p:nvPr/>
              </p:nvSpPr>
              <p:spPr>
                <a:xfrm>
                  <a:off x="2025578" y="5214395"/>
                  <a:ext cx="414020" cy="42883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496230" y="5239824"/>
                  <a:ext cx="83232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mL </a:t>
                  </a:r>
                  <a:r>
                    <a:rPr lang="en-US" sz="2400" dirty="0" smtClean="0"/>
                    <a:t>B</a:t>
                  </a:r>
                  <a:endParaRPr lang="en-US" sz="2400" dirty="0"/>
                </a:p>
              </p:txBody>
            </p:sp>
          </p:grpSp>
        </p:grpSp>
        <p:sp>
          <p:nvSpPr>
            <p:cNvPr id="27" name="Rectangle 26"/>
            <p:cNvSpPr/>
            <p:nvPr/>
          </p:nvSpPr>
          <p:spPr>
            <a:xfrm>
              <a:off x="1304279" y="3589375"/>
              <a:ext cx="8323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mL 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2963" y="687224"/>
            <a:ext cx="2268687" cy="2061865"/>
            <a:chOff x="612469" y="2185761"/>
            <a:chExt cx="2268687" cy="2061865"/>
          </a:xfrm>
        </p:grpSpPr>
        <p:grpSp>
          <p:nvGrpSpPr>
            <p:cNvPr id="30" name="Group 29"/>
            <p:cNvGrpSpPr/>
            <p:nvPr/>
          </p:nvGrpSpPr>
          <p:grpSpPr>
            <a:xfrm>
              <a:off x="1280956" y="2647426"/>
              <a:ext cx="1600200" cy="1600200"/>
              <a:chOff x="1676400" y="2657475"/>
              <a:chExt cx="1600200" cy="16002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676400" y="26574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876300" y="3457575"/>
                <a:ext cx="1600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1623287" y="2185761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          B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2469" y="2760192"/>
              <a:ext cx="5597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mL</a:t>
              </a:r>
            </a:p>
            <a:p>
              <a:endParaRPr lang="en-US" sz="2400" dirty="0"/>
            </a:p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20439" y="2755028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95076" y="2760192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?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20439" y="344752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76027" y="3435433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252434" y="3857521"/>
            <a:ext cx="8617528" cy="2953096"/>
            <a:chOff x="312412" y="2800125"/>
            <a:chExt cx="8617528" cy="2953096"/>
          </a:xfrm>
        </p:grpSpPr>
        <p:sp>
          <p:nvSpPr>
            <p:cNvPr id="61" name="Rectangle 60"/>
            <p:cNvSpPr/>
            <p:nvPr/>
          </p:nvSpPr>
          <p:spPr>
            <a:xfrm>
              <a:off x="2480649" y="338028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42503" y="3380282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Left-Right Arrow 62"/>
            <p:cNvSpPr/>
            <p:nvPr/>
          </p:nvSpPr>
          <p:spPr>
            <a:xfrm>
              <a:off x="3699849" y="3511899"/>
              <a:ext cx="1842654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26588" y="3879121"/>
              <a:ext cx="1359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Mol</a:t>
              </a:r>
              <a:r>
                <a:rPr lang="en-US" sz="1200" dirty="0"/>
                <a:t> </a:t>
              </a:r>
              <a:r>
                <a:rPr lang="en-US" sz="1200" dirty="0" smtClean="0"/>
                <a:t>to </a:t>
              </a:r>
              <a:r>
                <a:rPr lang="en-US" sz="1200" dirty="0" err="1" smtClean="0"/>
                <a:t>Mol</a:t>
              </a:r>
              <a:r>
                <a:rPr lang="en-US" sz="1200" dirty="0" smtClean="0"/>
                <a:t> Ratio </a:t>
              </a:r>
            </a:p>
            <a:p>
              <a:pPr algn="ctr"/>
              <a:r>
                <a:rPr lang="en-US" sz="1200" dirty="0" smtClean="0"/>
                <a:t>from Balanced </a:t>
              </a:r>
              <a:r>
                <a:rPr lang="en-US" sz="1200" dirty="0" err="1" smtClean="0"/>
                <a:t>Eqn</a:t>
              </a:r>
              <a:endParaRPr lang="en-US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2412" y="3380282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10740" y="3380282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Left-Right Arrow 66"/>
            <p:cNvSpPr/>
            <p:nvPr/>
          </p:nvSpPr>
          <p:spPr>
            <a:xfrm>
              <a:off x="1538540" y="3539608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eft-Right Arrow 67"/>
            <p:cNvSpPr/>
            <p:nvPr/>
          </p:nvSpPr>
          <p:spPr>
            <a:xfrm>
              <a:off x="6761703" y="3539608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26288" y="4066616"/>
              <a:ext cx="1298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75784" y="4051850"/>
              <a:ext cx="1298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34519" y="2935698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52271" y="2800125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012619" y="2984425"/>
              <a:ext cx="125867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ol</a:t>
              </a:r>
              <a:r>
                <a:rPr lang="en-US" sz="2400" dirty="0" smtClean="0"/>
                <a:t>/</a:t>
              </a:r>
              <a:r>
                <a:rPr lang="en-US" sz="2400" dirty="0" err="1" smtClean="0"/>
                <a:t>mol</a:t>
              </a:r>
              <a:endParaRPr lang="en-US" sz="24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80649" y="5002799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565087" y="5067421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Left-Right Arrow 75"/>
            <p:cNvSpPr/>
            <p:nvPr/>
          </p:nvSpPr>
          <p:spPr>
            <a:xfrm rot="5400000">
              <a:off x="2567121" y="4337781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Left-Right Arrow 76"/>
            <p:cNvSpPr/>
            <p:nvPr/>
          </p:nvSpPr>
          <p:spPr>
            <a:xfrm rot="5400000">
              <a:off x="5696750" y="4393971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32139" y="4316999"/>
              <a:ext cx="44755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10972" y="4316999"/>
              <a:ext cx="44755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825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992" y="249793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4268" y="892042"/>
            <a:ext cx="644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_1_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 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/>
              <a:t>K</a:t>
            </a:r>
            <a:r>
              <a:rPr lang="en-US" dirty="0" smtClean="0"/>
              <a:t>OH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Heat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379" y="1624726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required 117.0 mL of 2.50 M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 </a:t>
            </a:r>
            <a:r>
              <a:rPr lang="en-US" dirty="0" smtClean="0"/>
              <a:t>to </a:t>
            </a:r>
            <a:r>
              <a:rPr lang="en-US" u="sng" dirty="0" smtClean="0"/>
              <a:t>neutralize</a:t>
            </a:r>
            <a:r>
              <a:rPr lang="en-US" dirty="0" smtClean="0"/>
              <a:t> 15.0 mL of an unknown concentration of KOH</a:t>
            </a:r>
            <a:r>
              <a:rPr lang="en-US" baseline="-25000" dirty="0" smtClean="0"/>
              <a:t> </a:t>
            </a:r>
            <a:r>
              <a:rPr lang="en-US" dirty="0" smtClean="0"/>
              <a:t>.  What is the Molarity of the </a:t>
            </a:r>
            <a:r>
              <a:rPr lang="en-US" dirty="0"/>
              <a:t>KOH</a:t>
            </a:r>
            <a:r>
              <a:rPr lang="en-US" dirty="0" smtClean="0"/>
              <a:t> solution?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6627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4862" y="892042"/>
            <a:ext cx="632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_3_</a:t>
            </a:r>
            <a:r>
              <a:rPr lang="en-US" dirty="0" smtClean="0"/>
              <a:t> </a:t>
            </a:r>
            <a:r>
              <a:rPr lang="en-US" dirty="0" err="1" smtClean="0"/>
              <a:t>HCl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_3_ </a:t>
            </a:r>
            <a:r>
              <a:rPr lang="en-US" dirty="0" smtClean="0"/>
              <a:t>Al(OH)</a:t>
            </a:r>
            <a:r>
              <a:rPr lang="en-US" baseline="-25000" dirty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smtClean="0"/>
              <a:t>AlCl</a:t>
            </a:r>
            <a:r>
              <a:rPr lang="en-US" baseline="-25000" dirty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_3_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Heat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183" y="1534291"/>
            <a:ext cx="85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mL of 1.25 M Al(OH)</a:t>
            </a:r>
            <a:r>
              <a:rPr lang="en-US" baseline="-25000" dirty="0" smtClean="0"/>
              <a:t>3</a:t>
            </a:r>
            <a:r>
              <a:rPr lang="en-US" dirty="0" smtClean="0"/>
              <a:t> are required to </a:t>
            </a:r>
            <a:r>
              <a:rPr lang="en-US" u="sng" dirty="0" smtClean="0"/>
              <a:t>titrate</a:t>
            </a:r>
            <a:r>
              <a:rPr lang="en-US" dirty="0" smtClean="0"/>
              <a:t> 95.0 mL of 0.75 M </a:t>
            </a:r>
            <a:r>
              <a:rPr lang="en-US" dirty="0" err="1" smtClean="0"/>
              <a:t>HCl</a:t>
            </a:r>
            <a:r>
              <a:rPr lang="en-US" dirty="0" smtClean="0"/>
              <a:t>?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44992" y="249793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0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15639"/>
            <a:ext cx="2790444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Percent Composition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8125" y="1293669"/>
            <a:ext cx="2790444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Percent Composition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8249" y="1263492"/>
            <a:ext cx="2970750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Percent Pure/Impurity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8125" y="2151687"/>
            <a:ext cx="2945391" cy="629250"/>
            <a:chOff x="203110" y="4357797"/>
            <a:chExt cx="2945391" cy="629250"/>
          </a:xfrm>
        </p:grpSpPr>
        <p:sp>
          <p:nvSpPr>
            <p:cNvPr id="6" name="TextBox 5"/>
            <p:cNvSpPr txBox="1"/>
            <p:nvPr/>
          </p:nvSpPr>
          <p:spPr>
            <a:xfrm>
              <a:off x="441562" y="4357797"/>
              <a:ext cx="1501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Mass Element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210" y="4617715"/>
              <a:ext cx="2184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Mass Substance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3110" y="4662597"/>
              <a:ext cx="224135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444462" y="447793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× 100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76225" y="3101827"/>
                <a:ext cx="2261581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mtClean="0"/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/>
                            <m:t>Percents</m:t>
                          </m:r>
                          <m:r>
                            <a:rPr lang="en-US" b="0" i="0" smtClean="0"/>
                            <m:t>=100 %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" y="3101827"/>
                <a:ext cx="2261581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243065" y="2039999"/>
            <a:ext cx="2945391" cy="700937"/>
            <a:chOff x="203110" y="4286110"/>
            <a:chExt cx="2945391" cy="700937"/>
          </a:xfrm>
        </p:grpSpPr>
        <p:sp>
          <p:nvSpPr>
            <p:cNvPr id="12" name="TextBox 11"/>
            <p:cNvSpPr txBox="1"/>
            <p:nvPr/>
          </p:nvSpPr>
          <p:spPr>
            <a:xfrm>
              <a:off x="284302" y="4286110"/>
              <a:ext cx="2166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Mass Pure Substance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1210" y="4617715"/>
              <a:ext cx="2184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Mass Substance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03110" y="4662597"/>
              <a:ext cx="224135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44462" y="447793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× 100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01627" y="3058896"/>
            <a:ext cx="2986829" cy="713692"/>
            <a:chOff x="161672" y="4273355"/>
            <a:chExt cx="2986829" cy="713692"/>
          </a:xfrm>
        </p:grpSpPr>
        <p:sp>
          <p:nvSpPr>
            <p:cNvPr id="17" name="TextBox 16"/>
            <p:cNvSpPr txBox="1"/>
            <p:nvPr/>
          </p:nvSpPr>
          <p:spPr>
            <a:xfrm>
              <a:off x="161672" y="4273355"/>
              <a:ext cx="2411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Mass Impure Substance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210" y="4617715"/>
              <a:ext cx="2184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Mass Substance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03110" y="4662597"/>
              <a:ext cx="224135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44462" y="447793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× 100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4146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1563</TotalTime>
  <Words>1928</Words>
  <Application>Microsoft Office PowerPoint</Application>
  <PresentationFormat>On-screen Show (4:3)</PresentationFormat>
  <Paragraphs>406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73</cp:revision>
  <dcterms:created xsi:type="dcterms:W3CDTF">2020-03-25T15:59:49Z</dcterms:created>
  <dcterms:modified xsi:type="dcterms:W3CDTF">2020-11-01T16:27:37Z</dcterms:modified>
</cp:coreProperties>
</file>