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77" r:id="rId4"/>
    <p:sldId id="279" r:id="rId5"/>
    <p:sldId id="297" r:id="rId6"/>
    <p:sldId id="281" r:id="rId7"/>
    <p:sldId id="300" r:id="rId8"/>
    <p:sldId id="301" r:id="rId9"/>
    <p:sldId id="282" r:id="rId10"/>
    <p:sldId id="283" r:id="rId11"/>
    <p:sldId id="285" r:id="rId12"/>
    <p:sldId id="284" r:id="rId13"/>
    <p:sldId id="289" r:id="rId14"/>
    <p:sldId id="290" r:id="rId15"/>
    <p:sldId id="298" r:id="rId16"/>
    <p:sldId id="299" r:id="rId17"/>
    <p:sldId id="291" r:id="rId18"/>
    <p:sldId id="302" r:id="rId19"/>
    <p:sldId id="303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Definitions of LR, ER, % Yield, Theoretical Yield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Calculations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7g + Extra Practice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7.4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53670" y="206597"/>
            <a:ext cx="49503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111 Fall 2020</a:t>
            </a:r>
          </a:p>
          <a:p>
            <a:pPr algn="ctr"/>
            <a:r>
              <a:rPr lang="en-US" sz="3200" dirty="0" smtClean="0"/>
              <a:t>Lecture 7g – Stoichiometry II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687" y="347461"/>
            <a:ext cx="223676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Excess Reactant: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084" y="921953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is left over</a:t>
            </a:r>
          </a:p>
          <a:p>
            <a:r>
              <a:rPr lang="en-US" dirty="0" smtClean="0"/>
              <a:t>g LR → </a:t>
            </a:r>
            <a:r>
              <a:rPr lang="en-US" dirty="0" err="1" smtClean="0"/>
              <a:t>mol</a:t>
            </a:r>
            <a:r>
              <a:rPr lang="en-US" dirty="0" smtClean="0"/>
              <a:t> LR → </a:t>
            </a:r>
            <a:r>
              <a:rPr lang="en-US" dirty="0" err="1" smtClean="0"/>
              <a:t>mol</a:t>
            </a:r>
            <a:r>
              <a:rPr lang="en-US" dirty="0" smtClean="0"/>
              <a:t> ER → g ER used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32090" y="424406"/>
            <a:ext cx="2056679" cy="995094"/>
            <a:chOff x="5561192" y="2104996"/>
            <a:chExt cx="2056679" cy="995094"/>
          </a:xfrm>
        </p:grpSpPr>
        <p:sp>
          <p:nvSpPr>
            <p:cNvPr id="5" name="Rectangle 4"/>
            <p:cNvSpPr/>
            <p:nvPr/>
          </p:nvSpPr>
          <p:spPr>
            <a:xfrm>
              <a:off x="5865271" y="2176760"/>
              <a:ext cx="1752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Starting g ER</a:t>
              </a:r>
            </a:p>
            <a:p>
              <a:r>
                <a:rPr lang="en-US" dirty="0"/>
                <a:t>Used g ER</a:t>
              </a:r>
            </a:p>
            <a:p>
              <a:r>
                <a:rPr lang="en-US" dirty="0"/>
                <a:t>Left Over ER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918982" y="2763297"/>
              <a:ext cx="146685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561192" y="2104996"/>
              <a:ext cx="3577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-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599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591" y="312288"/>
            <a:ext cx="2448106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Grams Product or </a:t>
            </a:r>
          </a:p>
          <a:p>
            <a:r>
              <a:rPr lang="en-US" sz="2400" dirty="0" smtClean="0"/>
              <a:t>Theoretical Yield: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9748" y="1197727"/>
            <a:ext cx="3525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/>
              <a:t> </a:t>
            </a:r>
            <a:r>
              <a:rPr lang="en-US" dirty="0" smtClean="0"/>
              <a:t>made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64034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22" y="527920"/>
            <a:ext cx="189276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Percent Yield: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422" y="1127830"/>
                <a:ext cx="4310475" cy="405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Percent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Yield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Actual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Lab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Given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Theoretical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22" y="1127830"/>
                <a:ext cx="4310475" cy="405367"/>
              </a:xfrm>
              <a:prstGeom prst="rect">
                <a:avLst/>
              </a:prstGeom>
              <a:blipFill>
                <a:blip r:embed="rId2"/>
                <a:stretch>
                  <a:fillRect l="-1980" t="-2985" r="-4809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03185" y="5129676"/>
            <a:ext cx="198323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Double Check: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2116" y="5904121"/>
            <a:ext cx="3133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at Start = Mass at the End</a:t>
            </a:r>
          </a:p>
          <a:p>
            <a:r>
              <a:rPr lang="en-US" dirty="0" smtClean="0"/>
              <a:t>g R</a:t>
            </a:r>
            <a:r>
              <a:rPr lang="en-US" baseline="-25000" dirty="0" smtClean="0"/>
              <a:t>1</a:t>
            </a:r>
            <a:r>
              <a:rPr lang="en-US" dirty="0" smtClean="0"/>
              <a:t> + g R</a:t>
            </a:r>
            <a:r>
              <a:rPr lang="en-US" baseline="-25000" dirty="0" smtClean="0"/>
              <a:t>2</a:t>
            </a:r>
            <a:r>
              <a:rPr lang="en-US" dirty="0" smtClean="0"/>
              <a:t> = g ER + g P</a:t>
            </a:r>
            <a:r>
              <a:rPr lang="en-US" baseline="-25000" dirty="0" smtClean="0"/>
              <a:t>1</a:t>
            </a:r>
            <a:r>
              <a:rPr lang="en-US" dirty="0" smtClean="0"/>
              <a:t> + g 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48422" y="2200357"/>
            <a:ext cx="231185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Energy Released: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8232" y="2892854"/>
            <a:ext cx="3463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Energy is just like a normal product</a:t>
            </a:r>
          </a:p>
          <a:p>
            <a:r>
              <a:rPr lang="en-US" dirty="0" smtClean="0"/>
              <a:t>g 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smtClean="0"/>
              <a:t>kJ Energy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71243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31295" y="1075447"/>
            <a:ext cx="8617528" cy="1728156"/>
            <a:chOff x="312412" y="2800125"/>
            <a:chExt cx="8617528" cy="1728156"/>
          </a:xfrm>
        </p:grpSpPr>
        <p:sp>
          <p:nvSpPr>
            <p:cNvPr id="3" name="Rectangle 2"/>
            <p:cNvSpPr/>
            <p:nvPr/>
          </p:nvSpPr>
          <p:spPr>
            <a:xfrm>
              <a:off x="2480649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542503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3699849" y="3511899"/>
              <a:ext cx="1842654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6588" y="3879121"/>
              <a:ext cx="1359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Mol</a:t>
              </a:r>
              <a:r>
                <a:rPr lang="en-US" sz="1200" dirty="0"/>
                <a:t> </a:t>
              </a:r>
              <a:r>
                <a:rPr lang="en-US" sz="1200" dirty="0" smtClean="0"/>
                <a:t>to </a:t>
              </a:r>
              <a:r>
                <a:rPr lang="en-US" sz="1200" dirty="0" err="1" smtClean="0"/>
                <a:t>Mol</a:t>
              </a:r>
              <a:r>
                <a:rPr lang="en-US" sz="1200" dirty="0" smtClean="0"/>
                <a:t> Ratio </a:t>
              </a:r>
            </a:p>
            <a:p>
              <a:pPr algn="ctr"/>
              <a:r>
                <a:rPr lang="en-US" sz="1200" dirty="0" smtClean="0"/>
                <a:t>from Balanced </a:t>
              </a:r>
              <a:r>
                <a:rPr lang="en-US" sz="1200" dirty="0" err="1" smtClean="0"/>
                <a:t>Eqn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12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0740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1538540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6761703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26288" y="4066616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75784" y="4051850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34519" y="2935698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2271" y="2800125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12619" y="2984425"/>
              <a:ext cx="125867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/>
                <a:t>m</a:t>
              </a:r>
              <a:r>
                <a:rPr lang="en-US" sz="2400" dirty="0" err="1" smtClean="0"/>
                <a:t>ol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mol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1015" y="351693"/>
            <a:ext cx="233256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Mental Roadmap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94227" y="3287676"/>
            <a:ext cx="5075552" cy="490114"/>
            <a:chOff x="170114" y="1121506"/>
            <a:chExt cx="5075552" cy="490114"/>
          </a:xfrm>
        </p:grpSpPr>
        <p:sp>
          <p:nvSpPr>
            <p:cNvPr id="18" name="TextBox 17"/>
            <p:cNvSpPr txBox="1"/>
            <p:nvPr/>
          </p:nvSpPr>
          <p:spPr>
            <a:xfrm>
              <a:off x="995911" y="112738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6592" y="1149955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3</a:t>
              </a:r>
              <a:r>
                <a:rPr lang="en-US" sz="2400" dirty="0" smtClean="0"/>
                <a:t>_ B</a:t>
              </a:r>
              <a:endParaRPr lang="en-US" sz="2400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232406" y="1184490"/>
              <a:ext cx="819150" cy="39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91750" y="1121506"/>
              <a:ext cx="880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1</a:t>
              </a:r>
              <a:r>
                <a:rPr lang="en-US" sz="2400" dirty="0" smtClean="0"/>
                <a:t>_ C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86607" y="112150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0114" y="1127390"/>
              <a:ext cx="894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_2_</a:t>
              </a:r>
              <a:r>
                <a:rPr lang="en-US" sz="2400" dirty="0" smtClean="0"/>
                <a:t> A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39649" y="1121506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6</a:t>
              </a:r>
              <a:r>
                <a:rPr lang="en-US" sz="2400" dirty="0" smtClean="0"/>
                <a:t>_ D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8152" y="4332183"/>
            <a:ext cx="31860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Find the LR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Find ER used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</a:rPr>
              <a:t>Find second Product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kJ Energy Release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F0"/>
                </a:solidFill>
              </a:rPr>
              <a:t>% Yield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Double Check!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50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5110" y="2055676"/>
            <a:ext cx="1899366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 your lab bench:</a:t>
            </a:r>
          </a:p>
          <a:p>
            <a:pPr algn="ctr"/>
            <a:r>
              <a:rPr lang="en-US" dirty="0" smtClean="0"/>
              <a:t>250.0 g C</a:t>
            </a:r>
          </a:p>
          <a:p>
            <a:pPr algn="ctr"/>
            <a:r>
              <a:rPr lang="en-US" dirty="0" smtClean="0"/>
              <a:t>50.0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/>
              <a:t>3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7819" y="4191722"/>
            <a:ext cx="4097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How many grams Fe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Reactant?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the Excess Reactant is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If in lab you only made 30.0 grams of Fe what is the percent yield?</a:t>
            </a:r>
          </a:p>
          <a:p>
            <a:pPr marL="342900" indent="-342900">
              <a:buAutoNum type="arabicPeriod"/>
            </a:pPr>
            <a:r>
              <a:rPr lang="en-US" dirty="0" smtClean="0"/>
              <a:t>kJ of energy released</a:t>
            </a:r>
          </a:p>
          <a:p>
            <a:pPr marL="342900" indent="-342900">
              <a:buAutoNum type="arabicPeriod"/>
            </a:pPr>
            <a:r>
              <a:rPr lang="en-US" dirty="0" smtClean="0"/>
              <a:t>Double Check?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01054" y="4203330"/>
            <a:ext cx="25512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g C left</a:t>
            </a:r>
          </a:p>
          <a:p>
            <a:r>
              <a:rPr lang="en-US" dirty="0" smtClean="0"/>
              <a:t>_____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left</a:t>
            </a:r>
            <a:endParaRPr lang="en-US" baseline="-25000" dirty="0" smtClean="0"/>
          </a:p>
          <a:p>
            <a:r>
              <a:rPr lang="en-US" dirty="0" smtClean="0"/>
              <a:t>_____g Fe made</a:t>
            </a:r>
          </a:p>
          <a:p>
            <a:r>
              <a:rPr lang="en-US" dirty="0" smtClean="0"/>
              <a:t>_____g CO made</a:t>
            </a:r>
          </a:p>
          <a:p>
            <a:r>
              <a:rPr lang="en-US" dirty="0" smtClean="0"/>
              <a:t>_____ Percent Yield of Fe</a:t>
            </a:r>
          </a:p>
          <a:p>
            <a:r>
              <a:rPr lang="en-US" dirty="0" smtClean="0"/>
              <a:t>_____ kJ Released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7819" y="367769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895" y="230336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16809" y="839476"/>
            <a:ext cx="7956497" cy="893982"/>
            <a:chOff x="316809" y="839476"/>
            <a:chExt cx="7956497" cy="893982"/>
          </a:xfrm>
        </p:grpSpPr>
        <p:grpSp>
          <p:nvGrpSpPr>
            <p:cNvPr id="20" name="Group 19"/>
            <p:cNvGrpSpPr/>
            <p:nvPr/>
          </p:nvGrpSpPr>
          <p:grpSpPr>
            <a:xfrm>
              <a:off x="377819" y="839476"/>
              <a:ext cx="7895487" cy="524650"/>
              <a:chOff x="170114" y="1127386"/>
              <a:chExt cx="7895487" cy="52465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552290" y="1127386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31515" y="1127386"/>
                <a:ext cx="14192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1</a:t>
                </a:r>
                <a:r>
                  <a:rPr lang="en-US" sz="2400" dirty="0" smtClean="0"/>
                  <a:t>_ Fe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O</a:t>
                </a:r>
                <a:r>
                  <a:rPr lang="en-US" sz="2400" baseline="-25000" dirty="0"/>
                  <a:t>3</a:t>
                </a:r>
              </a:p>
            </p:txBody>
          </p:sp>
          <p:sp>
            <p:nvSpPr>
              <p:cNvPr id="23" name="Right Arrow 22"/>
              <p:cNvSpPr/>
              <p:nvPr/>
            </p:nvSpPr>
            <p:spPr>
              <a:xfrm>
                <a:off x="3516255" y="1190371"/>
                <a:ext cx="819150" cy="39868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469226" y="1181513"/>
                <a:ext cx="9383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2</a:t>
                </a:r>
                <a:r>
                  <a:rPr lang="en-US" sz="2400" dirty="0" smtClean="0"/>
                  <a:t>_Fe</a:t>
                </a:r>
                <a:endParaRPr lang="en-US" sz="2400" baseline="-25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622262" y="1190371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0114" y="1127390"/>
                <a:ext cx="10182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 smtClean="0"/>
                  <a:t>_3_</a:t>
                </a:r>
                <a:r>
                  <a:rPr lang="en-US" sz="2400" dirty="0" smtClean="0"/>
                  <a:t> C  </a:t>
                </a:r>
                <a:endParaRPr lang="en-US" sz="24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68653" y="1190371"/>
                <a:ext cx="21969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3</a:t>
                </a:r>
                <a:r>
                  <a:rPr lang="en-US" sz="2400" dirty="0" smtClean="0"/>
                  <a:t>_CO   +   75 kJ</a:t>
                </a:r>
                <a:endParaRPr lang="en-US" sz="2400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16809" y="1323774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12.011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50479" y="1323774"/>
              <a:ext cx="1563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159.687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3695" y="1364126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55.845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14755" y="1364126"/>
              <a:ext cx="1329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28.01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796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746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72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824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110" y="2055676"/>
            <a:ext cx="1899366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 your lab bench:</a:t>
            </a:r>
          </a:p>
          <a:p>
            <a:pPr algn="ctr"/>
            <a:r>
              <a:rPr lang="en-US" dirty="0" smtClean="0"/>
              <a:t>250.0 g C</a:t>
            </a:r>
          </a:p>
          <a:p>
            <a:pPr algn="ctr"/>
            <a:r>
              <a:rPr lang="en-US" dirty="0" smtClean="0"/>
              <a:t>50.0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/>
              <a:t>3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7819" y="4191722"/>
            <a:ext cx="409759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How many grams Fe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Reactant?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the Excess Reactant is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If in lab you only made 30.0 grams of Fe what is the percent yield?</a:t>
            </a:r>
          </a:p>
          <a:p>
            <a:pPr marL="342900" indent="-342900">
              <a:buAutoNum type="arabicPeriod"/>
            </a:pPr>
            <a:r>
              <a:rPr lang="en-US" dirty="0"/>
              <a:t>How much energy in kJ is released?</a:t>
            </a:r>
          </a:p>
          <a:p>
            <a:pPr marL="342900" indent="-342900">
              <a:buAutoNum type="arabicPeriod"/>
            </a:pPr>
            <a:r>
              <a:rPr lang="en-US" dirty="0"/>
              <a:t>Double Check</a:t>
            </a:r>
          </a:p>
          <a:p>
            <a:pPr marL="342900" indent="-342900">
              <a:buAutoNum type="arabicPeriod"/>
            </a:pP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5566197" y="4099389"/>
            <a:ext cx="25512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g C left</a:t>
            </a:r>
          </a:p>
          <a:p>
            <a:r>
              <a:rPr lang="en-US" dirty="0" smtClean="0"/>
              <a:t>_____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left</a:t>
            </a:r>
            <a:endParaRPr lang="en-US" baseline="-25000" dirty="0" smtClean="0"/>
          </a:p>
          <a:p>
            <a:r>
              <a:rPr lang="en-US" dirty="0" smtClean="0"/>
              <a:t>_____g Fe made</a:t>
            </a:r>
          </a:p>
          <a:p>
            <a:r>
              <a:rPr lang="en-US" dirty="0" smtClean="0"/>
              <a:t>_____g CO made</a:t>
            </a:r>
          </a:p>
          <a:p>
            <a:r>
              <a:rPr lang="en-US" dirty="0" smtClean="0"/>
              <a:t>_____ Percent Yield of Fe</a:t>
            </a:r>
          </a:p>
          <a:p>
            <a:r>
              <a:rPr lang="en-US" dirty="0"/>
              <a:t>_____ kJ Released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819" y="367769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895" y="230336"/>
            <a:ext cx="104791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Answers!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48510" y="1808527"/>
            <a:ext cx="1962910" cy="23083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Answers</a:t>
            </a:r>
          </a:p>
          <a:p>
            <a:r>
              <a:rPr lang="en-US" dirty="0" smtClean="0"/>
              <a:t>238.7 g C Left Over</a:t>
            </a:r>
          </a:p>
          <a:p>
            <a:r>
              <a:rPr lang="en-US" dirty="0" smtClean="0"/>
              <a:t>0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Left Over</a:t>
            </a:r>
          </a:p>
          <a:p>
            <a:r>
              <a:rPr lang="en-US" dirty="0" smtClean="0"/>
              <a:t>35.0 g Fe made</a:t>
            </a:r>
          </a:p>
          <a:p>
            <a:r>
              <a:rPr lang="en-US" dirty="0" smtClean="0"/>
              <a:t>26.3 g CO made</a:t>
            </a:r>
          </a:p>
          <a:p>
            <a:r>
              <a:rPr lang="en-US" dirty="0" smtClean="0"/>
              <a:t>85.7% yield of Fe</a:t>
            </a:r>
          </a:p>
          <a:p>
            <a:r>
              <a:rPr lang="en-US" dirty="0" smtClean="0"/>
              <a:t>23.5 kJ Energy</a:t>
            </a:r>
          </a:p>
          <a:p>
            <a:r>
              <a:rPr lang="en-US" dirty="0" smtClean="0"/>
              <a:t>LR =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597489" y="1818538"/>
            <a:ext cx="4319772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Double Check</a:t>
            </a:r>
          </a:p>
          <a:p>
            <a:r>
              <a:rPr lang="en-US" dirty="0" smtClean="0"/>
              <a:t>Start: 250 + 50 = 300 g of Reactants</a:t>
            </a:r>
          </a:p>
          <a:p>
            <a:r>
              <a:rPr lang="en-US" dirty="0" smtClean="0"/>
              <a:t>End: 35.0 g Fe + 26.3 g CO + 238.7 g C  300 g</a:t>
            </a:r>
          </a:p>
          <a:p>
            <a:endParaRPr lang="en-US" dirty="0"/>
          </a:p>
          <a:p>
            <a:r>
              <a:rPr lang="en-US" dirty="0" smtClean="0"/>
              <a:t>Start = End therefore Lavoisier is happy!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33171" y="823711"/>
            <a:ext cx="7956497" cy="893982"/>
            <a:chOff x="316809" y="839476"/>
            <a:chExt cx="7956497" cy="893982"/>
          </a:xfrm>
        </p:grpSpPr>
        <p:grpSp>
          <p:nvGrpSpPr>
            <p:cNvPr id="11" name="Group 10"/>
            <p:cNvGrpSpPr/>
            <p:nvPr/>
          </p:nvGrpSpPr>
          <p:grpSpPr>
            <a:xfrm>
              <a:off x="377819" y="839476"/>
              <a:ext cx="7895487" cy="524650"/>
              <a:chOff x="170114" y="1127386"/>
              <a:chExt cx="7895487" cy="52465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552290" y="1127386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831515" y="1127386"/>
                <a:ext cx="14192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1</a:t>
                </a:r>
                <a:r>
                  <a:rPr lang="en-US" sz="2400" dirty="0" smtClean="0"/>
                  <a:t>_ Fe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O</a:t>
                </a:r>
                <a:r>
                  <a:rPr lang="en-US" sz="2400" baseline="-25000" dirty="0"/>
                  <a:t>3</a:t>
                </a:r>
              </a:p>
            </p:txBody>
          </p:sp>
          <p:sp>
            <p:nvSpPr>
              <p:cNvPr id="18" name="Right Arrow 17"/>
              <p:cNvSpPr/>
              <p:nvPr/>
            </p:nvSpPr>
            <p:spPr>
              <a:xfrm>
                <a:off x="3516255" y="1190371"/>
                <a:ext cx="819150" cy="39868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469226" y="1181513"/>
                <a:ext cx="9383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2</a:t>
                </a:r>
                <a:r>
                  <a:rPr lang="en-US" sz="2400" dirty="0" smtClean="0"/>
                  <a:t>_Fe</a:t>
                </a:r>
                <a:endParaRPr lang="en-US" sz="2400" baseline="-250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622262" y="1190371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+</a:t>
                </a:r>
                <a:endParaRPr lang="en-US" sz="2400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70114" y="1127390"/>
                <a:ext cx="10182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 smtClean="0"/>
                  <a:t>_3_</a:t>
                </a:r>
                <a:r>
                  <a:rPr lang="en-US" sz="2400" dirty="0" smtClean="0"/>
                  <a:t> C  </a:t>
                </a:r>
                <a:endParaRPr lang="en-US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868653" y="1190371"/>
                <a:ext cx="21969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r>
                  <a:rPr lang="en-US" sz="2400" u="sng" dirty="0" smtClean="0"/>
                  <a:t>3</a:t>
                </a:r>
                <a:r>
                  <a:rPr lang="en-US" sz="2400" dirty="0" smtClean="0"/>
                  <a:t>_CO   +   75 kJ</a:t>
                </a:r>
                <a:endParaRPr lang="en-US" sz="2400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16809" y="1323774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12.011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50479" y="1323774"/>
              <a:ext cx="1563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159.687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3695" y="1364126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55.845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4755" y="1364126"/>
              <a:ext cx="1329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28.01 g/</a:t>
              </a:r>
              <a:r>
                <a:rPr lang="en-US" dirty="0" err="1" smtClean="0">
                  <a:solidFill>
                    <a:srgbClr val="00B050"/>
                  </a:solidFill>
                </a:rPr>
                <a:t>mol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9435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58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0649" y="3380282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2503" y="3380282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Mol</a:t>
            </a:r>
            <a:r>
              <a:rPr lang="en-US" dirty="0" smtClean="0">
                <a:solidFill>
                  <a:schemeClr val="tx1"/>
                </a:solidFill>
              </a:rPr>
              <a:t>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699849" y="3511899"/>
            <a:ext cx="1842654" cy="3810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26588" y="3879121"/>
            <a:ext cx="1359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Mol</a:t>
            </a:r>
            <a:r>
              <a:rPr lang="en-US" sz="1200" dirty="0"/>
              <a:t> </a:t>
            </a:r>
            <a:r>
              <a:rPr lang="en-US" sz="1200" dirty="0" smtClean="0"/>
              <a:t>to </a:t>
            </a:r>
            <a:r>
              <a:rPr lang="en-US" sz="1200" dirty="0" err="1" smtClean="0"/>
              <a:t>Mol</a:t>
            </a:r>
            <a:r>
              <a:rPr lang="en-US" sz="1200" dirty="0" smtClean="0"/>
              <a:t> Ratio </a:t>
            </a:r>
          </a:p>
          <a:p>
            <a:pPr algn="ctr"/>
            <a:r>
              <a:rPr lang="en-US" sz="1200" dirty="0" smtClean="0"/>
              <a:t>from Balanced </a:t>
            </a:r>
            <a:r>
              <a:rPr lang="en-US" sz="1200" dirty="0" err="1" smtClean="0"/>
              <a:t>Eqn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12412" y="3380282"/>
            <a:ext cx="12192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Grams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0740" y="3380282"/>
            <a:ext cx="12192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Grams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1538540" y="3539608"/>
            <a:ext cx="949036" cy="3810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6761703" y="3539608"/>
            <a:ext cx="949036" cy="3810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26288" y="4066616"/>
            <a:ext cx="129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Molecular Weight</a:t>
            </a:r>
          </a:p>
          <a:p>
            <a:pPr algn="ctr"/>
            <a:r>
              <a:rPr lang="en-US" sz="1200" dirty="0" smtClean="0"/>
              <a:t>g/</a:t>
            </a:r>
            <a:r>
              <a:rPr lang="en-US" sz="1200" dirty="0" err="1" smtClean="0"/>
              <a:t>mol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575784" y="4051850"/>
            <a:ext cx="129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Molecular Weight</a:t>
            </a:r>
          </a:p>
          <a:p>
            <a:pPr algn="ctr"/>
            <a:r>
              <a:rPr lang="en-US" sz="1200" dirty="0" smtClean="0"/>
              <a:t>g/</a:t>
            </a:r>
            <a:r>
              <a:rPr lang="en-US" sz="1200" dirty="0" err="1" smtClean="0"/>
              <a:t>mol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634519" y="2935698"/>
            <a:ext cx="721672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MW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2271" y="2800125"/>
            <a:ext cx="721672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MW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012619" y="2984425"/>
            <a:ext cx="1258678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m</a:t>
            </a:r>
            <a:r>
              <a:rPr lang="en-US" sz="2400" dirty="0" err="1" smtClean="0"/>
              <a:t>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11015" y="351693"/>
            <a:ext cx="318337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Roadmap to the Future!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49901" y="1527043"/>
            <a:ext cx="5075552" cy="490114"/>
            <a:chOff x="170114" y="1121506"/>
            <a:chExt cx="5075552" cy="490114"/>
          </a:xfrm>
        </p:grpSpPr>
        <p:sp>
          <p:nvSpPr>
            <p:cNvPr id="18" name="TextBox 17"/>
            <p:cNvSpPr txBox="1"/>
            <p:nvPr/>
          </p:nvSpPr>
          <p:spPr>
            <a:xfrm>
              <a:off x="995911" y="112738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6592" y="1149955"/>
              <a:ext cx="8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3</a:t>
              </a:r>
              <a:r>
                <a:rPr lang="en-US" sz="2400" dirty="0" smtClean="0"/>
                <a:t>_ B</a:t>
              </a:r>
              <a:endParaRPr lang="en-US" sz="2400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232406" y="1184490"/>
              <a:ext cx="819150" cy="39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91750" y="1121506"/>
              <a:ext cx="880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1</a:t>
              </a:r>
              <a:r>
                <a:rPr lang="en-US" sz="2400" dirty="0" smtClean="0"/>
                <a:t>_ C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86607" y="112150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0114" y="1127390"/>
              <a:ext cx="894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_2_</a:t>
              </a:r>
              <a:r>
                <a:rPr lang="en-US" sz="2400" dirty="0" smtClean="0"/>
                <a:t> A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39649" y="1121506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6</a:t>
              </a:r>
              <a:r>
                <a:rPr lang="en-US" sz="2400" dirty="0" smtClean="0"/>
                <a:t>_ D</a:t>
              </a:r>
              <a:endParaRPr lang="en-US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710739" y="90436"/>
            <a:ext cx="109683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7f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4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85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0114" y="271305"/>
            <a:ext cx="1795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Making Pizza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0114" y="2055676"/>
            <a:ext cx="2109360" cy="147732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 your cupboard:</a:t>
            </a:r>
          </a:p>
          <a:p>
            <a:pPr algn="ctr"/>
            <a:r>
              <a:rPr lang="en-US" dirty="0" smtClean="0"/>
              <a:t>10 crusts</a:t>
            </a:r>
          </a:p>
          <a:p>
            <a:pPr algn="ctr"/>
            <a:r>
              <a:rPr lang="en-US" dirty="0" smtClean="0"/>
              <a:t>160 pepperoni slices</a:t>
            </a:r>
          </a:p>
          <a:p>
            <a:pPr algn="ctr"/>
            <a:r>
              <a:rPr lang="en-US" dirty="0" smtClean="0"/>
              <a:t>24 oz. cheese</a:t>
            </a:r>
          </a:p>
          <a:p>
            <a:pPr algn="ctr"/>
            <a:r>
              <a:rPr lang="en-US" dirty="0" smtClean="0"/>
              <a:t>60 pineapple slices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7819" y="4191722"/>
            <a:ext cx="40975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How many pizza slicer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Ingredient?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each ingredient will be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If while baking the pizza’s you burn 10 slices, what is the percent of pizza slices you successfully made?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22937" y="4160016"/>
            <a:ext cx="34800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Crusts left</a:t>
            </a:r>
          </a:p>
          <a:p>
            <a:r>
              <a:rPr lang="en-US" dirty="0" smtClean="0"/>
              <a:t>_____ Pepperoni left</a:t>
            </a:r>
          </a:p>
          <a:p>
            <a:r>
              <a:rPr lang="en-US" dirty="0" smtClean="0"/>
              <a:t>_____oz. cheese left</a:t>
            </a:r>
          </a:p>
          <a:p>
            <a:r>
              <a:rPr lang="en-US" dirty="0" smtClean="0"/>
              <a:t>_____pineapple left</a:t>
            </a:r>
          </a:p>
          <a:p>
            <a:r>
              <a:rPr lang="en-US" dirty="0" smtClean="0"/>
              <a:t>_____Theoretical Pizza Slices made</a:t>
            </a:r>
          </a:p>
          <a:p>
            <a:r>
              <a:rPr lang="en-US" dirty="0" smtClean="0"/>
              <a:t>_____ Percent of Pizza Slices made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7819" y="367769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2321" y="972971"/>
            <a:ext cx="5206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 smtClean="0"/>
              <a:t>1_</a:t>
            </a:r>
            <a:r>
              <a:rPr lang="en-US" sz="2400" dirty="0" smtClean="0"/>
              <a:t> crust + _</a:t>
            </a:r>
            <a:r>
              <a:rPr lang="en-US" sz="2400" u="sng" dirty="0" smtClean="0"/>
              <a:t>25</a:t>
            </a:r>
            <a:r>
              <a:rPr lang="en-US" sz="2400" dirty="0" smtClean="0"/>
              <a:t>_ pepperoni slices + </a:t>
            </a:r>
          </a:p>
          <a:p>
            <a:r>
              <a:rPr lang="en-US" sz="2400" dirty="0" smtClean="0"/>
              <a:t>_</a:t>
            </a:r>
            <a:r>
              <a:rPr lang="en-US" sz="2400" u="sng" dirty="0"/>
              <a:t>3</a:t>
            </a:r>
            <a:r>
              <a:rPr lang="en-US" sz="2400" u="sng" dirty="0" smtClean="0"/>
              <a:t>.5</a:t>
            </a:r>
            <a:r>
              <a:rPr lang="en-US" sz="2400" dirty="0" smtClean="0"/>
              <a:t>_ oz. cheese + _</a:t>
            </a:r>
            <a:r>
              <a:rPr lang="en-US" sz="2400" u="sng" dirty="0" smtClean="0"/>
              <a:t>10</a:t>
            </a:r>
            <a:r>
              <a:rPr lang="en-US" sz="2400" dirty="0" smtClean="0"/>
              <a:t>_ pineapple slices</a:t>
            </a:r>
            <a:endParaRPr lang="en-US" sz="2400" dirty="0"/>
          </a:p>
        </p:txBody>
      </p:sp>
      <p:sp>
        <p:nvSpPr>
          <p:cNvPr id="21" name="Right Arrow 20"/>
          <p:cNvSpPr/>
          <p:nvPr/>
        </p:nvSpPr>
        <p:spPr>
          <a:xfrm>
            <a:off x="6027900" y="1143995"/>
            <a:ext cx="635841" cy="488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Rectangle 21"/>
          <p:cNvSpPr/>
          <p:nvPr/>
        </p:nvSpPr>
        <p:spPr>
          <a:xfrm>
            <a:off x="6736721" y="1143995"/>
            <a:ext cx="2066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/>
              <a:t>8</a:t>
            </a:r>
            <a:r>
              <a:rPr lang="en-US" sz="2400" dirty="0"/>
              <a:t>_ </a:t>
            </a:r>
            <a:r>
              <a:rPr lang="en-US" sz="2400" dirty="0" smtClean="0"/>
              <a:t>Pizza slices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70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14" y="271305"/>
            <a:ext cx="17953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Making Pizza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2321" y="972971"/>
            <a:ext cx="5206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 smtClean="0"/>
              <a:t>1_</a:t>
            </a:r>
            <a:r>
              <a:rPr lang="en-US" sz="2400" dirty="0" smtClean="0"/>
              <a:t> crust + _</a:t>
            </a:r>
            <a:r>
              <a:rPr lang="en-US" sz="2400" u="sng" dirty="0" smtClean="0"/>
              <a:t>25</a:t>
            </a:r>
            <a:r>
              <a:rPr lang="en-US" sz="2400" dirty="0" smtClean="0"/>
              <a:t>_ pepperoni slices + </a:t>
            </a:r>
          </a:p>
          <a:p>
            <a:r>
              <a:rPr lang="en-US" sz="2400" dirty="0" smtClean="0"/>
              <a:t>_</a:t>
            </a:r>
            <a:r>
              <a:rPr lang="en-US" sz="2400" u="sng" dirty="0"/>
              <a:t>3</a:t>
            </a:r>
            <a:r>
              <a:rPr lang="en-US" sz="2400" u="sng" dirty="0" smtClean="0"/>
              <a:t>.5</a:t>
            </a:r>
            <a:r>
              <a:rPr lang="en-US" sz="2400" dirty="0" smtClean="0"/>
              <a:t>_ oz. cheese + _</a:t>
            </a:r>
            <a:r>
              <a:rPr lang="en-US" sz="2400" u="sng" dirty="0" smtClean="0"/>
              <a:t>10</a:t>
            </a:r>
            <a:r>
              <a:rPr lang="en-US" sz="2400" dirty="0" smtClean="0"/>
              <a:t>_ pineapple slices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6027900" y="1143995"/>
            <a:ext cx="635841" cy="488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7062964" y="1143995"/>
            <a:ext cx="1332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_</a:t>
            </a:r>
            <a:r>
              <a:rPr lang="en-US" sz="2400" u="sng" dirty="0"/>
              <a:t>8</a:t>
            </a:r>
            <a:r>
              <a:rPr lang="en-US" sz="2400" dirty="0"/>
              <a:t>_ Pizza</a:t>
            </a:r>
          </a:p>
        </p:txBody>
      </p:sp>
    </p:spTree>
    <p:extLst>
      <p:ext uri="{BB962C8B-B14F-4D97-AF65-F5344CB8AC3E}">
        <p14:creationId xmlns:p14="http://schemas.microsoft.com/office/powerpoint/2010/main" val="263991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9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16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131" y="1194330"/>
            <a:ext cx="243124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Limiting Reactant: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34024" y="1160695"/>
            <a:ext cx="223676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Excess Reactant: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0131" y="3535394"/>
            <a:ext cx="2989921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Grams of a Product or </a:t>
            </a:r>
          </a:p>
          <a:p>
            <a:r>
              <a:rPr lang="en-US" sz="2400" dirty="0" smtClean="0"/>
              <a:t>Theoretical Yield: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2919" y="3604548"/>
            <a:ext cx="189276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Percent Yield: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799" y="1745918"/>
            <a:ext cx="3616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you run out of first</a:t>
            </a:r>
          </a:p>
          <a:p>
            <a:r>
              <a:rPr lang="en-US" dirty="0" smtClean="0"/>
              <a:t>Zero left at end of the reaction</a:t>
            </a:r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Fewest grams of P</a:t>
            </a:r>
            <a:r>
              <a:rPr lang="en-US" baseline="-25000" dirty="0" smtClean="0"/>
              <a:t>1</a:t>
            </a:r>
            <a:r>
              <a:rPr lang="en-US" dirty="0" smtClean="0"/>
              <a:t> determines LR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3148" y="1745918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is left over</a:t>
            </a:r>
          </a:p>
          <a:p>
            <a:r>
              <a:rPr lang="en-US" dirty="0" smtClean="0"/>
              <a:t>g LR → </a:t>
            </a:r>
            <a:r>
              <a:rPr lang="en-US" dirty="0" err="1" smtClean="0"/>
              <a:t>mol</a:t>
            </a:r>
            <a:r>
              <a:rPr lang="en-US" dirty="0" smtClean="0"/>
              <a:t> LR → </a:t>
            </a:r>
            <a:r>
              <a:rPr lang="en-US" dirty="0" err="1" smtClean="0"/>
              <a:t>mol</a:t>
            </a:r>
            <a:r>
              <a:rPr lang="en-US" dirty="0" smtClean="0"/>
              <a:t> ER → g ER used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534024" y="2484582"/>
            <a:ext cx="2056679" cy="995094"/>
            <a:chOff x="5561192" y="2104996"/>
            <a:chExt cx="2056679" cy="995094"/>
          </a:xfrm>
        </p:grpSpPr>
        <p:sp>
          <p:nvSpPr>
            <p:cNvPr id="8" name="Rectangle 7"/>
            <p:cNvSpPr/>
            <p:nvPr/>
          </p:nvSpPr>
          <p:spPr>
            <a:xfrm>
              <a:off x="5865271" y="2176760"/>
              <a:ext cx="1752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Starting g ER</a:t>
              </a:r>
            </a:p>
            <a:p>
              <a:r>
                <a:rPr lang="en-US" dirty="0"/>
                <a:t>Used g ER</a:t>
              </a:r>
            </a:p>
            <a:p>
              <a:r>
                <a:rPr lang="en-US" dirty="0"/>
                <a:t>Left Over ER 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918982" y="2763297"/>
              <a:ext cx="146685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561192" y="2104996"/>
              <a:ext cx="3577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-</a:t>
              </a:r>
              <a:endParaRPr lang="en-US" sz="44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89941" y="4597223"/>
            <a:ext cx="3525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/>
              <a:t> </a:t>
            </a:r>
            <a:r>
              <a:rPr lang="en-US" dirty="0" smtClean="0"/>
              <a:t>made</a:t>
            </a:r>
            <a:endParaRPr lang="en-US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04062" y="4579205"/>
                <a:ext cx="4310475" cy="405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Percent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Yield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Actual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Lab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Given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Theoretical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062" y="4579205"/>
                <a:ext cx="4310475" cy="405367"/>
              </a:xfrm>
              <a:prstGeom prst="rect">
                <a:avLst/>
              </a:prstGeom>
              <a:blipFill>
                <a:blip r:embed="rId2"/>
                <a:stretch>
                  <a:fillRect l="-1980" t="-2985" r="-4809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89941" y="351452"/>
            <a:ext cx="367664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Chemistry is a little harder…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87555" y="5278512"/>
            <a:ext cx="198323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Double Check: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668387" y="5930003"/>
            <a:ext cx="3133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at Start = Mass at the End</a:t>
            </a:r>
          </a:p>
          <a:p>
            <a:r>
              <a:rPr lang="en-US" dirty="0" smtClean="0"/>
              <a:t>g R</a:t>
            </a:r>
            <a:r>
              <a:rPr lang="en-US" baseline="-25000" dirty="0" smtClean="0"/>
              <a:t>1</a:t>
            </a:r>
            <a:r>
              <a:rPr lang="en-US" dirty="0" smtClean="0"/>
              <a:t> + g R</a:t>
            </a:r>
            <a:r>
              <a:rPr lang="en-US" baseline="-25000" dirty="0" smtClean="0"/>
              <a:t>2</a:t>
            </a:r>
            <a:r>
              <a:rPr lang="en-US" dirty="0" smtClean="0"/>
              <a:t> = g ER + g P</a:t>
            </a:r>
            <a:r>
              <a:rPr lang="en-US" baseline="-25000" dirty="0" smtClean="0"/>
              <a:t>1</a:t>
            </a:r>
            <a:r>
              <a:rPr lang="en-US" dirty="0" smtClean="0"/>
              <a:t> + g 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131" y="5197387"/>
            <a:ext cx="231185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Energy Released: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89941" y="5889884"/>
            <a:ext cx="3463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Energy is just like a normal product</a:t>
            </a:r>
          </a:p>
          <a:p>
            <a:r>
              <a:rPr lang="en-US" dirty="0" smtClean="0"/>
              <a:t>g 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smtClean="0"/>
              <a:t>kJ Energy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71045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1740" y="725452"/>
            <a:ext cx="8063089" cy="493159"/>
            <a:chOff x="170114" y="1127386"/>
            <a:chExt cx="8063089" cy="493159"/>
          </a:xfrm>
        </p:grpSpPr>
        <p:sp>
          <p:nvSpPr>
            <p:cNvPr id="3" name="TextBox 2"/>
            <p:cNvSpPr txBox="1"/>
            <p:nvPr/>
          </p:nvSpPr>
          <p:spPr>
            <a:xfrm>
              <a:off x="2092280" y="112738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371505" y="1127389"/>
              <a:ext cx="1462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3</a:t>
              </a:r>
              <a:r>
                <a:rPr lang="en-US" sz="2400" dirty="0" smtClean="0"/>
                <a:t>_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SO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56042" y="1172247"/>
              <a:ext cx="819150" cy="39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25327" y="1158880"/>
              <a:ext cx="18598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1</a:t>
              </a:r>
              <a:r>
                <a:rPr lang="en-US" sz="2400" dirty="0" smtClean="0"/>
                <a:t>_ Al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(SO</a:t>
              </a:r>
              <a:r>
                <a:rPr lang="en-US" sz="2400" baseline="-25000" dirty="0" smtClean="0"/>
                <a:t>4</a:t>
              </a:r>
              <a:r>
                <a:rPr lang="en-US" sz="2400" dirty="0" smtClean="0"/>
                <a:t>)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38741" y="112738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0114" y="1127390"/>
              <a:ext cx="1771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/>
                <a:t>_2_</a:t>
              </a:r>
              <a:r>
                <a:rPr lang="en-US" sz="2400" dirty="0" smtClean="0"/>
                <a:t> Al(OH)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5132" y="1127386"/>
              <a:ext cx="11480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r>
                <a:rPr lang="en-US" sz="2400" u="sng" dirty="0" smtClean="0"/>
                <a:t>6</a:t>
              </a:r>
              <a:r>
                <a:rPr lang="en-US" sz="2400" dirty="0" smtClean="0"/>
                <a:t>_H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2857" y="1218611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78.00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6433" y="1218611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98.08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3945" y="1250105"/>
            <a:ext cx="144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342.15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9644" y="1237682"/>
            <a:ext cx="13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18.02 g/</a:t>
            </a:r>
            <a:r>
              <a:rPr lang="en-US" dirty="0" err="1" smtClean="0">
                <a:solidFill>
                  <a:srgbClr val="00B050"/>
                </a:solidFill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110" y="2055676"/>
            <a:ext cx="1899366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 your lab bench:</a:t>
            </a:r>
          </a:p>
          <a:p>
            <a:pPr algn="ctr"/>
            <a:r>
              <a:rPr lang="en-US" dirty="0" smtClean="0"/>
              <a:t>50.0 g Al(OH)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algn="ctr"/>
            <a:r>
              <a:rPr lang="en-US" dirty="0" smtClean="0"/>
              <a:t>75.0 g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61740" y="3658322"/>
            <a:ext cx="40975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/>
              <a:t>How many grams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can you make?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Limiting Reactant?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of the Excess Reactant is Left Over?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H</a:t>
            </a:r>
            <a:r>
              <a:rPr lang="en-US" baseline="-25000" dirty="0" smtClean="0"/>
              <a:t>2</a:t>
            </a:r>
            <a:r>
              <a:rPr lang="en-US" dirty="0" smtClean="0"/>
              <a:t>O do you make</a:t>
            </a:r>
          </a:p>
          <a:p>
            <a:pPr marL="342900" indent="-342900">
              <a:buAutoNum type="arabicPeriod"/>
            </a:pPr>
            <a:r>
              <a:rPr lang="en-US" dirty="0" smtClean="0"/>
              <a:t>If in lab you only made 70.0 grams of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what is the percent yield?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much energy in kJ is released?</a:t>
            </a:r>
          </a:p>
          <a:p>
            <a:pPr marL="342900" indent="-342900">
              <a:buAutoNum type="arabicPeriod"/>
            </a:pPr>
            <a:r>
              <a:rPr lang="en-US" dirty="0" smtClean="0"/>
              <a:t>Double Check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96128" y="4191722"/>
            <a:ext cx="31541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 g </a:t>
            </a:r>
            <a:r>
              <a:rPr lang="en-US" dirty="0"/>
              <a:t>Al(OH)</a:t>
            </a:r>
            <a:r>
              <a:rPr lang="en-US" baseline="-25000" dirty="0"/>
              <a:t>3</a:t>
            </a:r>
            <a:endParaRPr lang="en-US" dirty="0" smtClean="0"/>
          </a:p>
          <a:p>
            <a:r>
              <a:rPr lang="en-US" dirty="0" smtClean="0"/>
              <a:t>_____ g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r>
              <a:rPr lang="en-US" dirty="0" smtClean="0"/>
              <a:t>_____g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_____g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_____ Percent Yield of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r>
              <a:rPr lang="en-US" dirty="0"/>
              <a:t>_____ kJ Released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1740" y="3204907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59730" y="3582582"/>
            <a:ext cx="12080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7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41" y="340220"/>
            <a:ext cx="243124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Limiting Reactant: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4509" y="891808"/>
            <a:ext cx="3616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you run out of first</a:t>
            </a:r>
          </a:p>
          <a:p>
            <a:r>
              <a:rPr lang="en-US" dirty="0" smtClean="0"/>
              <a:t>Zero left at end of the reaction</a:t>
            </a:r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Fewest grams of P</a:t>
            </a:r>
            <a:r>
              <a:rPr lang="en-US" baseline="-25000" dirty="0" smtClean="0"/>
              <a:t>1</a:t>
            </a:r>
            <a:r>
              <a:rPr lang="en-US" dirty="0" smtClean="0"/>
              <a:t> determines LR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4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1028</Words>
  <Application>Microsoft Office PowerPoint</Application>
  <PresentationFormat>On-screen Show (4:3)</PresentationFormat>
  <Paragraphs>228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57</cp:revision>
  <dcterms:created xsi:type="dcterms:W3CDTF">2020-03-25T15:59:49Z</dcterms:created>
  <dcterms:modified xsi:type="dcterms:W3CDTF">2020-10-31T21:03:08Z</dcterms:modified>
</cp:coreProperties>
</file>