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97" r:id="rId4"/>
    <p:sldId id="299" r:id="rId5"/>
    <p:sldId id="298" r:id="rId6"/>
    <p:sldId id="300" r:id="rId7"/>
    <p:sldId id="313" r:id="rId8"/>
    <p:sldId id="303" r:id="rId9"/>
    <p:sldId id="285" r:id="rId10"/>
    <p:sldId id="286" r:id="rId11"/>
    <p:sldId id="289" r:id="rId12"/>
    <p:sldId id="291" r:id="rId13"/>
    <p:sldId id="290" r:id="rId14"/>
    <p:sldId id="301" r:id="rId15"/>
    <p:sldId id="304" r:id="rId16"/>
    <p:sldId id="307" r:id="rId17"/>
    <p:sldId id="305" r:id="rId18"/>
    <p:sldId id="308" r:id="rId19"/>
    <p:sldId id="309" r:id="rId20"/>
    <p:sldId id="306" r:id="rId21"/>
    <p:sldId id="311" r:id="rId22"/>
    <p:sldId id="312" r:id="rId23"/>
    <p:sldId id="314" r:id="rId24"/>
    <p:sldId id="310" r:id="rId25"/>
    <p:sldId id="315" r:id="rId26"/>
    <p:sldId id="316" r:id="rId27"/>
    <p:sldId id="317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283815"/>
            <a:ext cx="4294772" cy="5355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Conversion Factors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/>
              <a:t>Avagadro’s</a:t>
            </a:r>
            <a:r>
              <a:rPr lang="en-US" dirty="0" smtClean="0"/>
              <a:t> Number (atoms/</a:t>
            </a:r>
            <a:r>
              <a:rPr lang="en-US" dirty="0" err="1" smtClean="0"/>
              <a:t>mol</a:t>
            </a:r>
            <a:r>
              <a:rPr lang="en-US" dirty="0" smtClean="0"/>
              <a:t>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Atoms and Molecules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Molecular Weight (g/</a:t>
            </a:r>
            <a:r>
              <a:rPr lang="en-US" dirty="0" err="1" smtClean="0"/>
              <a:t>mol</a:t>
            </a:r>
            <a:r>
              <a:rPr lang="en-US" dirty="0" smtClean="0"/>
              <a:t>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Molarity (</a:t>
            </a:r>
            <a:r>
              <a:rPr lang="en-US" dirty="0" err="1" smtClean="0"/>
              <a:t>mol</a:t>
            </a:r>
            <a:r>
              <a:rPr lang="en-US" dirty="0" smtClean="0"/>
              <a:t>/L)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err="1"/>
              <a:t>m</a:t>
            </a:r>
            <a:r>
              <a:rPr lang="en-US" dirty="0" err="1" smtClean="0"/>
              <a:t>ol</a:t>
            </a:r>
            <a:r>
              <a:rPr lang="en-US" dirty="0" smtClean="0"/>
              <a:t>/</a:t>
            </a:r>
            <a:r>
              <a:rPr lang="en-US" dirty="0" err="1" smtClean="0"/>
              <a:t>mol</a:t>
            </a:r>
            <a:r>
              <a:rPr lang="en-US" dirty="0" smtClean="0"/>
              <a:t> ratio (</a:t>
            </a:r>
            <a:r>
              <a:rPr lang="en-US" dirty="0" err="1" smtClean="0"/>
              <a:t>mol</a:t>
            </a:r>
            <a:r>
              <a:rPr lang="en-US" dirty="0" smtClean="0"/>
              <a:t> A/</a:t>
            </a:r>
            <a:r>
              <a:rPr lang="en-US" dirty="0" err="1" smtClean="0"/>
              <a:t>mol</a:t>
            </a:r>
            <a:r>
              <a:rPr lang="en-US" dirty="0" smtClean="0"/>
              <a:t> B)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Conversion problems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grams ↔ </a:t>
            </a:r>
            <a:r>
              <a:rPr lang="en-US" dirty="0" err="1" smtClean="0"/>
              <a:t>mols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atoms ↔ </a:t>
            </a:r>
            <a:r>
              <a:rPr lang="en-US" dirty="0" err="1" smtClean="0"/>
              <a:t>mols</a:t>
            </a:r>
            <a:endParaRPr lang="en-US" dirty="0"/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mL </a:t>
            </a:r>
            <a:r>
              <a:rPr lang="en-US" dirty="0" smtClean="0"/>
              <a:t>↔ </a:t>
            </a:r>
            <a:r>
              <a:rPr lang="en-US" dirty="0" err="1" smtClean="0"/>
              <a:t>mols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dirty="0" err="1"/>
              <a:t>m</a:t>
            </a:r>
            <a:r>
              <a:rPr lang="en-US" dirty="0" err="1" smtClean="0"/>
              <a:t>ols</a:t>
            </a:r>
            <a:r>
              <a:rPr lang="en-US" dirty="0" smtClean="0"/>
              <a:t> A ↔ </a:t>
            </a:r>
            <a:r>
              <a:rPr lang="en-US" dirty="0" err="1" smtClean="0"/>
              <a:t>mols</a:t>
            </a:r>
            <a:r>
              <a:rPr lang="en-US" dirty="0" smtClean="0"/>
              <a:t> B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g A ↔ </a:t>
            </a:r>
            <a:r>
              <a:rPr lang="en-US" dirty="0" err="1" smtClean="0"/>
              <a:t>mols</a:t>
            </a:r>
            <a:r>
              <a:rPr lang="en-US" dirty="0" smtClean="0"/>
              <a:t> A ↔ </a:t>
            </a:r>
            <a:r>
              <a:rPr lang="en-US" dirty="0" err="1" smtClean="0"/>
              <a:t>mols</a:t>
            </a:r>
            <a:r>
              <a:rPr lang="en-US" dirty="0" smtClean="0"/>
              <a:t> B ↔ g B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Problem solving methods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Q → 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1 </a:t>
            </a:r>
            <a:r>
              <a:rPr lang="en-US" dirty="0" smtClean="0"/>
              <a:t>unit → 1 unit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2 units → 2 units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Never ever </a:t>
            </a:r>
            <a:r>
              <a:rPr lang="en-US" dirty="0" err="1" smtClean="0"/>
              <a:t>ever</a:t>
            </a:r>
            <a:r>
              <a:rPr lang="en-US" dirty="0" smtClean="0"/>
              <a:t> start with a CF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Road Map to Success!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7g + EP’s!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93841" y="6100374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6.1, 6.3 and 7.3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9280" y="206597"/>
            <a:ext cx="58791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111 Fall 2020</a:t>
            </a:r>
          </a:p>
          <a:p>
            <a:pPr algn="ctr"/>
            <a:r>
              <a:rPr lang="en-US" sz="3200" dirty="0" smtClean="0"/>
              <a:t>Lecture 7f – Chemical Conversions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435" y="2196511"/>
            <a:ext cx="2591214" cy="3844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2409" y="4350936"/>
            <a:ext cx="256326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f </a:t>
            </a:r>
            <a:r>
              <a:rPr lang="en-US" dirty="0"/>
              <a:t>C</a:t>
            </a:r>
            <a:r>
              <a:rPr lang="en-US" dirty="0" smtClean="0"/>
              <a:t>hemistry Conversions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" y="200025"/>
            <a:ext cx="439248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Review – Molecular Weight (MW)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600950" y="6381750"/>
            <a:ext cx="149278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Ch. 7a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42618" y="2373567"/>
            <a:ext cx="2865015" cy="461665"/>
            <a:chOff x="5371722" y="1209146"/>
            <a:chExt cx="2865015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5371722" y="1209146"/>
              <a:ext cx="2865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Grams                Moles</a:t>
              </a:r>
              <a:endParaRPr lang="en-US" sz="2400" dirty="0"/>
            </a:p>
          </p:txBody>
        </p:sp>
        <p:sp>
          <p:nvSpPr>
            <p:cNvPr id="8" name="Left-Right Arrow 7"/>
            <p:cNvSpPr/>
            <p:nvPr/>
          </p:nvSpPr>
          <p:spPr>
            <a:xfrm>
              <a:off x="6442669" y="1259108"/>
              <a:ext cx="733529" cy="36174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6357" y="897644"/>
            <a:ext cx="3321230" cy="129266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Molecular Weight (MW)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Mass of 1 mole of an Element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Found on the PT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Units = g/</a:t>
            </a:r>
            <a:r>
              <a:rPr lang="en-US" dirty="0" err="1" smtClean="0"/>
              <a:t>mol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54410" y="1313142"/>
            <a:ext cx="4059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Calculate the MW of 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29150" y="823587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7" y="3119510"/>
            <a:ext cx="961905" cy="11714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172" y="3138558"/>
            <a:ext cx="961905" cy="11523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987" y="3119510"/>
            <a:ext cx="952381" cy="11619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43013" y="2423529"/>
            <a:ext cx="4040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(Al)   = 2 × 26.982 	= 53.964 </a:t>
            </a:r>
            <a:r>
              <a:rPr lang="en-US" dirty="0"/>
              <a:t>g/</a:t>
            </a:r>
            <a:r>
              <a:rPr lang="en-US" dirty="0" err="1"/>
              <a:t>mol</a:t>
            </a:r>
            <a:endParaRPr lang="en-US" dirty="0" smtClean="0"/>
          </a:p>
          <a:p>
            <a:r>
              <a:rPr lang="en-US" dirty="0" smtClean="0"/>
              <a:t>3 (S)     = 3 x 32.066 	= 96.198 </a:t>
            </a:r>
            <a:r>
              <a:rPr lang="en-US" dirty="0"/>
              <a:t>g/</a:t>
            </a:r>
            <a:r>
              <a:rPr lang="en-US" dirty="0" err="1"/>
              <a:t>mol</a:t>
            </a:r>
            <a:endParaRPr lang="en-US" dirty="0" smtClean="0"/>
          </a:p>
          <a:p>
            <a:r>
              <a:rPr lang="en-US" dirty="0" smtClean="0"/>
              <a:t>12 (O)  = 12 x 15.999 	= 191.988 </a:t>
            </a:r>
            <a:r>
              <a:rPr lang="en-US" dirty="0"/>
              <a:t>g/</a:t>
            </a:r>
            <a:r>
              <a:rPr lang="en-US" dirty="0" err="1"/>
              <a:t>mol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324350" y="3295650"/>
            <a:ext cx="4022990" cy="952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19652" y="3355364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342.150 g/</a:t>
            </a:r>
            <a:r>
              <a:rPr lang="en-US" dirty="0" err="1" smtClean="0"/>
              <a:t>mol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13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391886"/>
            <a:ext cx="5353966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 Try It:  Calculate the MW of Ca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(PO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2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1004950"/>
            <a:ext cx="809524" cy="10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522" y="1004950"/>
            <a:ext cx="790476" cy="1019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554" y="1004950"/>
            <a:ext cx="780952" cy="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86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112" y="371790"/>
            <a:ext cx="5138586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</a:t>
            </a:r>
          </a:p>
          <a:p>
            <a:r>
              <a:rPr lang="en-US" dirty="0" smtClean="0"/>
              <a:t>If you have 125.0 g Ag, how many </a:t>
            </a:r>
            <a:r>
              <a:rPr lang="en-US" dirty="0" err="1" smtClean="0"/>
              <a:t>mols</a:t>
            </a:r>
            <a:r>
              <a:rPr lang="en-US" dirty="0" smtClean="0"/>
              <a:t> do you have?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1112" y="3789904"/>
            <a:ext cx="6854441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</a:t>
            </a:r>
          </a:p>
          <a:p>
            <a:r>
              <a:rPr lang="en-US" dirty="0" smtClean="0"/>
              <a:t>A reaction requires 3.0 moles of N</a:t>
            </a:r>
            <a:r>
              <a:rPr lang="en-US" baseline="-25000" dirty="0" smtClean="0"/>
              <a:t>2</a:t>
            </a:r>
            <a:r>
              <a:rPr lang="en-US" dirty="0" smtClean="0"/>
              <a:t> gas, how many grams do you need?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04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439" y="3434209"/>
            <a:ext cx="5838095" cy="277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596" y="422031"/>
            <a:ext cx="269368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7 Types of problems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596" y="984738"/>
            <a:ext cx="34151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atoms → </a:t>
            </a:r>
            <a:r>
              <a:rPr lang="en-US" dirty="0" err="1" smtClean="0"/>
              <a:t>mol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mol</a:t>
            </a:r>
            <a:r>
              <a:rPr lang="en-US" dirty="0" smtClean="0"/>
              <a:t> → atoms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g → </a:t>
            </a:r>
            <a:r>
              <a:rPr lang="en-US" dirty="0" err="1"/>
              <a:t>mol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mol</a:t>
            </a:r>
            <a:r>
              <a:rPr lang="en-US" dirty="0"/>
              <a:t> → </a:t>
            </a:r>
            <a:r>
              <a:rPr lang="en-US" dirty="0" smtClean="0"/>
              <a:t>g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 </a:t>
            </a:r>
            <a:r>
              <a:rPr lang="en-US" dirty="0" smtClean="0"/>
              <a:t>→ </a:t>
            </a:r>
            <a:r>
              <a:rPr lang="en-US" dirty="0" err="1" smtClean="0"/>
              <a:t>mol</a:t>
            </a:r>
            <a:r>
              <a:rPr lang="en-US" dirty="0" smtClean="0"/>
              <a:t> → atoms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a</a:t>
            </a:r>
            <a:r>
              <a:rPr lang="en-US" dirty="0" smtClean="0"/>
              <a:t>toms → </a:t>
            </a:r>
            <a:r>
              <a:rPr lang="en-US" dirty="0" err="1" smtClean="0"/>
              <a:t>mol</a:t>
            </a:r>
            <a:r>
              <a:rPr lang="en-US" dirty="0" smtClean="0"/>
              <a:t> → 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g</a:t>
            </a:r>
            <a:r>
              <a:rPr lang="en-US" dirty="0" smtClean="0"/>
              <a:t> → </a:t>
            </a:r>
            <a:r>
              <a:rPr lang="en-US" dirty="0" err="1" smtClean="0"/>
              <a:t>mol</a:t>
            </a:r>
            <a:r>
              <a:rPr lang="en-US" dirty="0" smtClean="0"/>
              <a:t> → molecules → atoms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37658" y="1675190"/>
            <a:ext cx="58702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04339" y="1105740"/>
            <a:ext cx="31771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82981" y="2263815"/>
            <a:ext cx="9412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 + MW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46762" y="2646731"/>
            <a:ext cx="139172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 + CF + MW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6167" y="191198"/>
            <a:ext cx="404489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= </a:t>
            </a:r>
            <a:r>
              <a:rPr lang="en-US" dirty="0" err="1" smtClean="0"/>
              <a:t>Avagadro’s</a:t>
            </a:r>
            <a:r>
              <a:rPr lang="en-US" dirty="0" smtClean="0"/>
              <a:t> Number (atoms/</a:t>
            </a:r>
            <a:r>
              <a:rPr lang="en-US" dirty="0" err="1" smtClean="0"/>
              <a:t>mol</a:t>
            </a:r>
            <a:r>
              <a:rPr lang="en-US" dirty="0" smtClean="0"/>
              <a:t>)</a:t>
            </a:r>
          </a:p>
          <a:p>
            <a:r>
              <a:rPr lang="en-US" dirty="0" smtClean="0"/>
              <a:t>CF = Chemical Formula (atoms/molecule</a:t>
            </a:r>
            <a:r>
              <a:rPr lang="en-US" dirty="0" smtClean="0"/>
              <a:t>)</a:t>
            </a:r>
          </a:p>
          <a:p>
            <a:r>
              <a:rPr lang="en-US" dirty="0"/>
              <a:t>MW = Molecular Weight (g/</a:t>
            </a:r>
            <a:r>
              <a:rPr lang="en-US" dirty="0" err="1"/>
              <a:t>mol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89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112" y="492370"/>
            <a:ext cx="6333657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</a:t>
            </a:r>
          </a:p>
          <a:p>
            <a:r>
              <a:rPr lang="en-US" dirty="0" smtClean="0"/>
              <a:t>How many molecules of Ca</a:t>
            </a:r>
            <a:r>
              <a:rPr lang="en-US" baseline="-25000" dirty="0" smtClean="0"/>
              <a:t>3</a:t>
            </a:r>
            <a:r>
              <a:rPr lang="en-US" dirty="0" smtClean="0"/>
              <a:t>(PO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are in 25.00 grams of </a:t>
            </a:r>
            <a:r>
              <a:rPr lang="en-US" dirty="0"/>
              <a:t>Ca</a:t>
            </a:r>
            <a:r>
              <a:rPr lang="en-US" baseline="-25000" dirty="0"/>
              <a:t>3</a:t>
            </a:r>
            <a:r>
              <a:rPr lang="en-US" dirty="0"/>
              <a:t>(PO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1112" y="3930581"/>
            <a:ext cx="5285101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</a:t>
            </a:r>
          </a:p>
          <a:p>
            <a:r>
              <a:rPr lang="en-US" dirty="0" smtClean="0"/>
              <a:t>Convert 7.25 x 10</a:t>
            </a:r>
            <a:r>
              <a:rPr lang="en-US" baseline="30000" dirty="0" smtClean="0"/>
              <a:t>24</a:t>
            </a:r>
            <a:r>
              <a:rPr lang="en-US" dirty="0" smtClean="0"/>
              <a:t> molecules of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to Kg of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31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209" y="301452"/>
            <a:ext cx="4195636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</a:t>
            </a:r>
          </a:p>
          <a:p>
            <a:r>
              <a:rPr lang="en-US" dirty="0" smtClean="0"/>
              <a:t>How many H atoms are in 500.0 </a:t>
            </a:r>
            <a:r>
              <a:rPr lang="en-US" dirty="0" smtClean="0"/>
              <a:t>g </a:t>
            </a:r>
            <a:r>
              <a:rPr lang="en-US" dirty="0" smtClean="0"/>
              <a:t>of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61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27284" y="165863"/>
            <a:ext cx="612436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Chemical Reactions and Conversion Factors (CF)</a:t>
            </a:r>
            <a:endParaRPr lang="en-US" sz="24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2523632" y="1019507"/>
            <a:ext cx="6403527" cy="499671"/>
            <a:chOff x="739301" y="1495413"/>
            <a:chExt cx="6021744" cy="499671"/>
          </a:xfrm>
        </p:grpSpPr>
        <p:sp>
          <p:nvSpPr>
            <p:cNvPr id="63" name="TextBox 62"/>
            <p:cNvSpPr txBox="1"/>
            <p:nvPr/>
          </p:nvSpPr>
          <p:spPr>
            <a:xfrm>
              <a:off x="2055910" y="149541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25188" y="1495413"/>
              <a:ext cx="1356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>
                  <a:solidFill>
                    <a:srgbClr val="7030A0"/>
                  </a:solidFill>
                </a:rPr>
                <a:t>1</a:t>
              </a:r>
              <a:r>
                <a:rPr lang="en-US" sz="2400" dirty="0" smtClean="0"/>
                <a:t>_O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(g)</a:t>
              </a:r>
              <a:endParaRPr lang="en-US" sz="2400" dirty="0"/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3467783" y="1558397"/>
              <a:ext cx="529189" cy="3986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36706" y="1495413"/>
              <a:ext cx="1702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>
                  <a:solidFill>
                    <a:srgbClr val="7030A0"/>
                  </a:solidFill>
                </a:rPr>
                <a:t>2</a:t>
              </a:r>
              <a:r>
                <a:rPr lang="en-US" sz="2400" dirty="0" smtClean="0"/>
                <a:t>_ </a:t>
              </a:r>
              <a:r>
                <a:rPr lang="en-US" sz="2400" dirty="0" err="1" smtClean="0"/>
                <a:t>MgO</a:t>
              </a:r>
              <a:r>
                <a:rPr lang="en-US" sz="2400" dirty="0" smtClean="0"/>
                <a:t> (s)</a:t>
              </a:r>
              <a:endParaRPr lang="en-US" sz="2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20643" y="150492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013404" y="1533419"/>
              <a:ext cx="7476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heat</a:t>
              </a:r>
              <a:endParaRPr lang="en-US" sz="2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9301" y="152780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/>
                <a:t>_</a:t>
              </a:r>
              <a:r>
                <a:rPr lang="en-US" sz="2400" u="sng" dirty="0" smtClean="0">
                  <a:solidFill>
                    <a:srgbClr val="7030A0"/>
                  </a:solidFill>
                </a:rPr>
                <a:t>2</a:t>
              </a:r>
              <a:r>
                <a:rPr lang="en-US" sz="2400" u="sng" dirty="0" smtClean="0"/>
                <a:t>_</a:t>
              </a:r>
              <a:r>
                <a:rPr lang="en-US" sz="2400" dirty="0" smtClean="0"/>
                <a:t> Mg (s)</a:t>
              </a:r>
              <a:endParaRPr lang="en-US" sz="2400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806924" y="3761991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mole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70591" y="3742829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mole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213090" y="3769351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mole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62944" y="3763066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mole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759593" y="4738791"/>
            <a:ext cx="94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grams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32351" y="4726876"/>
            <a:ext cx="94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grams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65759" y="4738791"/>
            <a:ext cx="94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grams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689537" y="473250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 or KJ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17566" y="1574176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molecule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12051" y="1531420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molecule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885912" y="1531419"/>
            <a:ext cx="1041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energy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25021" y="1563979"/>
            <a:ext cx="95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atoms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7101" y="1531420"/>
            <a:ext cx="240009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What really happens –</a:t>
            </a:r>
          </a:p>
          <a:p>
            <a:r>
              <a:rPr lang="en-US" dirty="0" smtClean="0"/>
              <a:t>Atoms and Molecules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347147" y="3864129"/>
            <a:ext cx="2280045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Avogadro's Number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47146" y="4861902"/>
            <a:ext cx="2280045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Measure by Mass</a:t>
            </a:r>
            <a:endParaRPr lang="en-US" sz="1600" dirty="0"/>
          </a:p>
        </p:txBody>
      </p:sp>
      <p:sp>
        <p:nvSpPr>
          <p:cNvPr id="85" name="Oval 84"/>
          <p:cNvSpPr/>
          <p:nvPr/>
        </p:nvSpPr>
        <p:spPr>
          <a:xfrm>
            <a:off x="2983093" y="1993084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Mg</a:t>
            </a:r>
            <a:endParaRPr lang="en-US" sz="1600" dirty="0"/>
          </a:p>
        </p:txBody>
      </p:sp>
      <p:sp>
        <p:nvSpPr>
          <p:cNvPr id="86" name="Oval 85"/>
          <p:cNvSpPr/>
          <p:nvPr/>
        </p:nvSpPr>
        <p:spPr>
          <a:xfrm>
            <a:off x="2983093" y="2679338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Mg</a:t>
            </a:r>
            <a:endParaRPr lang="en-US" sz="1600" dirty="0"/>
          </a:p>
        </p:txBody>
      </p:sp>
      <p:sp>
        <p:nvSpPr>
          <p:cNvPr id="87" name="Oval 86"/>
          <p:cNvSpPr/>
          <p:nvPr/>
        </p:nvSpPr>
        <p:spPr>
          <a:xfrm>
            <a:off x="4107129" y="2084524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endParaRPr lang="en-US" sz="1600" dirty="0"/>
          </a:p>
        </p:txBody>
      </p:sp>
      <p:sp>
        <p:nvSpPr>
          <p:cNvPr id="88" name="Oval 87"/>
          <p:cNvSpPr/>
          <p:nvPr/>
        </p:nvSpPr>
        <p:spPr>
          <a:xfrm>
            <a:off x="4473347" y="2084524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endParaRPr lang="en-US" sz="1600" dirty="0"/>
          </a:p>
        </p:txBody>
      </p:sp>
      <p:sp>
        <p:nvSpPr>
          <p:cNvPr id="89" name="Oval 88"/>
          <p:cNvSpPr/>
          <p:nvPr/>
        </p:nvSpPr>
        <p:spPr>
          <a:xfrm>
            <a:off x="6284492" y="1997406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Mg</a:t>
            </a:r>
            <a:endParaRPr lang="en-US" sz="1600" dirty="0"/>
          </a:p>
        </p:txBody>
      </p:sp>
      <p:sp>
        <p:nvSpPr>
          <p:cNvPr id="90" name="Oval 89"/>
          <p:cNvSpPr/>
          <p:nvPr/>
        </p:nvSpPr>
        <p:spPr>
          <a:xfrm>
            <a:off x="6777319" y="2111091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endParaRPr lang="en-US" sz="1600" dirty="0"/>
          </a:p>
        </p:txBody>
      </p:sp>
      <p:sp>
        <p:nvSpPr>
          <p:cNvPr id="91" name="Oval 90"/>
          <p:cNvSpPr/>
          <p:nvPr/>
        </p:nvSpPr>
        <p:spPr>
          <a:xfrm>
            <a:off x="6284492" y="2686297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Mg</a:t>
            </a:r>
            <a:endParaRPr lang="en-US" sz="1600" dirty="0"/>
          </a:p>
        </p:txBody>
      </p:sp>
      <p:sp>
        <p:nvSpPr>
          <p:cNvPr id="92" name="Oval 91"/>
          <p:cNvSpPr/>
          <p:nvPr/>
        </p:nvSpPr>
        <p:spPr>
          <a:xfrm>
            <a:off x="6777319" y="2799982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endParaRPr lang="en-US" sz="1600" dirty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2"/>
          <a:srcRect l="18508" t="11291" r="16298" b="14158"/>
          <a:stretch/>
        </p:blipFill>
        <p:spPr>
          <a:xfrm>
            <a:off x="8101977" y="2177751"/>
            <a:ext cx="535255" cy="94350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2924747" y="580173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mL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193462" y="577071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mL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341329" y="577046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mL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689537" y="5773410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J or KJ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7146" y="5902806"/>
            <a:ext cx="2280045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Measure by Volume</a:t>
            </a:r>
            <a:endParaRPr lang="en-US" sz="1600" dirty="0"/>
          </a:p>
        </p:txBody>
      </p:sp>
      <p:sp>
        <p:nvSpPr>
          <p:cNvPr id="2" name="Curved Right Arrow 1"/>
          <p:cNvSpPr/>
          <p:nvPr/>
        </p:nvSpPr>
        <p:spPr>
          <a:xfrm>
            <a:off x="1845584" y="2293203"/>
            <a:ext cx="987943" cy="1722535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urved Right Arrow 40"/>
          <p:cNvSpPr/>
          <p:nvPr/>
        </p:nvSpPr>
        <p:spPr>
          <a:xfrm flipH="1" flipV="1">
            <a:off x="4974245" y="2127823"/>
            <a:ext cx="1053781" cy="1974779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Left-Right Arrow 2"/>
          <p:cNvSpPr/>
          <p:nvPr/>
        </p:nvSpPr>
        <p:spPr>
          <a:xfrm rot="20251059">
            <a:off x="3644691" y="2605089"/>
            <a:ext cx="1079813" cy="716479"/>
          </a:xfrm>
          <a:prstGeom prst="left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rved Right Arrow 42"/>
          <p:cNvSpPr/>
          <p:nvPr/>
        </p:nvSpPr>
        <p:spPr>
          <a:xfrm>
            <a:off x="1845584" y="3914098"/>
            <a:ext cx="987943" cy="1322933"/>
          </a:xfrm>
          <a:prstGeom prst="curvedRightArrow">
            <a:avLst>
              <a:gd name="adj1" fmla="val 25000"/>
              <a:gd name="adj2" fmla="val 50000"/>
              <a:gd name="adj3" fmla="val 2194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urved Right Arrow 43"/>
          <p:cNvSpPr/>
          <p:nvPr/>
        </p:nvSpPr>
        <p:spPr>
          <a:xfrm flipH="1" flipV="1">
            <a:off x="4965503" y="3769350"/>
            <a:ext cx="1053781" cy="1362739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74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015" y="301450"/>
            <a:ext cx="289855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Molarity (M or </a:t>
            </a:r>
            <a:r>
              <a:rPr lang="en-US" sz="2400" dirty="0" err="1"/>
              <a:t>mol</a:t>
            </a:r>
            <a:r>
              <a:rPr lang="en-US" sz="2400" dirty="0"/>
              <a:t>/L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56846"/>
            <a:ext cx="5612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Most chemical reactions occur in the aqueous phase b/c they occur faster (Kinetics = Ch. 17)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Equivalent of MW for aqueous solutions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CF between mL and </a:t>
            </a:r>
            <a:r>
              <a:rPr lang="en-US" dirty="0" err="1"/>
              <a:t>mols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Write M but in problems use </a:t>
            </a:r>
            <a:r>
              <a:rPr lang="en-US" dirty="0" err="1"/>
              <a:t>mol</a:t>
            </a:r>
            <a:r>
              <a:rPr lang="en-US" dirty="0"/>
              <a:t>/L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6" y="110532"/>
            <a:ext cx="3192015" cy="31920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r="60384"/>
          <a:stretch/>
        </p:blipFill>
        <p:spPr>
          <a:xfrm>
            <a:off x="1320716" y="3829831"/>
            <a:ext cx="3414914" cy="30003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630" y="3634648"/>
            <a:ext cx="2600000" cy="2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50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" y="409575"/>
            <a:ext cx="120962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 1: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0050" y="1019175"/>
            <a:ext cx="835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Molarity of a solution in which 50.0 g of </a:t>
            </a:r>
            <a:r>
              <a:rPr lang="en-US" dirty="0" err="1" smtClean="0"/>
              <a:t>NaOH</a:t>
            </a:r>
            <a:r>
              <a:rPr lang="en-US" dirty="0" smtClean="0"/>
              <a:t> is added to 450 mL of water?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0050" y="2339459"/>
            <a:ext cx="120962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 2: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850" y="2949059"/>
            <a:ext cx="4857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many </a:t>
            </a:r>
            <a:r>
              <a:rPr lang="en-US" dirty="0" err="1" smtClean="0"/>
              <a:t>mols</a:t>
            </a:r>
            <a:r>
              <a:rPr lang="en-US" dirty="0" smtClean="0"/>
              <a:t> are in 315.0 mL of 0.25 M </a:t>
            </a:r>
            <a:r>
              <a:rPr lang="en-US" dirty="0" err="1" smtClean="0"/>
              <a:t>NaOH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850" y="4398407"/>
            <a:ext cx="120962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 3: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1925" y="4960382"/>
            <a:ext cx="651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many mL of 0.75 M </a:t>
            </a:r>
            <a:r>
              <a:rPr lang="en-US" dirty="0" err="1" smtClean="0"/>
              <a:t>NaOH</a:t>
            </a:r>
            <a:r>
              <a:rPr lang="en-US" dirty="0" smtClean="0"/>
              <a:t> can be made with 125.0 g of </a:t>
            </a:r>
            <a:r>
              <a:rPr lang="en-US" dirty="0" err="1" smtClean="0"/>
              <a:t>NaOH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33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27284" y="165863"/>
            <a:ext cx="612436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Chemical Reactions and Conversion Factors (CF)</a:t>
            </a:r>
            <a:endParaRPr lang="en-US" sz="24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2523632" y="1019507"/>
            <a:ext cx="6403527" cy="499671"/>
            <a:chOff x="739301" y="1495413"/>
            <a:chExt cx="6021744" cy="499671"/>
          </a:xfrm>
        </p:grpSpPr>
        <p:sp>
          <p:nvSpPr>
            <p:cNvPr id="63" name="TextBox 62"/>
            <p:cNvSpPr txBox="1"/>
            <p:nvPr/>
          </p:nvSpPr>
          <p:spPr>
            <a:xfrm>
              <a:off x="2055910" y="149541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25188" y="1495413"/>
              <a:ext cx="1356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>
                  <a:solidFill>
                    <a:srgbClr val="7030A0"/>
                  </a:solidFill>
                </a:rPr>
                <a:t>1</a:t>
              </a:r>
              <a:r>
                <a:rPr lang="en-US" sz="2400" dirty="0" smtClean="0"/>
                <a:t>_O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(g)</a:t>
              </a:r>
              <a:endParaRPr lang="en-US" sz="2400" dirty="0"/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3467783" y="1558397"/>
              <a:ext cx="529189" cy="3986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36706" y="1495413"/>
              <a:ext cx="1702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>
                  <a:solidFill>
                    <a:srgbClr val="7030A0"/>
                  </a:solidFill>
                </a:rPr>
                <a:t>2</a:t>
              </a:r>
              <a:r>
                <a:rPr lang="en-US" sz="2400" dirty="0" smtClean="0"/>
                <a:t>_ </a:t>
              </a:r>
              <a:r>
                <a:rPr lang="en-US" sz="2400" dirty="0" err="1" smtClean="0"/>
                <a:t>MgO</a:t>
              </a:r>
              <a:r>
                <a:rPr lang="en-US" sz="2400" dirty="0" smtClean="0"/>
                <a:t> (s)</a:t>
              </a:r>
              <a:endParaRPr lang="en-US" sz="2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20643" y="150492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013404" y="1533419"/>
              <a:ext cx="7476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heat</a:t>
              </a:r>
              <a:endParaRPr lang="en-US" sz="2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9301" y="152780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/>
                <a:t>_</a:t>
              </a:r>
              <a:r>
                <a:rPr lang="en-US" sz="2400" u="sng" dirty="0" smtClean="0">
                  <a:solidFill>
                    <a:srgbClr val="7030A0"/>
                  </a:solidFill>
                </a:rPr>
                <a:t>2</a:t>
              </a:r>
              <a:r>
                <a:rPr lang="en-US" sz="2400" u="sng" dirty="0" smtClean="0"/>
                <a:t>_</a:t>
              </a:r>
              <a:r>
                <a:rPr lang="en-US" sz="2400" dirty="0" smtClean="0"/>
                <a:t> Mg (s)</a:t>
              </a:r>
              <a:endParaRPr lang="en-US" sz="2400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806924" y="3761991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mole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70591" y="3742829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mole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213090" y="3769351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mole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62944" y="3763066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mole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759593" y="4738791"/>
            <a:ext cx="94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grams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32351" y="4726876"/>
            <a:ext cx="94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grams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65759" y="4738791"/>
            <a:ext cx="94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grams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689537" y="473250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 or KJ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17566" y="1574176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molecule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12051" y="1531420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molecule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885912" y="1531419"/>
            <a:ext cx="1041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energy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25021" y="1563979"/>
            <a:ext cx="95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atoms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7101" y="1531420"/>
            <a:ext cx="240009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What really happens –</a:t>
            </a:r>
          </a:p>
          <a:p>
            <a:r>
              <a:rPr lang="en-US" dirty="0" smtClean="0"/>
              <a:t>Atoms and Molecules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347147" y="3864129"/>
            <a:ext cx="2280045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Avogadro's Number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47146" y="4861902"/>
            <a:ext cx="2280045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Measure by Mass</a:t>
            </a:r>
            <a:endParaRPr lang="en-US" sz="1600" dirty="0"/>
          </a:p>
        </p:txBody>
      </p:sp>
      <p:sp>
        <p:nvSpPr>
          <p:cNvPr id="85" name="Oval 84"/>
          <p:cNvSpPr/>
          <p:nvPr/>
        </p:nvSpPr>
        <p:spPr>
          <a:xfrm>
            <a:off x="2983093" y="1993084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Mg</a:t>
            </a:r>
            <a:endParaRPr lang="en-US" sz="1600" dirty="0"/>
          </a:p>
        </p:txBody>
      </p:sp>
      <p:sp>
        <p:nvSpPr>
          <p:cNvPr id="86" name="Oval 85"/>
          <p:cNvSpPr/>
          <p:nvPr/>
        </p:nvSpPr>
        <p:spPr>
          <a:xfrm>
            <a:off x="2983093" y="2679338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Mg</a:t>
            </a:r>
            <a:endParaRPr lang="en-US" sz="1600" dirty="0"/>
          </a:p>
        </p:txBody>
      </p:sp>
      <p:sp>
        <p:nvSpPr>
          <p:cNvPr id="87" name="Oval 86"/>
          <p:cNvSpPr/>
          <p:nvPr/>
        </p:nvSpPr>
        <p:spPr>
          <a:xfrm>
            <a:off x="4107129" y="2084524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endParaRPr lang="en-US" sz="1600" dirty="0"/>
          </a:p>
        </p:txBody>
      </p:sp>
      <p:sp>
        <p:nvSpPr>
          <p:cNvPr id="88" name="Oval 87"/>
          <p:cNvSpPr/>
          <p:nvPr/>
        </p:nvSpPr>
        <p:spPr>
          <a:xfrm>
            <a:off x="4473347" y="2084524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endParaRPr lang="en-US" sz="1600" dirty="0"/>
          </a:p>
        </p:txBody>
      </p:sp>
      <p:sp>
        <p:nvSpPr>
          <p:cNvPr id="89" name="Oval 88"/>
          <p:cNvSpPr/>
          <p:nvPr/>
        </p:nvSpPr>
        <p:spPr>
          <a:xfrm>
            <a:off x="6284492" y="1997406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Mg</a:t>
            </a:r>
            <a:endParaRPr lang="en-US" sz="1600" dirty="0"/>
          </a:p>
        </p:txBody>
      </p:sp>
      <p:sp>
        <p:nvSpPr>
          <p:cNvPr id="90" name="Oval 89"/>
          <p:cNvSpPr/>
          <p:nvPr/>
        </p:nvSpPr>
        <p:spPr>
          <a:xfrm>
            <a:off x="6777319" y="2111091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endParaRPr lang="en-US" sz="1600" dirty="0"/>
          </a:p>
        </p:txBody>
      </p:sp>
      <p:sp>
        <p:nvSpPr>
          <p:cNvPr id="91" name="Oval 90"/>
          <p:cNvSpPr/>
          <p:nvPr/>
        </p:nvSpPr>
        <p:spPr>
          <a:xfrm>
            <a:off x="6284492" y="2686297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Mg</a:t>
            </a:r>
            <a:endParaRPr lang="en-US" sz="1600" dirty="0"/>
          </a:p>
        </p:txBody>
      </p:sp>
      <p:sp>
        <p:nvSpPr>
          <p:cNvPr id="92" name="Oval 91"/>
          <p:cNvSpPr/>
          <p:nvPr/>
        </p:nvSpPr>
        <p:spPr>
          <a:xfrm>
            <a:off x="6777319" y="2799982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endParaRPr lang="en-US" sz="1600" dirty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2"/>
          <a:srcRect l="18508" t="11291" r="16298" b="14158"/>
          <a:stretch/>
        </p:blipFill>
        <p:spPr>
          <a:xfrm>
            <a:off x="8101977" y="2177751"/>
            <a:ext cx="535255" cy="94350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2924747" y="580173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mL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193462" y="577071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mL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341329" y="577046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mL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689537" y="5773410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J or KJ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7146" y="5902806"/>
            <a:ext cx="2280045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Measure by Volume</a:t>
            </a:r>
            <a:endParaRPr lang="en-US" sz="1600" dirty="0"/>
          </a:p>
        </p:txBody>
      </p:sp>
      <p:sp>
        <p:nvSpPr>
          <p:cNvPr id="2" name="Curved Right Arrow 1"/>
          <p:cNvSpPr/>
          <p:nvPr/>
        </p:nvSpPr>
        <p:spPr>
          <a:xfrm>
            <a:off x="1845584" y="2293203"/>
            <a:ext cx="987943" cy="1722535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urved Right Arrow 40"/>
          <p:cNvSpPr/>
          <p:nvPr/>
        </p:nvSpPr>
        <p:spPr>
          <a:xfrm flipH="1" flipV="1">
            <a:off x="4974245" y="2127823"/>
            <a:ext cx="1053781" cy="1974779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Left-Right Arrow 2"/>
          <p:cNvSpPr/>
          <p:nvPr/>
        </p:nvSpPr>
        <p:spPr>
          <a:xfrm rot="20251059">
            <a:off x="3644691" y="2605089"/>
            <a:ext cx="1079813" cy="716479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rved Right Arrow 42"/>
          <p:cNvSpPr/>
          <p:nvPr/>
        </p:nvSpPr>
        <p:spPr>
          <a:xfrm>
            <a:off x="1845584" y="3914098"/>
            <a:ext cx="987943" cy="1322933"/>
          </a:xfrm>
          <a:prstGeom prst="curvedRightArrow">
            <a:avLst>
              <a:gd name="adj1" fmla="val 25000"/>
              <a:gd name="adj2" fmla="val 50000"/>
              <a:gd name="adj3" fmla="val 2194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urved Right Arrow 43"/>
          <p:cNvSpPr/>
          <p:nvPr/>
        </p:nvSpPr>
        <p:spPr>
          <a:xfrm flipH="1" flipV="1">
            <a:off x="4965503" y="3769350"/>
            <a:ext cx="1053781" cy="1362739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Curved Right Arrow 46"/>
          <p:cNvSpPr/>
          <p:nvPr/>
        </p:nvSpPr>
        <p:spPr>
          <a:xfrm>
            <a:off x="1951024" y="3881489"/>
            <a:ext cx="987943" cy="2526152"/>
          </a:xfrm>
          <a:prstGeom prst="curvedRightArrow">
            <a:avLst>
              <a:gd name="adj1" fmla="val 25000"/>
              <a:gd name="adj2" fmla="val 50000"/>
              <a:gd name="adj3" fmla="val 2194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urved Right Arrow 47"/>
          <p:cNvSpPr/>
          <p:nvPr/>
        </p:nvSpPr>
        <p:spPr>
          <a:xfrm flipH="1" flipV="1">
            <a:off x="4774321" y="3742829"/>
            <a:ext cx="1053781" cy="2448678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2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27284" y="165863"/>
            <a:ext cx="612436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Chemical Reactions and Conversion Factors (CF)</a:t>
            </a:r>
            <a:endParaRPr lang="en-US" sz="24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2523632" y="1019507"/>
            <a:ext cx="6403527" cy="499671"/>
            <a:chOff x="739301" y="1495413"/>
            <a:chExt cx="6021744" cy="499671"/>
          </a:xfrm>
        </p:grpSpPr>
        <p:sp>
          <p:nvSpPr>
            <p:cNvPr id="63" name="TextBox 62"/>
            <p:cNvSpPr txBox="1"/>
            <p:nvPr/>
          </p:nvSpPr>
          <p:spPr>
            <a:xfrm>
              <a:off x="2055910" y="149541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25188" y="1495413"/>
              <a:ext cx="1356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>
                  <a:solidFill>
                    <a:srgbClr val="7030A0"/>
                  </a:solidFill>
                </a:rPr>
                <a:t>1</a:t>
              </a:r>
              <a:r>
                <a:rPr lang="en-US" sz="2400" dirty="0" smtClean="0"/>
                <a:t>_O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(g)</a:t>
              </a:r>
              <a:endParaRPr lang="en-US" sz="2400" dirty="0"/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3467783" y="1558397"/>
              <a:ext cx="529189" cy="3986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36706" y="1495413"/>
              <a:ext cx="1702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>
                  <a:solidFill>
                    <a:srgbClr val="7030A0"/>
                  </a:solidFill>
                </a:rPr>
                <a:t>2</a:t>
              </a:r>
              <a:r>
                <a:rPr lang="en-US" sz="2400" dirty="0" smtClean="0"/>
                <a:t>_ </a:t>
              </a:r>
              <a:r>
                <a:rPr lang="en-US" sz="2400" dirty="0" err="1" smtClean="0"/>
                <a:t>MgO</a:t>
              </a:r>
              <a:r>
                <a:rPr lang="en-US" sz="2400" dirty="0" smtClean="0"/>
                <a:t> (s)</a:t>
              </a:r>
              <a:endParaRPr lang="en-US" sz="2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20643" y="150492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013404" y="1533419"/>
              <a:ext cx="7476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heat</a:t>
              </a:r>
              <a:endParaRPr lang="en-US" sz="2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9301" y="152780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/>
                <a:t>_</a:t>
              </a:r>
              <a:r>
                <a:rPr lang="en-US" sz="2400" u="sng" dirty="0" smtClean="0">
                  <a:solidFill>
                    <a:srgbClr val="7030A0"/>
                  </a:solidFill>
                </a:rPr>
                <a:t>2</a:t>
              </a:r>
              <a:r>
                <a:rPr lang="en-US" sz="2400" u="sng" dirty="0" smtClean="0"/>
                <a:t>_</a:t>
              </a:r>
              <a:r>
                <a:rPr lang="en-US" sz="2400" dirty="0" smtClean="0"/>
                <a:t> Mg (s)</a:t>
              </a:r>
              <a:endParaRPr lang="en-US" sz="2400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806924" y="3761991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mole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70591" y="3742829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mole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213090" y="3769351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mole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62944" y="3763066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mole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759593" y="4738791"/>
            <a:ext cx="94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grams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32351" y="4726876"/>
            <a:ext cx="94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grams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65759" y="4738791"/>
            <a:ext cx="94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grams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689537" y="473250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 or KJ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17566" y="1574176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molecule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12051" y="1531420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molecule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885912" y="1531419"/>
            <a:ext cx="1041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energy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25021" y="1563979"/>
            <a:ext cx="95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atoms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7101" y="1531420"/>
            <a:ext cx="240009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What really happens –</a:t>
            </a:r>
          </a:p>
          <a:p>
            <a:r>
              <a:rPr lang="en-US" dirty="0" smtClean="0"/>
              <a:t>Atoms and Molecules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347147" y="3864129"/>
            <a:ext cx="2280045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Avogadro's Number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47146" y="4861902"/>
            <a:ext cx="2280045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Measure by Mass</a:t>
            </a:r>
            <a:endParaRPr lang="en-US" sz="1600" dirty="0"/>
          </a:p>
        </p:txBody>
      </p:sp>
      <p:sp>
        <p:nvSpPr>
          <p:cNvPr id="85" name="Oval 84"/>
          <p:cNvSpPr/>
          <p:nvPr/>
        </p:nvSpPr>
        <p:spPr>
          <a:xfrm>
            <a:off x="2983093" y="1993084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Mg</a:t>
            </a:r>
            <a:endParaRPr lang="en-US" sz="1600" dirty="0"/>
          </a:p>
        </p:txBody>
      </p:sp>
      <p:sp>
        <p:nvSpPr>
          <p:cNvPr id="86" name="Oval 85"/>
          <p:cNvSpPr/>
          <p:nvPr/>
        </p:nvSpPr>
        <p:spPr>
          <a:xfrm>
            <a:off x="2983093" y="2679338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Mg</a:t>
            </a:r>
            <a:endParaRPr lang="en-US" sz="1600" dirty="0"/>
          </a:p>
        </p:txBody>
      </p:sp>
      <p:sp>
        <p:nvSpPr>
          <p:cNvPr id="87" name="Oval 86"/>
          <p:cNvSpPr/>
          <p:nvPr/>
        </p:nvSpPr>
        <p:spPr>
          <a:xfrm>
            <a:off x="4107129" y="2084524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endParaRPr lang="en-US" sz="1600" dirty="0"/>
          </a:p>
        </p:txBody>
      </p:sp>
      <p:sp>
        <p:nvSpPr>
          <p:cNvPr id="88" name="Oval 87"/>
          <p:cNvSpPr/>
          <p:nvPr/>
        </p:nvSpPr>
        <p:spPr>
          <a:xfrm>
            <a:off x="4473347" y="2084524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endParaRPr lang="en-US" sz="1600" dirty="0"/>
          </a:p>
        </p:txBody>
      </p:sp>
      <p:sp>
        <p:nvSpPr>
          <p:cNvPr id="89" name="Oval 88"/>
          <p:cNvSpPr/>
          <p:nvPr/>
        </p:nvSpPr>
        <p:spPr>
          <a:xfrm>
            <a:off x="6284492" y="1997406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Mg</a:t>
            </a:r>
            <a:endParaRPr lang="en-US" sz="1600" dirty="0"/>
          </a:p>
        </p:txBody>
      </p:sp>
      <p:sp>
        <p:nvSpPr>
          <p:cNvPr id="90" name="Oval 89"/>
          <p:cNvSpPr/>
          <p:nvPr/>
        </p:nvSpPr>
        <p:spPr>
          <a:xfrm>
            <a:off x="6777319" y="2111091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endParaRPr lang="en-US" sz="1600" dirty="0"/>
          </a:p>
        </p:txBody>
      </p:sp>
      <p:sp>
        <p:nvSpPr>
          <p:cNvPr id="91" name="Oval 90"/>
          <p:cNvSpPr/>
          <p:nvPr/>
        </p:nvSpPr>
        <p:spPr>
          <a:xfrm>
            <a:off x="6284492" y="2686297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Mg</a:t>
            </a:r>
            <a:endParaRPr lang="en-US" sz="1600" dirty="0"/>
          </a:p>
        </p:txBody>
      </p:sp>
      <p:sp>
        <p:nvSpPr>
          <p:cNvPr id="92" name="Oval 91"/>
          <p:cNvSpPr/>
          <p:nvPr/>
        </p:nvSpPr>
        <p:spPr>
          <a:xfrm>
            <a:off x="6777319" y="2799982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endParaRPr lang="en-US" sz="1600" dirty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2"/>
          <a:srcRect l="18508" t="11291" r="16298" b="14158"/>
          <a:stretch/>
        </p:blipFill>
        <p:spPr>
          <a:xfrm>
            <a:off x="8101977" y="2177751"/>
            <a:ext cx="535255" cy="94350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2924747" y="580173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mL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193462" y="577071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mL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341329" y="577046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mL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689537" y="5773410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J or KJ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7146" y="5902806"/>
            <a:ext cx="2280045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Measure by Volume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217038" y="6442035"/>
            <a:ext cx="37834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Goal = Convert between EVERYTHING!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30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301450"/>
            <a:ext cx="218906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mol</a:t>
            </a:r>
            <a:r>
              <a:rPr lang="en-US" sz="2400" dirty="0" smtClean="0"/>
              <a:t> to </a:t>
            </a:r>
            <a:r>
              <a:rPr lang="en-US" sz="2400" dirty="0" err="1" smtClean="0"/>
              <a:t>mol</a:t>
            </a:r>
            <a:r>
              <a:rPr lang="en-US" sz="2400" dirty="0" smtClean="0"/>
              <a:t> ratio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1015" y="876097"/>
            <a:ext cx="561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Allows conversions between different compounds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Ratio of the coefficients used to balance reactions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1676" y="3435925"/>
            <a:ext cx="8063089" cy="493159"/>
            <a:chOff x="170114" y="1127386"/>
            <a:chExt cx="8063089" cy="493159"/>
          </a:xfrm>
        </p:grpSpPr>
        <p:sp>
          <p:nvSpPr>
            <p:cNvPr id="5" name="TextBox 4"/>
            <p:cNvSpPr txBox="1"/>
            <p:nvPr/>
          </p:nvSpPr>
          <p:spPr>
            <a:xfrm>
              <a:off x="2092280" y="112738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71505" y="1127389"/>
              <a:ext cx="1462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3</a:t>
              </a:r>
              <a:r>
                <a:rPr lang="en-US" sz="2400" dirty="0" smtClean="0"/>
                <a:t>_ 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SO</a:t>
              </a:r>
              <a:r>
                <a:rPr lang="en-US" sz="2400" baseline="-25000" dirty="0" smtClean="0"/>
                <a:t>4</a:t>
              </a:r>
              <a:endParaRPr lang="en-US" sz="2400" baseline="-25000" dirty="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4256042" y="1172247"/>
              <a:ext cx="819150" cy="3986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25327" y="1158880"/>
              <a:ext cx="1859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1</a:t>
              </a:r>
              <a:r>
                <a:rPr lang="en-US" sz="2400" dirty="0" smtClean="0"/>
                <a:t>_ Al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(SO</a:t>
              </a:r>
              <a:r>
                <a:rPr lang="en-US" sz="2400" baseline="-25000" dirty="0" smtClean="0"/>
                <a:t>4</a:t>
              </a:r>
              <a:r>
                <a:rPr lang="en-US" sz="2400" dirty="0" smtClean="0"/>
                <a:t>)</a:t>
              </a:r>
              <a:r>
                <a:rPr lang="en-US" sz="2400" baseline="-25000" dirty="0" smtClean="0"/>
                <a:t>3</a:t>
              </a:r>
              <a:endParaRPr lang="en-US" sz="2400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38741" y="112738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0114" y="1127390"/>
              <a:ext cx="1771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/>
                <a:t>_2_</a:t>
              </a:r>
              <a:r>
                <a:rPr lang="en-US" sz="2400" dirty="0" smtClean="0"/>
                <a:t> Al(OH)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85132" y="1127386"/>
              <a:ext cx="11480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6</a:t>
              </a:r>
              <a:r>
                <a:rPr lang="en-US" sz="2400" dirty="0" smtClean="0"/>
                <a:t>_H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O</a:t>
              </a:r>
              <a:endParaRPr lang="en-US" sz="24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1539" t="5911" r="20352" b="71953"/>
          <a:stretch/>
        </p:blipFill>
        <p:spPr>
          <a:xfrm>
            <a:off x="3155840" y="156897"/>
            <a:ext cx="4957010" cy="75077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20586" y="2082503"/>
            <a:ext cx="3804741" cy="738664"/>
            <a:chOff x="571209" y="2982247"/>
            <a:chExt cx="3804741" cy="738664"/>
          </a:xfrm>
        </p:grpSpPr>
        <p:grpSp>
          <p:nvGrpSpPr>
            <p:cNvPr id="14" name="Group 13"/>
            <p:cNvGrpSpPr/>
            <p:nvPr/>
          </p:nvGrpSpPr>
          <p:grpSpPr>
            <a:xfrm>
              <a:off x="2907278" y="2982247"/>
              <a:ext cx="1468672" cy="738664"/>
              <a:chOff x="3077527" y="1239134"/>
              <a:chExt cx="1468672" cy="738664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077527" y="1608466"/>
                <a:ext cx="1468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 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 Al(OH)</a:t>
                </a:r>
                <a:r>
                  <a:rPr lang="en-US" baseline="-25000" dirty="0"/>
                  <a:t>3</a:t>
                </a:r>
                <a:endParaRPr lang="en-US" dirty="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3124143" y="1608466"/>
                <a:ext cx="1393891" cy="5182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3124143" y="1239134"/>
                <a:ext cx="1326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 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 H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SO</a:t>
                </a:r>
                <a:r>
                  <a:rPr lang="en-US" baseline="-25000" dirty="0" smtClean="0"/>
                  <a:t>4</a:t>
                </a:r>
                <a:endParaRPr lang="en-US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71209" y="2982247"/>
              <a:ext cx="1468672" cy="738664"/>
              <a:chOff x="3124143" y="1244316"/>
              <a:chExt cx="1468672" cy="738664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124143" y="1244316"/>
                <a:ext cx="1468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 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 Al(OH)</a:t>
                </a:r>
                <a:r>
                  <a:rPr lang="en-US" baseline="-25000" dirty="0"/>
                  <a:t>3</a:t>
                </a:r>
                <a:endParaRPr lang="en-US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3124143" y="1608466"/>
                <a:ext cx="1393891" cy="5182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3124143" y="1613648"/>
                <a:ext cx="1326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 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 H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SO</a:t>
                </a:r>
                <a:r>
                  <a:rPr lang="en-US" baseline="-25000" dirty="0" smtClean="0"/>
                  <a:t>4</a:t>
                </a:r>
                <a:endParaRPr lang="en-US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242867" y="3134843"/>
              <a:ext cx="386644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 rot="10800000">
            <a:off x="634498" y="2970657"/>
            <a:ext cx="2563907" cy="496762"/>
            <a:chOff x="508378" y="2362349"/>
            <a:chExt cx="2563907" cy="496762"/>
          </a:xfrm>
        </p:grpSpPr>
        <p:sp>
          <p:nvSpPr>
            <p:cNvPr id="26" name="Up Arrow 25"/>
            <p:cNvSpPr/>
            <p:nvPr/>
          </p:nvSpPr>
          <p:spPr>
            <a:xfrm>
              <a:off x="508378" y="2362349"/>
              <a:ext cx="406022" cy="496761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1746" y="2690119"/>
              <a:ext cx="2357171" cy="1689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Up Arrow 28"/>
            <p:cNvSpPr/>
            <p:nvPr/>
          </p:nvSpPr>
          <p:spPr>
            <a:xfrm>
              <a:off x="2666263" y="2362349"/>
              <a:ext cx="406022" cy="496761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92382" y="3905246"/>
            <a:ext cx="5085447" cy="496763"/>
            <a:chOff x="3095037" y="4082179"/>
            <a:chExt cx="4860454" cy="496763"/>
          </a:xfrm>
        </p:grpSpPr>
        <p:sp>
          <p:nvSpPr>
            <p:cNvPr id="32" name="Up Arrow 31"/>
            <p:cNvSpPr/>
            <p:nvPr/>
          </p:nvSpPr>
          <p:spPr>
            <a:xfrm>
              <a:off x="3095037" y="4082180"/>
              <a:ext cx="406022" cy="496761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198405" y="4409950"/>
              <a:ext cx="4645530" cy="16899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Up Arrow 33"/>
            <p:cNvSpPr/>
            <p:nvPr/>
          </p:nvSpPr>
          <p:spPr>
            <a:xfrm>
              <a:off x="7549469" y="4082179"/>
              <a:ext cx="406022" cy="496761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268203" y="4632110"/>
            <a:ext cx="3776576" cy="758718"/>
            <a:chOff x="3268203" y="4632110"/>
            <a:chExt cx="3776576" cy="758718"/>
          </a:xfrm>
        </p:grpSpPr>
        <p:grpSp>
          <p:nvGrpSpPr>
            <p:cNvPr id="36" name="Group 35"/>
            <p:cNvGrpSpPr/>
            <p:nvPr/>
          </p:nvGrpSpPr>
          <p:grpSpPr>
            <a:xfrm>
              <a:off x="3268203" y="4632110"/>
              <a:ext cx="3776576" cy="746437"/>
              <a:chOff x="571209" y="2974474"/>
              <a:chExt cx="3776576" cy="746437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2953894" y="2982247"/>
                <a:ext cx="1393891" cy="374514"/>
                <a:chOff x="3124143" y="1239134"/>
                <a:chExt cx="1393891" cy="374514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3124143" y="1608466"/>
                  <a:ext cx="1393891" cy="518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3124143" y="1239134"/>
                  <a:ext cx="13260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3 </a:t>
                  </a:r>
                  <a:r>
                    <a:rPr lang="en-US" dirty="0" err="1" smtClean="0"/>
                    <a:t>mol</a:t>
                  </a:r>
                  <a:r>
                    <a:rPr lang="en-US" dirty="0" smtClean="0"/>
                    <a:t> H</a:t>
                  </a:r>
                  <a:r>
                    <a:rPr lang="en-US" baseline="-25000" dirty="0" smtClean="0"/>
                    <a:t>2</a:t>
                  </a:r>
                  <a:r>
                    <a:rPr lang="en-US" dirty="0" smtClean="0"/>
                    <a:t>SO</a:t>
                  </a:r>
                  <a:r>
                    <a:rPr lang="en-US" baseline="-25000" dirty="0" smtClean="0"/>
                    <a:t>4</a:t>
                  </a:r>
                  <a:endParaRPr lang="en-US" dirty="0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571209" y="2974474"/>
                <a:ext cx="1393891" cy="746437"/>
                <a:chOff x="3124143" y="1236543"/>
                <a:chExt cx="1393891" cy="746437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3216315" y="1236543"/>
                  <a:ext cx="11416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6 </a:t>
                  </a:r>
                  <a:r>
                    <a:rPr lang="en-US" dirty="0" err="1" smtClean="0"/>
                    <a:t>mol</a:t>
                  </a:r>
                  <a:r>
                    <a:rPr lang="en-US" dirty="0" smtClean="0"/>
                    <a:t> H</a:t>
                  </a:r>
                  <a:r>
                    <a:rPr lang="en-US" baseline="-25000" dirty="0" smtClean="0"/>
                    <a:t>2</a:t>
                  </a:r>
                  <a:r>
                    <a:rPr lang="en-US" dirty="0" smtClean="0"/>
                    <a:t>O</a:t>
                  </a:r>
                  <a:endParaRPr lang="en-US" dirty="0"/>
                </a:p>
              </p:txBody>
            </p: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3124143" y="1608466"/>
                  <a:ext cx="1393891" cy="5182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3124143" y="1613648"/>
                  <a:ext cx="13260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3 </a:t>
                  </a:r>
                  <a:r>
                    <a:rPr lang="en-US" dirty="0" err="1" smtClean="0"/>
                    <a:t>mol</a:t>
                  </a:r>
                  <a:r>
                    <a:rPr lang="en-US" dirty="0" smtClean="0"/>
                    <a:t> H</a:t>
                  </a:r>
                  <a:r>
                    <a:rPr lang="en-US" baseline="-25000" dirty="0" smtClean="0"/>
                    <a:t>2</a:t>
                  </a:r>
                  <a:r>
                    <a:rPr lang="en-US" dirty="0" smtClean="0"/>
                    <a:t>SO</a:t>
                  </a:r>
                  <a:r>
                    <a:rPr lang="en-US" baseline="-25000" dirty="0" smtClean="0"/>
                    <a:t>4</a:t>
                  </a:r>
                  <a:endParaRPr lang="en-US" dirty="0"/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2242867" y="3134843"/>
                <a:ext cx="386644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or</a:t>
                </a:r>
                <a:endParaRPr lang="en-US" dirty="0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5764332" y="5021496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 </a:t>
              </a:r>
              <a:r>
                <a:rPr lang="en-US" dirty="0" err="1" smtClean="0"/>
                <a:t>mol</a:t>
              </a:r>
              <a:r>
                <a:rPr lang="en-US" dirty="0" smtClean="0"/>
                <a:t> 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651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1450" y="1026902"/>
            <a:ext cx="8063089" cy="493159"/>
            <a:chOff x="170114" y="1127386"/>
            <a:chExt cx="8063089" cy="493159"/>
          </a:xfrm>
        </p:grpSpPr>
        <p:sp>
          <p:nvSpPr>
            <p:cNvPr id="3" name="TextBox 2"/>
            <p:cNvSpPr txBox="1"/>
            <p:nvPr/>
          </p:nvSpPr>
          <p:spPr>
            <a:xfrm>
              <a:off x="2092280" y="112738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71505" y="1127389"/>
              <a:ext cx="1462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3</a:t>
              </a:r>
              <a:r>
                <a:rPr lang="en-US" sz="2400" dirty="0" smtClean="0"/>
                <a:t>_ 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SO</a:t>
              </a:r>
              <a:r>
                <a:rPr lang="en-US" sz="2400" baseline="-25000" dirty="0" smtClean="0"/>
                <a:t>4</a:t>
              </a:r>
              <a:endParaRPr lang="en-US" sz="2400" baseline="-2500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4256042" y="1172247"/>
              <a:ext cx="819150" cy="3986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25327" y="1158880"/>
              <a:ext cx="1859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1</a:t>
              </a:r>
              <a:r>
                <a:rPr lang="en-US" sz="2400" dirty="0" smtClean="0"/>
                <a:t>_ Al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(SO</a:t>
              </a:r>
              <a:r>
                <a:rPr lang="en-US" sz="2400" baseline="-25000" dirty="0" smtClean="0"/>
                <a:t>4</a:t>
              </a:r>
              <a:r>
                <a:rPr lang="en-US" sz="2400" dirty="0" smtClean="0"/>
                <a:t>)</a:t>
              </a:r>
              <a:r>
                <a:rPr lang="en-US" sz="2400" baseline="-25000" dirty="0" smtClean="0"/>
                <a:t>3</a:t>
              </a:r>
              <a:endParaRPr lang="en-US" sz="2400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38741" y="112738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0114" y="1127390"/>
              <a:ext cx="1771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/>
                <a:t>_2_</a:t>
              </a:r>
              <a:r>
                <a:rPr lang="en-US" sz="2400" dirty="0" smtClean="0"/>
                <a:t> Al(OH)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5132" y="1127386"/>
              <a:ext cx="11480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6</a:t>
              </a:r>
              <a:r>
                <a:rPr lang="en-US" sz="2400" dirty="0" smtClean="0"/>
                <a:t>_H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O</a:t>
              </a:r>
              <a:endParaRPr lang="en-US" sz="2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0114" y="271305"/>
            <a:ext cx="362958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Chemical Reactions in a Lab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2269" y="2019718"/>
            <a:ext cx="733385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Question:  You have 10 </a:t>
            </a:r>
            <a:r>
              <a:rPr lang="en-US" dirty="0" err="1" smtClean="0"/>
              <a:t>mols</a:t>
            </a:r>
            <a:r>
              <a:rPr lang="en-US" dirty="0" smtClean="0"/>
              <a:t> of </a:t>
            </a:r>
            <a:r>
              <a:rPr lang="en-US" dirty="0"/>
              <a:t>Al(OH)</a:t>
            </a:r>
            <a:r>
              <a:rPr lang="en-US" baseline="-25000" dirty="0"/>
              <a:t>3</a:t>
            </a:r>
            <a:r>
              <a:rPr lang="en-US" dirty="0" smtClean="0"/>
              <a:t>, how much Al</a:t>
            </a:r>
            <a:r>
              <a:rPr lang="en-US" baseline="-25000" dirty="0" smtClean="0"/>
              <a:t>2</a:t>
            </a:r>
            <a:r>
              <a:rPr lang="en-US" dirty="0" smtClean="0"/>
              <a:t>(SO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 can you make?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0114" y="4453094"/>
            <a:ext cx="767710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Question:  I need to make 20 </a:t>
            </a:r>
            <a:r>
              <a:rPr lang="en-US" dirty="0" err="1" smtClean="0"/>
              <a:t>mols</a:t>
            </a:r>
            <a:r>
              <a:rPr lang="en-US" dirty="0" smtClean="0"/>
              <a:t> of H</a:t>
            </a:r>
            <a:r>
              <a:rPr lang="en-US" baseline="-25000" dirty="0" smtClean="0"/>
              <a:t>2</a:t>
            </a:r>
            <a:r>
              <a:rPr lang="en-US" dirty="0" smtClean="0"/>
              <a:t>O.  How many </a:t>
            </a:r>
            <a:r>
              <a:rPr lang="en-US" dirty="0" err="1" smtClean="0"/>
              <a:t>mols</a:t>
            </a:r>
            <a:r>
              <a:rPr lang="en-US" dirty="0" smtClean="0"/>
              <a:t> of 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do I need?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4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27284" y="165863"/>
            <a:ext cx="612436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Chemical Reactions and Conversion Factors (CF)</a:t>
            </a:r>
            <a:endParaRPr lang="en-US" sz="24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2523632" y="1019507"/>
            <a:ext cx="6403527" cy="499671"/>
            <a:chOff x="739301" y="1495413"/>
            <a:chExt cx="6021744" cy="499671"/>
          </a:xfrm>
        </p:grpSpPr>
        <p:sp>
          <p:nvSpPr>
            <p:cNvPr id="63" name="TextBox 62"/>
            <p:cNvSpPr txBox="1"/>
            <p:nvPr/>
          </p:nvSpPr>
          <p:spPr>
            <a:xfrm>
              <a:off x="2055910" y="149541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25188" y="1495413"/>
              <a:ext cx="1356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>
                  <a:solidFill>
                    <a:srgbClr val="7030A0"/>
                  </a:solidFill>
                </a:rPr>
                <a:t>1</a:t>
              </a:r>
              <a:r>
                <a:rPr lang="en-US" sz="2400" dirty="0" smtClean="0"/>
                <a:t>_O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(g)</a:t>
              </a:r>
              <a:endParaRPr lang="en-US" sz="2400" dirty="0"/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3467783" y="1558397"/>
              <a:ext cx="529189" cy="3986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36706" y="1495413"/>
              <a:ext cx="1702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>
                  <a:solidFill>
                    <a:srgbClr val="7030A0"/>
                  </a:solidFill>
                </a:rPr>
                <a:t>2</a:t>
              </a:r>
              <a:r>
                <a:rPr lang="en-US" sz="2400" dirty="0" smtClean="0"/>
                <a:t>_ </a:t>
              </a:r>
              <a:r>
                <a:rPr lang="en-US" sz="2400" dirty="0" err="1" smtClean="0"/>
                <a:t>MgO</a:t>
              </a:r>
              <a:r>
                <a:rPr lang="en-US" sz="2400" dirty="0" smtClean="0"/>
                <a:t> (s)</a:t>
              </a:r>
              <a:endParaRPr lang="en-US" sz="2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20643" y="150492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013404" y="1533419"/>
              <a:ext cx="7476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heat</a:t>
              </a:r>
              <a:endParaRPr lang="en-US" sz="2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9301" y="152780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/>
                <a:t>_</a:t>
              </a:r>
              <a:r>
                <a:rPr lang="en-US" sz="2400" u="sng" dirty="0" smtClean="0">
                  <a:solidFill>
                    <a:srgbClr val="7030A0"/>
                  </a:solidFill>
                </a:rPr>
                <a:t>2</a:t>
              </a:r>
              <a:r>
                <a:rPr lang="en-US" sz="2400" u="sng" dirty="0" smtClean="0"/>
                <a:t>_</a:t>
              </a:r>
              <a:r>
                <a:rPr lang="en-US" sz="2400" dirty="0" smtClean="0"/>
                <a:t> Mg (s)</a:t>
              </a:r>
              <a:endParaRPr lang="en-US" sz="2400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806924" y="3761991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mole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70591" y="3742829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mole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213090" y="3769351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mole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62944" y="3763066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mole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759593" y="4738791"/>
            <a:ext cx="94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grams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32351" y="4726876"/>
            <a:ext cx="94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grams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65759" y="4738791"/>
            <a:ext cx="94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grams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689537" y="473250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 or KJ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17566" y="1574176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molecule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12051" y="1531420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molecule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885912" y="1531419"/>
            <a:ext cx="1041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energy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25021" y="1563979"/>
            <a:ext cx="95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atoms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7101" y="1531420"/>
            <a:ext cx="240009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What really happens –</a:t>
            </a:r>
          </a:p>
          <a:p>
            <a:r>
              <a:rPr lang="en-US" dirty="0" smtClean="0"/>
              <a:t>Atoms and Molecules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347147" y="3864129"/>
            <a:ext cx="2280045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Avogadro's Number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47146" y="4861902"/>
            <a:ext cx="2280045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Measure by Mass</a:t>
            </a:r>
            <a:endParaRPr lang="en-US" sz="1600" dirty="0"/>
          </a:p>
        </p:txBody>
      </p:sp>
      <p:sp>
        <p:nvSpPr>
          <p:cNvPr id="85" name="Oval 84"/>
          <p:cNvSpPr/>
          <p:nvPr/>
        </p:nvSpPr>
        <p:spPr>
          <a:xfrm>
            <a:off x="2983093" y="1993084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Mg</a:t>
            </a:r>
            <a:endParaRPr lang="en-US" sz="1600" dirty="0"/>
          </a:p>
        </p:txBody>
      </p:sp>
      <p:sp>
        <p:nvSpPr>
          <p:cNvPr id="86" name="Oval 85"/>
          <p:cNvSpPr/>
          <p:nvPr/>
        </p:nvSpPr>
        <p:spPr>
          <a:xfrm>
            <a:off x="2983093" y="2679338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Mg</a:t>
            </a:r>
            <a:endParaRPr lang="en-US" sz="1600" dirty="0"/>
          </a:p>
        </p:txBody>
      </p:sp>
      <p:sp>
        <p:nvSpPr>
          <p:cNvPr id="87" name="Oval 86"/>
          <p:cNvSpPr/>
          <p:nvPr/>
        </p:nvSpPr>
        <p:spPr>
          <a:xfrm>
            <a:off x="4107129" y="2084524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endParaRPr lang="en-US" sz="1600" dirty="0"/>
          </a:p>
        </p:txBody>
      </p:sp>
      <p:sp>
        <p:nvSpPr>
          <p:cNvPr id="88" name="Oval 87"/>
          <p:cNvSpPr/>
          <p:nvPr/>
        </p:nvSpPr>
        <p:spPr>
          <a:xfrm>
            <a:off x="4473347" y="2084524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endParaRPr lang="en-US" sz="1600" dirty="0"/>
          </a:p>
        </p:txBody>
      </p:sp>
      <p:sp>
        <p:nvSpPr>
          <p:cNvPr id="89" name="Oval 88"/>
          <p:cNvSpPr/>
          <p:nvPr/>
        </p:nvSpPr>
        <p:spPr>
          <a:xfrm>
            <a:off x="6284492" y="1997406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Mg</a:t>
            </a:r>
            <a:endParaRPr lang="en-US" sz="1600" dirty="0"/>
          </a:p>
        </p:txBody>
      </p:sp>
      <p:sp>
        <p:nvSpPr>
          <p:cNvPr id="90" name="Oval 89"/>
          <p:cNvSpPr/>
          <p:nvPr/>
        </p:nvSpPr>
        <p:spPr>
          <a:xfrm>
            <a:off x="6777319" y="2111091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endParaRPr lang="en-US" sz="1600" dirty="0"/>
          </a:p>
        </p:txBody>
      </p:sp>
      <p:sp>
        <p:nvSpPr>
          <p:cNvPr id="91" name="Oval 90"/>
          <p:cNvSpPr/>
          <p:nvPr/>
        </p:nvSpPr>
        <p:spPr>
          <a:xfrm>
            <a:off x="6284492" y="2686297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Mg</a:t>
            </a:r>
            <a:endParaRPr lang="en-US" sz="1600" dirty="0"/>
          </a:p>
        </p:txBody>
      </p:sp>
      <p:sp>
        <p:nvSpPr>
          <p:cNvPr id="92" name="Oval 91"/>
          <p:cNvSpPr/>
          <p:nvPr/>
        </p:nvSpPr>
        <p:spPr>
          <a:xfrm>
            <a:off x="6777319" y="2799982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endParaRPr lang="en-US" sz="1600" dirty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2"/>
          <a:srcRect l="18508" t="11291" r="16298" b="14158"/>
          <a:stretch/>
        </p:blipFill>
        <p:spPr>
          <a:xfrm>
            <a:off x="8101977" y="2177751"/>
            <a:ext cx="535255" cy="94350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2924747" y="580173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mL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193462" y="577071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mL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341329" y="577046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mL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689537" y="5773410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J or KJ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7146" y="5902806"/>
            <a:ext cx="2280045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Measure by Volume</a:t>
            </a:r>
            <a:endParaRPr lang="en-US" sz="1600" dirty="0"/>
          </a:p>
        </p:txBody>
      </p:sp>
      <p:sp>
        <p:nvSpPr>
          <p:cNvPr id="2" name="Curved Right Arrow 1"/>
          <p:cNvSpPr/>
          <p:nvPr/>
        </p:nvSpPr>
        <p:spPr>
          <a:xfrm>
            <a:off x="1845584" y="2293203"/>
            <a:ext cx="987943" cy="1722535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urved Right Arrow 40"/>
          <p:cNvSpPr/>
          <p:nvPr/>
        </p:nvSpPr>
        <p:spPr>
          <a:xfrm flipH="1" flipV="1">
            <a:off x="4974245" y="2127823"/>
            <a:ext cx="1053781" cy="1974779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Left-Right Arrow 2"/>
          <p:cNvSpPr/>
          <p:nvPr/>
        </p:nvSpPr>
        <p:spPr>
          <a:xfrm rot="20251059">
            <a:off x="3644691" y="2605089"/>
            <a:ext cx="1079813" cy="716479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rved Right Arrow 42"/>
          <p:cNvSpPr/>
          <p:nvPr/>
        </p:nvSpPr>
        <p:spPr>
          <a:xfrm>
            <a:off x="1845584" y="3914098"/>
            <a:ext cx="987943" cy="1322933"/>
          </a:xfrm>
          <a:prstGeom prst="curvedRightArrow">
            <a:avLst>
              <a:gd name="adj1" fmla="val 25000"/>
              <a:gd name="adj2" fmla="val 50000"/>
              <a:gd name="adj3" fmla="val 2194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urved Right Arrow 43"/>
          <p:cNvSpPr/>
          <p:nvPr/>
        </p:nvSpPr>
        <p:spPr>
          <a:xfrm flipH="1" flipV="1">
            <a:off x="4965503" y="3769350"/>
            <a:ext cx="1053781" cy="1362739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Curved Right Arrow 46"/>
          <p:cNvSpPr/>
          <p:nvPr/>
        </p:nvSpPr>
        <p:spPr>
          <a:xfrm>
            <a:off x="1951024" y="3881489"/>
            <a:ext cx="987943" cy="2526152"/>
          </a:xfrm>
          <a:prstGeom prst="curvedRightArrow">
            <a:avLst>
              <a:gd name="adj1" fmla="val 25000"/>
              <a:gd name="adj2" fmla="val 50000"/>
              <a:gd name="adj3" fmla="val 2194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urved Right Arrow 47"/>
          <p:cNvSpPr/>
          <p:nvPr/>
        </p:nvSpPr>
        <p:spPr>
          <a:xfrm flipH="1" flipV="1">
            <a:off x="4774321" y="3742829"/>
            <a:ext cx="1053781" cy="2448678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rved Up Arrow 3"/>
          <p:cNvSpPr/>
          <p:nvPr/>
        </p:nvSpPr>
        <p:spPr>
          <a:xfrm>
            <a:off x="3276624" y="4125075"/>
            <a:ext cx="1297254" cy="816992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Curved Up Arrow 48"/>
          <p:cNvSpPr/>
          <p:nvPr/>
        </p:nvSpPr>
        <p:spPr>
          <a:xfrm rot="10800000">
            <a:off x="3248196" y="3075170"/>
            <a:ext cx="1297254" cy="816992"/>
          </a:xfrm>
          <a:prstGeom prst="curved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4129" y="3008018"/>
            <a:ext cx="3458845" cy="3240369"/>
            <a:chOff x="4730095" y="2794139"/>
            <a:chExt cx="3458845" cy="3240369"/>
          </a:xfrm>
        </p:grpSpPr>
        <p:sp>
          <p:nvSpPr>
            <p:cNvPr id="3" name="TextBox 2"/>
            <p:cNvSpPr txBox="1"/>
            <p:nvPr/>
          </p:nvSpPr>
          <p:spPr>
            <a:xfrm>
              <a:off x="5143476" y="2794139"/>
              <a:ext cx="2536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Conversion Factors</a:t>
              </a:r>
              <a:endParaRPr lang="en-US" sz="24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748587" y="3323661"/>
              <a:ext cx="1647930" cy="742531"/>
              <a:chOff x="4250452" y="3585119"/>
              <a:chExt cx="1647930" cy="74253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250452" y="3585119"/>
                <a:ext cx="1647930" cy="742531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4250452" y="3650647"/>
                <a:ext cx="1585691" cy="632545"/>
                <a:chOff x="4250452" y="3650647"/>
                <a:chExt cx="1585691" cy="632545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250452" y="3736088"/>
                  <a:ext cx="101341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/>
                    <a:t>MW = </a:t>
                  </a:r>
                  <a:endParaRPr lang="en-US" sz="2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5263871" y="3650647"/>
                      <a:ext cx="572272" cy="63254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mol</m:t>
                                </m:r>
                              </m:den>
                            </m:f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5" name="TextBox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63871" y="3650647"/>
                      <a:ext cx="572272" cy="63254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" name="Group 4"/>
            <p:cNvGrpSpPr/>
            <p:nvPr/>
          </p:nvGrpSpPr>
          <p:grpSpPr>
            <a:xfrm>
              <a:off x="4811962" y="5200495"/>
              <a:ext cx="3376978" cy="834013"/>
              <a:chOff x="3952562" y="5205046"/>
              <a:chExt cx="3376978" cy="83401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952562" y="5205046"/>
                <a:ext cx="3376978" cy="83401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4059973" y="5253698"/>
                <a:ext cx="3010278" cy="701410"/>
                <a:chOff x="4059973" y="5253698"/>
                <a:chExt cx="3010278" cy="701410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059973" y="5373571"/>
                  <a:ext cx="80823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A # =</a:t>
                  </a:r>
                  <a:endParaRPr lang="en-US" sz="2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4880293" y="5270818"/>
                      <a:ext cx="876843" cy="66717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atoms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mol</m:t>
                                </m:r>
                              </m:den>
                            </m:f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80293" y="5270818"/>
                      <a:ext cx="876843" cy="66717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6164740" y="5253698"/>
                      <a:ext cx="905511" cy="7014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molec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mol</m:t>
                                </m:r>
                              </m:den>
                            </m:f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64740" y="5253698"/>
                      <a:ext cx="905511" cy="7014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1" name="TextBox 20"/>
                <p:cNvSpPr txBox="1"/>
                <p:nvPr/>
              </p:nvSpPr>
              <p:spPr>
                <a:xfrm>
                  <a:off x="5710770" y="5390690"/>
                  <a:ext cx="4539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or</a:t>
                  </a:r>
                  <a:endParaRPr lang="en-US" sz="2400" dirty="0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6541010" y="3310053"/>
              <a:ext cx="1647930" cy="742531"/>
              <a:chOff x="4250452" y="3619550"/>
              <a:chExt cx="1647930" cy="74253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250452" y="3619550"/>
                <a:ext cx="1647930" cy="742531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250452" y="3640111"/>
                <a:ext cx="1388641" cy="701410"/>
                <a:chOff x="4250452" y="3640111"/>
                <a:chExt cx="1388641" cy="70141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4250452" y="3736088"/>
                  <a:ext cx="7393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/>
                    <a:t>M = </a:t>
                  </a:r>
                  <a:endParaRPr lang="en-US" sz="2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5066821" y="3640111"/>
                      <a:ext cx="572272" cy="70141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mol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den>
                            </m:f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66821" y="3640111"/>
                      <a:ext cx="572272" cy="70141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" name="Group 6"/>
            <p:cNvGrpSpPr/>
            <p:nvPr/>
          </p:nvGrpSpPr>
          <p:grpSpPr>
            <a:xfrm>
              <a:off x="4730095" y="4187372"/>
              <a:ext cx="3458845" cy="819519"/>
              <a:chOff x="4205492" y="4285044"/>
              <a:chExt cx="3458845" cy="81951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223984" y="4285044"/>
                <a:ext cx="3440353" cy="81951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4205492" y="4307947"/>
                <a:ext cx="3022147" cy="701410"/>
                <a:chOff x="1555734" y="3847046"/>
                <a:chExt cx="3022147" cy="701410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555734" y="3966919"/>
                  <a:ext cx="232424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 err="1"/>
                    <a:t>m</a:t>
                  </a:r>
                  <a:r>
                    <a:rPr lang="en-US" sz="2400" dirty="0" err="1" smtClean="0"/>
                    <a:t>ol</a:t>
                  </a:r>
                  <a:r>
                    <a:rPr lang="en-US" sz="2400" dirty="0" smtClean="0"/>
                    <a:t>/</a:t>
                  </a:r>
                  <a:r>
                    <a:rPr lang="en-US" sz="2400" dirty="0" err="1" smtClean="0"/>
                    <a:t>mol</a:t>
                  </a:r>
                  <a:r>
                    <a:rPr lang="en-US" sz="2400" dirty="0" smtClean="0"/>
                    <a:t> ratio = </a:t>
                  </a:r>
                  <a:endParaRPr lang="en-US" sz="2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3745922" y="3847046"/>
                      <a:ext cx="831959" cy="70141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mol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mol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den>
                            </m:f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45922" y="3847046"/>
                      <a:ext cx="831959" cy="7014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26" name="TextBox 25"/>
          <p:cNvSpPr txBox="1"/>
          <p:nvPr/>
        </p:nvSpPr>
        <p:spPr>
          <a:xfrm>
            <a:off x="182994" y="197631"/>
            <a:ext cx="359713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Tools for Solving Problems </a:t>
            </a:r>
            <a:r>
              <a:rPr lang="en-US" sz="2400" dirty="0" smtClean="0"/>
              <a:t>I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17739" y="1761381"/>
            <a:ext cx="617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Never start with a CF (MW, M, </a:t>
            </a:r>
            <a:r>
              <a:rPr lang="en-US" sz="2400" dirty="0" err="1" smtClean="0"/>
              <a:t>mol</a:t>
            </a:r>
            <a:r>
              <a:rPr lang="en-US" sz="2400" dirty="0" smtClean="0"/>
              <a:t>/</a:t>
            </a:r>
            <a:r>
              <a:rPr lang="en-US" sz="2400" dirty="0" err="1" smtClean="0"/>
              <a:t>mol</a:t>
            </a:r>
            <a:r>
              <a:rPr lang="en-US" sz="2400" dirty="0" smtClean="0"/>
              <a:t> ratio)</a:t>
            </a:r>
            <a:endParaRPr lang="en-US" sz="2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147851" y="4542479"/>
            <a:ext cx="1833092" cy="1331755"/>
            <a:chOff x="498126" y="3039278"/>
            <a:chExt cx="1833092" cy="1331755"/>
          </a:xfrm>
        </p:grpSpPr>
        <p:sp>
          <p:nvSpPr>
            <p:cNvPr id="35" name="Rectangle 34"/>
            <p:cNvSpPr/>
            <p:nvPr/>
          </p:nvSpPr>
          <p:spPr>
            <a:xfrm>
              <a:off x="498126" y="3039278"/>
              <a:ext cx="1833092" cy="133175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98126" y="3039278"/>
              <a:ext cx="1733178" cy="1204196"/>
              <a:chOff x="498126" y="3039278"/>
              <a:chExt cx="1733178" cy="120419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98126" y="3039278"/>
                <a:ext cx="1733178" cy="584775"/>
                <a:chOff x="685800" y="1276350"/>
                <a:chExt cx="1733178" cy="584775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685800" y="1276350"/>
                  <a:ext cx="46038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Q</a:t>
                  </a:r>
                </a:p>
              </p:txBody>
            </p:sp>
            <p:sp>
              <p:nvSpPr>
                <p:cNvPr id="29" name="Right Arrow 28"/>
                <p:cNvSpPr/>
                <p:nvPr/>
              </p:nvSpPr>
              <p:spPr>
                <a:xfrm>
                  <a:off x="1276350" y="1362074"/>
                  <a:ext cx="628650" cy="413325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1997068" y="1276350"/>
                  <a:ext cx="42191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A</a:t>
                  </a:r>
                  <a:endParaRPr lang="en-US" sz="3200" dirty="0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625811" y="3597143"/>
                <a:ext cx="15856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 unit → 1 unit</a:t>
                </a:r>
              </a:p>
              <a:p>
                <a:r>
                  <a:rPr lang="en-US" dirty="0" smtClean="0"/>
                  <a:t>2 unit → 2 unit</a:t>
                </a:r>
                <a:endParaRPr lang="en-US" dirty="0"/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417739" y="1113622"/>
            <a:ext cx="5668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To go from A to B must use </a:t>
            </a:r>
            <a:r>
              <a:rPr lang="en-US" sz="2400" dirty="0" err="1" smtClean="0"/>
              <a:t>mol</a:t>
            </a:r>
            <a:r>
              <a:rPr lang="en-US" sz="2400" dirty="0" smtClean="0"/>
              <a:t>/</a:t>
            </a:r>
            <a:r>
              <a:rPr lang="en-US" sz="2400" dirty="0" err="1" smtClean="0"/>
              <a:t>mol</a:t>
            </a:r>
            <a:r>
              <a:rPr lang="en-US" sz="2400" dirty="0" smtClean="0"/>
              <a:t> ratio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439111" y="2433557"/>
            <a:ext cx="4414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When in doubt convert to </a:t>
            </a:r>
            <a:r>
              <a:rPr lang="en-US" sz="2400" dirty="0" err="1" smtClean="0"/>
              <a:t>mols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7677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785" y="198242"/>
            <a:ext cx="3315395" cy="418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Tools for Problem Solving II</a:t>
            </a:r>
            <a:endParaRPr lang="en-US" sz="2400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542730" y="943506"/>
            <a:ext cx="8039295" cy="5677577"/>
            <a:chOff x="314130" y="1105431"/>
            <a:chExt cx="8039295" cy="5677577"/>
          </a:xfrm>
        </p:grpSpPr>
        <p:sp>
          <p:nvSpPr>
            <p:cNvPr id="72" name="Rectangle 71"/>
            <p:cNvSpPr/>
            <p:nvPr/>
          </p:nvSpPr>
          <p:spPr>
            <a:xfrm>
              <a:off x="2336879" y="3366411"/>
              <a:ext cx="1137392" cy="6210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Mol</a:t>
              </a:r>
              <a:r>
                <a:rPr lang="en-US" dirty="0" smtClean="0">
                  <a:solidFill>
                    <a:schemeClr val="tx1"/>
                  </a:solidFill>
                </a:rPr>
                <a:t> 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193284" y="3366411"/>
              <a:ext cx="1137392" cy="6210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Mol</a:t>
              </a:r>
              <a:r>
                <a:rPr lang="en-US" dirty="0" smtClean="0">
                  <a:solidFill>
                    <a:schemeClr val="tx1"/>
                  </a:solidFill>
                </a:rPr>
                <a:t> 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Left-Right Arrow 73"/>
            <p:cNvSpPr/>
            <p:nvPr/>
          </p:nvSpPr>
          <p:spPr>
            <a:xfrm>
              <a:off x="3474271" y="3485602"/>
              <a:ext cx="1719013" cy="345031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685796" y="3818155"/>
              <a:ext cx="1268494" cy="418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Mol</a:t>
              </a:r>
              <a:r>
                <a:rPr lang="en-US" sz="1200" dirty="0"/>
                <a:t> </a:t>
              </a:r>
              <a:r>
                <a:rPr lang="en-US" sz="1200" dirty="0" smtClean="0"/>
                <a:t>to </a:t>
              </a:r>
              <a:r>
                <a:rPr lang="en-US" sz="1200" dirty="0" err="1" smtClean="0"/>
                <a:t>Mol</a:t>
              </a:r>
              <a:r>
                <a:rPr lang="en-US" sz="1200" dirty="0" smtClean="0"/>
                <a:t> Ratio </a:t>
              </a:r>
            </a:p>
            <a:p>
              <a:pPr algn="ctr"/>
              <a:r>
                <a:rPr lang="en-US" sz="1200" dirty="0" smtClean="0"/>
                <a:t>from Balanced </a:t>
              </a:r>
              <a:r>
                <a:rPr lang="en-US" sz="1200" dirty="0" err="1" smtClean="0"/>
                <a:t>Eqn</a:t>
              </a:r>
              <a:endParaRPr lang="en-US" sz="12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14130" y="3366411"/>
              <a:ext cx="1137392" cy="62105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Grams 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216033" y="3366411"/>
              <a:ext cx="1137392" cy="62105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Grams 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Left-Right Arrow 77"/>
            <p:cNvSpPr/>
            <p:nvPr/>
          </p:nvSpPr>
          <p:spPr>
            <a:xfrm>
              <a:off x="1457985" y="3510695"/>
              <a:ext cx="885356" cy="345031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Left-Right Arrow 78"/>
            <p:cNvSpPr/>
            <p:nvPr/>
          </p:nvSpPr>
          <p:spPr>
            <a:xfrm>
              <a:off x="6330676" y="3510695"/>
              <a:ext cx="885356" cy="345031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259975" y="3987949"/>
              <a:ext cx="1211009" cy="418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Molecular Weight</a:t>
              </a:r>
            </a:p>
            <a:p>
              <a:pPr algn="ctr"/>
              <a:r>
                <a:rPr lang="en-US" sz="1200" dirty="0" smtClean="0"/>
                <a:t>g/</a:t>
              </a:r>
              <a:r>
                <a:rPr lang="en-US" sz="1200" dirty="0" err="1" smtClean="0"/>
                <a:t>mol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157232" y="3974577"/>
              <a:ext cx="1211009" cy="418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Molecular Weight</a:t>
              </a:r>
            </a:p>
            <a:p>
              <a:pPr algn="ctr"/>
              <a:r>
                <a:rPr lang="en-US" sz="1200" dirty="0" smtClean="0"/>
                <a:t>g/</a:t>
              </a:r>
              <a:r>
                <a:rPr lang="en-US" sz="1200" dirty="0" err="1" smtClean="0"/>
                <a:t>mol</a:t>
              </a:r>
              <a:endParaRPr lang="en-US" sz="12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70139" y="5321027"/>
              <a:ext cx="1022572" cy="62105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Atoms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3" name="Left-Right Arrow 82"/>
            <p:cNvSpPr/>
            <p:nvPr/>
          </p:nvSpPr>
          <p:spPr>
            <a:xfrm rot="6609557">
              <a:off x="1770992" y="4675429"/>
              <a:ext cx="1586643" cy="243461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643265" y="4627157"/>
              <a:ext cx="1507644" cy="418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Avagadro’s</a:t>
              </a:r>
              <a:r>
                <a:rPr lang="en-US" sz="1200" dirty="0" smtClean="0"/>
                <a:t> Number</a:t>
              </a:r>
            </a:p>
            <a:p>
              <a:pPr algn="ctr"/>
              <a:r>
                <a:rPr lang="en-US" sz="1200" dirty="0" smtClean="0"/>
                <a:t>6.022 x 10</a:t>
              </a:r>
              <a:r>
                <a:rPr lang="en-US" sz="1200" baseline="30000" dirty="0" smtClean="0"/>
                <a:t>23</a:t>
              </a:r>
              <a:r>
                <a:rPr lang="en-US" sz="1200" dirty="0" smtClean="0"/>
                <a:t> items/</a:t>
              </a:r>
              <a:r>
                <a:rPr lang="en-US" sz="1200" dirty="0" err="1" smtClean="0"/>
                <a:t>mol</a:t>
              </a:r>
              <a:endParaRPr lang="en-US" sz="12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336879" y="1370216"/>
              <a:ext cx="1137392" cy="62105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Volume 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193284" y="1370216"/>
              <a:ext cx="1137392" cy="62105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Volume 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7" name="Left-Right Arrow 86"/>
            <p:cNvSpPr/>
            <p:nvPr/>
          </p:nvSpPr>
          <p:spPr>
            <a:xfrm rot="5400000">
              <a:off x="2211132" y="2494204"/>
              <a:ext cx="1361299" cy="355435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Left-Right Arrow 87"/>
            <p:cNvSpPr/>
            <p:nvPr/>
          </p:nvSpPr>
          <p:spPr>
            <a:xfrm rot="5400000">
              <a:off x="5081331" y="2508043"/>
              <a:ext cx="1361299" cy="355435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004336" y="2405693"/>
              <a:ext cx="667266" cy="418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Molarity</a:t>
              </a:r>
            </a:p>
            <a:p>
              <a:pPr algn="ctr"/>
              <a:r>
                <a:rPr lang="en-US" sz="1200" dirty="0" err="1" smtClean="0"/>
                <a:t>mol</a:t>
              </a:r>
              <a:r>
                <a:rPr lang="en-US" sz="1200" dirty="0" smtClean="0"/>
                <a:t>/L</a:t>
              </a:r>
              <a:endParaRPr lang="en-US" sz="12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874134" y="2405693"/>
              <a:ext cx="667266" cy="418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Molarity</a:t>
              </a:r>
            </a:p>
            <a:p>
              <a:pPr algn="ctr"/>
              <a:r>
                <a:rPr lang="en-US" sz="1200" dirty="0" err="1" smtClean="0"/>
                <a:t>mol</a:t>
              </a:r>
              <a:r>
                <a:rPr lang="en-US" sz="1200" dirty="0" smtClean="0"/>
                <a:t>/L</a:t>
              </a:r>
              <a:endParaRPr lang="en-US" sz="12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82826" y="1638645"/>
              <a:ext cx="608944" cy="418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Density</a:t>
              </a:r>
            </a:p>
            <a:p>
              <a:pPr algn="ctr"/>
              <a:r>
                <a:rPr lang="en-US" sz="1200" dirty="0" smtClean="0"/>
                <a:t>g/mL</a:t>
              </a:r>
              <a:endParaRPr lang="en-US" sz="1200" dirty="0"/>
            </a:p>
          </p:txBody>
        </p:sp>
        <p:cxnSp>
          <p:nvCxnSpPr>
            <p:cNvPr id="92" name="Elbow Connector 91"/>
            <p:cNvCxnSpPr>
              <a:endCxn id="76" idx="0"/>
            </p:cNvCxnSpPr>
            <p:nvPr/>
          </p:nvCxnSpPr>
          <p:spPr>
            <a:xfrm rot="5400000">
              <a:off x="716889" y="1804583"/>
              <a:ext cx="1727766" cy="1395890"/>
            </a:xfrm>
            <a:prstGeom prst="bentConnector3">
              <a:avLst>
                <a:gd name="adj1" fmla="val -398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Elbow Connector 92"/>
            <p:cNvCxnSpPr>
              <a:stCxn id="86" idx="3"/>
            </p:cNvCxnSpPr>
            <p:nvPr/>
          </p:nvCxnSpPr>
          <p:spPr>
            <a:xfrm>
              <a:off x="6330676" y="1680744"/>
              <a:ext cx="1451797" cy="1685669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7189050" y="1638645"/>
              <a:ext cx="608944" cy="418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Density</a:t>
              </a:r>
            </a:p>
            <a:p>
              <a:pPr algn="ctr"/>
              <a:r>
                <a:rPr lang="en-US" sz="1200" dirty="0" smtClean="0"/>
                <a:t>g/mL</a:t>
              </a:r>
              <a:endParaRPr lang="en-US" sz="12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739685" y="5357307"/>
              <a:ext cx="1272320" cy="62105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Molecules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7" name="Left-Right Arrow 96"/>
            <p:cNvSpPr/>
            <p:nvPr/>
          </p:nvSpPr>
          <p:spPr>
            <a:xfrm>
              <a:off x="1900223" y="5518275"/>
              <a:ext cx="847521" cy="259467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858979" y="5369978"/>
              <a:ext cx="1022572" cy="62105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Atoms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9" name="Left-Right Arrow 98"/>
            <p:cNvSpPr/>
            <p:nvPr/>
          </p:nvSpPr>
          <p:spPr>
            <a:xfrm rot="4434795">
              <a:off x="5218122" y="4679594"/>
              <a:ext cx="1611858" cy="243461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157232" y="4508029"/>
              <a:ext cx="1507644" cy="418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Avagadro’s</a:t>
              </a:r>
              <a:r>
                <a:rPr lang="en-US" sz="1200" dirty="0" smtClean="0"/>
                <a:t> Number</a:t>
              </a:r>
            </a:p>
            <a:p>
              <a:pPr algn="ctr"/>
              <a:r>
                <a:rPr lang="en-US" sz="1200" dirty="0" smtClean="0"/>
                <a:t>6.022 x 10</a:t>
              </a:r>
              <a:r>
                <a:rPr lang="en-US" sz="1200" baseline="30000" dirty="0" smtClean="0"/>
                <a:t>23</a:t>
              </a:r>
              <a:r>
                <a:rPr lang="en-US" sz="1200" dirty="0" smtClean="0"/>
                <a:t> items/</a:t>
              </a:r>
              <a:r>
                <a:rPr lang="en-US" sz="1200" dirty="0" err="1" smtClean="0"/>
                <a:t>mol</a:t>
              </a:r>
              <a:endParaRPr lang="en-US" sz="12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728525" y="5361442"/>
              <a:ext cx="1168668" cy="62105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Molecules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2" name="Left-Right Arrow 101"/>
            <p:cNvSpPr/>
            <p:nvPr/>
          </p:nvSpPr>
          <p:spPr>
            <a:xfrm>
              <a:off x="5889063" y="5567226"/>
              <a:ext cx="847521" cy="259467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917690" y="6364928"/>
              <a:ext cx="704951" cy="418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Chemical</a:t>
              </a:r>
            </a:p>
            <a:p>
              <a:pPr algn="ctr"/>
              <a:r>
                <a:rPr lang="en-US" sz="1200" dirty="0" smtClean="0"/>
                <a:t>Formula</a:t>
              </a:r>
              <a:endParaRPr lang="en-US" sz="12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16110" y="1105432"/>
              <a:ext cx="408554" cy="52956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 smtClean="0"/>
                <a:t>D</a:t>
              </a:r>
              <a:endParaRPr lang="en-US" sz="32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547524" y="2963799"/>
              <a:ext cx="673248" cy="41808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MW</a:t>
              </a:r>
              <a:endParaRPr lang="en-US" sz="24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11124" y="4515669"/>
              <a:ext cx="393600" cy="52956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036017" y="5848792"/>
              <a:ext cx="553613" cy="52956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 smtClean="0"/>
                <a:t>CF</a:t>
              </a:r>
              <a:endParaRPr lang="en-US" sz="32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370264" y="4457817"/>
              <a:ext cx="393600" cy="52956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415167" y="2841025"/>
              <a:ext cx="673248" cy="41808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MW</a:t>
              </a:r>
              <a:endParaRPr lang="en-US" sz="24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922628" y="6364928"/>
              <a:ext cx="704951" cy="418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Chemical</a:t>
              </a:r>
            </a:p>
            <a:p>
              <a:pPr algn="ctr"/>
              <a:r>
                <a:rPr lang="en-US" sz="1200" dirty="0" smtClean="0"/>
                <a:t>Formula</a:t>
              </a:r>
              <a:endParaRPr lang="en-US" sz="12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040956" y="5848792"/>
              <a:ext cx="553613" cy="52956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 smtClean="0"/>
                <a:t>CF</a:t>
              </a:r>
              <a:endParaRPr lang="en-US" sz="32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845411" y="1105431"/>
              <a:ext cx="408554" cy="52956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 smtClean="0"/>
                <a:t>D</a:t>
              </a:r>
              <a:endParaRPr lang="en-US" sz="32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766054" y="3007926"/>
              <a:ext cx="1174221" cy="41808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/>
                <a:t>m</a:t>
              </a:r>
              <a:r>
                <a:rPr lang="en-US" sz="2400" dirty="0" err="1" smtClean="0"/>
                <a:t>ol</a:t>
              </a:r>
              <a:r>
                <a:rPr lang="en-US" sz="2400" dirty="0" smtClean="0"/>
                <a:t>/</a:t>
              </a:r>
              <a:r>
                <a:rPr lang="en-US" sz="2400" dirty="0" err="1" smtClean="0"/>
                <a:t>mol</a:t>
              </a:r>
              <a:endParaRPr lang="en-US" sz="24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324315" y="2397659"/>
              <a:ext cx="417527" cy="41808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</a:t>
              </a:r>
              <a:endParaRPr lang="en-US" sz="24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192148" y="2454369"/>
              <a:ext cx="417527" cy="41808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3064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25182" y="1947164"/>
            <a:ext cx="5075552" cy="490114"/>
            <a:chOff x="170114" y="1121506"/>
            <a:chExt cx="5075552" cy="490114"/>
          </a:xfrm>
        </p:grpSpPr>
        <p:sp>
          <p:nvSpPr>
            <p:cNvPr id="3" name="TextBox 2"/>
            <p:cNvSpPr txBox="1"/>
            <p:nvPr/>
          </p:nvSpPr>
          <p:spPr>
            <a:xfrm>
              <a:off x="995911" y="112738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86592" y="1149955"/>
              <a:ext cx="883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3</a:t>
              </a:r>
              <a:r>
                <a:rPr lang="en-US" sz="2400" dirty="0" smtClean="0"/>
                <a:t>_ B</a:t>
              </a:r>
              <a:endParaRPr lang="en-US" sz="240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232406" y="1184490"/>
              <a:ext cx="819150" cy="3986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91750" y="1121506"/>
              <a:ext cx="880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1</a:t>
              </a:r>
              <a:r>
                <a:rPr lang="en-US" sz="2400" dirty="0" smtClean="0"/>
                <a:t>_ C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86607" y="112150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0114" y="1127390"/>
              <a:ext cx="894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/>
                <a:t>_2_</a:t>
              </a:r>
              <a:r>
                <a:rPr lang="en-US" sz="2400" dirty="0" smtClean="0"/>
                <a:t> A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39649" y="1121506"/>
              <a:ext cx="9060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6</a:t>
              </a:r>
              <a:r>
                <a:rPr lang="en-US" sz="2400" dirty="0" smtClean="0"/>
                <a:t>_ D</a:t>
              </a:r>
              <a:endParaRPr lang="en-US" sz="2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2994" y="197631"/>
            <a:ext cx="375102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Tools for Solving Problems </a:t>
            </a:r>
            <a:r>
              <a:rPr lang="en-US" sz="2400" dirty="0" smtClean="0"/>
              <a:t>III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90789" y="1278178"/>
            <a:ext cx="75379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grams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7597" y="2177996"/>
            <a:ext cx="46679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5194" y="2929070"/>
            <a:ext cx="81391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2308043">
            <a:off x="1683910" y="1645901"/>
            <a:ext cx="691863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644585" y="2137900"/>
            <a:ext cx="51661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9549968">
            <a:off x="1806068" y="2579594"/>
            <a:ext cx="57711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35380" y="1371315"/>
            <a:ext cx="75379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grams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80017" y="2106812"/>
            <a:ext cx="46679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52593" y="3004916"/>
            <a:ext cx="81391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2308043">
            <a:off x="6972445" y="2486074"/>
            <a:ext cx="691863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189122" y="2064057"/>
            <a:ext cx="51661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9549968">
            <a:off x="7053391" y="1685157"/>
            <a:ext cx="57711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 rot="10800000">
            <a:off x="2568761" y="1527445"/>
            <a:ext cx="4277884" cy="496762"/>
            <a:chOff x="508378" y="2362349"/>
            <a:chExt cx="2563907" cy="496762"/>
          </a:xfrm>
        </p:grpSpPr>
        <p:sp>
          <p:nvSpPr>
            <p:cNvPr id="24" name="Up Arrow 23"/>
            <p:cNvSpPr/>
            <p:nvPr/>
          </p:nvSpPr>
          <p:spPr>
            <a:xfrm>
              <a:off x="508378" y="2362349"/>
              <a:ext cx="406022" cy="496761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1746" y="2690119"/>
              <a:ext cx="2357171" cy="1689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Up Arrow 25"/>
            <p:cNvSpPr/>
            <p:nvPr/>
          </p:nvSpPr>
          <p:spPr>
            <a:xfrm>
              <a:off x="2666263" y="2362349"/>
              <a:ext cx="406022" cy="496761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018737" y="1247421"/>
            <a:ext cx="58702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MW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156624" y="3000081"/>
            <a:ext cx="31771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211413" y="1086168"/>
            <a:ext cx="99257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ol</a:t>
            </a:r>
            <a:r>
              <a:rPr lang="en-US" dirty="0" smtClean="0"/>
              <a:t>/</a:t>
            </a:r>
            <a:r>
              <a:rPr lang="en-US" dirty="0" err="1" smtClean="0"/>
              <a:t>mol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477538" y="1875657"/>
            <a:ext cx="38183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899246" y="2847186"/>
            <a:ext cx="31771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546589" y="2362662"/>
            <a:ext cx="38183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916185" y="1247421"/>
            <a:ext cx="58702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03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1450" y="1026902"/>
            <a:ext cx="8063089" cy="493159"/>
            <a:chOff x="170114" y="1127386"/>
            <a:chExt cx="8063089" cy="493159"/>
          </a:xfrm>
        </p:grpSpPr>
        <p:sp>
          <p:nvSpPr>
            <p:cNvPr id="3" name="TextBox 2"/>
            <p:cNvSpPr txBox="1"/>
            <p:nvPr/>
          </p:nvSpPr>
          <p:spPr>
            <a:xfrm>
              <a:off x="2092280" y="112738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71505" y="1127389"/>
              <a:ext cx="1462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3</a:t>
              </a:r>
              <a:r>
                <a:rPr lang="en-US" sz="2400" dirty="0" smtClean="0"/>
                <a:t>_ 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SO</a:t>
              </a:r>
              <a:r>
                <a:rPr lang="en-US" sz="2400" baseline="-25000" dirty="0" smtClean="0"/>
                <a:t>4</a:t>
              </a:r>
              <a:endParaRPr lang="en-US" sz="2400" baseline="-2500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4256042" y="1172247"/>
              <a:ext cx="819150" cy="3986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25327" y="1158880"/>
              <a:ext cx="1859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1</a:t>
              </a:r>
              <a:r>
                <a:rPr lang="en-US" sz="2400" dirty="0" smtClean="0"/>
                <a:t>_ Al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(SO</a:t>
              </a:r>
              <a:r>
                <a:rPr lang="en-US" sz="2400" baseline="-25000" dirty="0" smtClean="0"/>
                <a:t>4</a:t>
              </a:r>
              <a:r>
                <a:rPr lang="en-US" sz="2400" dirty="0" smtClean="0"/>
                <a:t>)</a:t>
              </a:r>
              <a:r>
                <a:rPr lang="en-US" sz="2400" baseline="-25000" dirty="0" smtClean="0"/>
                <a:t>3</a:t>
              </a:r>
              <a:endParaRPr lang="en-US" sz="2400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38741" y="112738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0114" y="1127390"/>
              <a:ext cx="1771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/>
                <a:t>_2_</a:t>
              </a:r>
              <a:r>
                <a:rPr lang="en-US" sz="2400" dirty="0" smtClean="0"/>
                <a:t> Al(OH)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5132" y="1127386"/>
              <a:ext cx="11480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6</a:t>
              </a:r>
              <a:r>
                <a:rPr lang="en-US" sz="2400" dirty="0" smtClean="0"/>
                <a:t>_H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O</a:t>
              </a:r>
              <a:endParaRPr lang="en-US" sz="2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0114" y="271305"/>
            <a:ext cx="362958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Chemical Reactions in a Lab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0114" y="2683223"/>
            <a:ext cx="811299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Question:  You buy 500.0 g of </a:t>
            </a:r>
            <a:r>
              <a:rPr lang="en-US" dirty="0"/>
              <a:t>Al(OH)</a:t>
            </a:r>
            <a:r>
              <a:rPr lang="en-US" baseline="-25000" dirty="0"/>
              <a:t>3</a:t>
            </a:r>
            <a:r>
              <a:rPr lang="en-US" dirty="0" smtClean="0"/>
              <a:t>, how many grams of Al</a:t>
            </a:r>
            <a:r>
              <a:rPr lang="en-US" baseline="-25000" dirty="0" smtClean="0"/>
              <a:t>2</a:t>
            </a:r>
            <a:r>
              <a:rPr lang="en-US" dirty="0" smtClean="0"/>
              <a:t>(SO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3 </a:t>
            </a:r>
            <a:r>
              <a:rPr lang="en-US" dirty="0" smtClean="0"/>
              <a:t>can you make?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0114" y="4633476"/>
            <a:ext cx="885434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Question:  You need to make 250.0 grams of H</a:t>
            </a:r>
            <a:r>
              <a:rPr lang="en-US" baseline="-25000" dirty="0" smtClean="0"/>
              <a:t>2</a:t>
            </a:r>
            <a:r>
              <a:rPr lang="en-US" dirty="0" smtClean="0"/>
              <a:t>O, how many grams of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should you buy?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2567" y="1520061"/>
            <a:ext cx="132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78.00 g/</a:t>
            </a:r>
            <a:r>
              <a:rPr lang="en-US" dirty="0" err="1" smtClean="0">
                <a:solidFill>
                  <a:srgbClr val="00B050"/>
                </a:solidFill>
              </a:rPr>
              <a:t>mol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6143" y="1520061"/>
            <a:ext cx="132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98.08 g/</a:t>
            </a:r>
            <a:r>
              <a:rPr lang="en-US" dirty="0" err="1" smtClean="0">
                <a:solidFill>
                  <a:srgbClr val="00B050"/>
                </a:solidFill>
              </a:rPr>
              <a:t>mol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3655" y="1551555"/>
            <a:ext cx="144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342.15 g/</a:t>
            </a:r>
            <a:r>
              <a:rPr lang="en-US" dirty="0" err="1" smtClean="0">
                <a:solidFill>
                  <a:srgbClr val="00B050"/>
                </a:solidFill>
              </a:rPr>
              <a:t>mol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39354" y="1539132"/>
            <a:ext cx="132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18.02 g/</a:t>
            </a:r>
            <a:r>
              <a:rPr lang="en-US" dirty="0" err="1" smtClean="0">
                <a:solidFill>
                  <a:srgbClr val="00B050"/>
                </a:solidFill>
              </a:rPr>
              <a:t>mol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33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1450" y="1026902"/>
            <a:ext cx="8063089" cy="493159"/>
            <a:chOff x="170114" y="1127386"/>
            <a:chExt cx="8063089" cy="493159"/>
          </a:xfrm>
        </p:grpSpPr>
        <p:sp>
          <p:nvSpPr>
            <p:cNvPr id="3" name="TextBox 2"/>
            <p:cNvSpPr txBox="1"/>
            <p:nvPr/>
          </p:nvSpPr>
          <p:spPr>
            <a:xfrm>
              <a:off x="2092280" y="112738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71505" y="1127389"/>
              <a:ext cx="1462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3</a:t>
              </a:r>
              <a:r>
                <a:rPr lang="en-US" sz="2400" dirty="0" smtClean="0"/>
                <a:t>_ 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SO</a:t>
              </a:r>
              <a:r>
                <a:rPr lang="en-US" sz="2400" baseline="-25000" dirty="0" smtClean="0"/>
                <a:t>4</a:t>
              </a:r>
              <a:endParaRPr lang="en-US" sz="2400" baseline="-2500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4256042" y="1172247"/>
              <a:ext cx="819150" cy="3986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25327" y="1158880"/>
              <a:ext cx="1859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1</a:t>
              </a:r>
              <a:r>
                <a:rPr lang="en-US" sz="2400" dirty="0" smtClean="0"/>
                <a:t>_ Al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(SO</a:t>
              </a:r>
              <a:r>
                <a:rPr lang="en-US" sz="2400" baseline="-25000" dirty="0" smtClean="0"/>
                <a:t>4</a:t>
              </a:r>
              <a:r>
                <a:rPr lang="en-US" sz="2400" dirty="0" smtClean="0"/>
                <a:t>)</a:t>
              </a:r>
              <a:r>
                <a:rPr lang="en-US" sz="2400" baseline="-25000" dirty="0" smtClean="0"/>
                <a:t>3</a:t>
              </a:r>
              <a:endParaRPr lang="en-US" sz="2400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38741" y="112738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0114" y="1127390"/>
              <a:ext cx="1771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/>
                <a:t>_2_</a:t>
              </a:r>
              <a:r>
                <a:rPr lang="en-US" sz="2400" dirty="0" smtClean="0"/>
                <a:t> Al(OH)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5132" y="1127386"/>
              <a:ext cx="11480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/>
                <a:t>6</a:t>
              </a:r>
              <a:r>
                <a:rPr lang="en-US" sz="2400" dirty="0" smtClean="0"/>
                <a:t>_H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O</a:t>
              </a:r>
              <a:endParaRPr lang="en-US" sz="2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0114" y="271305"/>
            <a:ext cx="362958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Chemical Reactions in a Lab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0114" y="2556521"/>
            <a:ext cx="811824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Question:  </a:t>
            </a:r>
            <a:r>
              <a:rPr lang="en-US" dirty="0" smtClean="0"/>
              <a:t>How many mL of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do you need to react with 75 mL of g </a:t>
            </a:r>
            <a:r>
              <a:rPr lang="en-US" dirty="0" smtClean="0"/>
              <a:t>of </a:t>
            </a:r>
            <a:r>
              <a:rPr lang="en-US" dirty="0" smtClean="0"/>
              <a:t>Al(OH)</a:t>
            </a:r>
            <a:r>
              <a:rPr lang="en-US" baseline="-25000" dirty="0" smtClean="0"/>
              <a:t>3</a:t>
            </a:r>
            <a:r>
              <a:rPr lang="en-US" dirty="0" smtClean="0"/>
              <a:t>, 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0114" y="4749404"/>
            <a:ext cx="892468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Question:  </a:t>
            </a:r>
            <a:r>
              <a:rPr lang="en-US" dirty="0" smtClean="0"/>
              <a:t>How many grams of Al(OH)</a:t>
            </a:r>
            <a:r>
              <a:rPr lang="en-US" baseline="-25000" dirty="0" smtClean="0"/>
              <a:t>3</a:t>
            </a:r>
            <a:r>
              <a:rPr lang="en-US" dirty="0" smtClean="0"/>
              <a:t> are required to react with 100.0 mL of 5.0 M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6718" y="1949536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2.0 M solution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9867" y="1949536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5.0 M Solution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450" y="1488221"/>
            <a:ext cx="132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78.00 g/</a:t>
            </a:r>
            <a:r>
              <a:rPr lang="en-US" dirty="0" err="1" smtClean="0">
                <a:solidFill>
                  <a:srgbClr val="00B050"/>
                </a:solidFill>
              </a:rPr>
              <a:t>mol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05026" y="1488221"/>
            <a:ext cx="132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98.08 g/</a:t>
            </a:r>
            <a:r>
              <a:rPr lang="en-US" dirty="0" err="1" smtClean="0">
                <a:solidFill>
                  <a:srgbClr val="00B050"/>
                </a:solidFill>
              </a:rPr>
              <a:t>mol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2538" y="1519715"/>
            <a:ext cx="144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342.15 g/</a:t>
            </a:r>
            <a:r>
              <a:rPr lang="en-US" dirty="0" err="1" smtClean="0">
                <a:solidFill>
                  <a:srgbClr val="00B050"/>
                </a:solidFill>
              </a:rPr>
              <a:t>mol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04834" y="1507292"/>
            <a:ext cx="132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18.02 g/</a:t>
            </a:r>
            <a:r>
              <a:rPr lang="en-US" dirty="0" err="1" smtClean="0">
                <a:solidFill>
                  <a:srgbClr val="00B050"/>
                </a:solidFill>
              </a:rPr>
              <a:t>mol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97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079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33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5579"/>
            <a:ext cx="2257425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What is a mole?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087" y="145789"/>
            <a:ext cx="3391380" cy="2540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464" y="889593"/>
            <a:ext cx="55733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Atoms are super duper tiny!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Atoms don’t weigh much (1 H = 1.67 x 10</a:t>
            </a:r>
            <a:r>
              <a:rPr lang="en-US" baseline="30000" dirty="0" smtClean="0"/>
              <a:t>-27</a:t>
            </a:r>
            <a:r>
              <a:rPr lang="en-US" dirty="0" smtClean="0"/>
              <a:t> kg)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Chemical Reactions are between atoms and molecules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Convent unit of measurement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Central Units of Chemistry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Abbreviated: </a:t>
            </a:r>
            <a:r>
              <a:rPr lang="en-US" dirty="0" err="1" smtClean="0"/>
              <a:t>mol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Baking:  Mole = Cup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4" y="2990765"/>
            <a:ext cx="5514606" cy="34029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9792" y="4276723"/>
            <a:ext cx="273367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 mole of many different substances</a:t>
            </a:r>
            <a:endParaRPr lang="en-US" sz="2400" dirty="0"/>
          </a:p>
        </p:txBody>
      </p:sp>
      <p:sp>
        <p:nvSpPr>
          <p:cNvPr id="8" name="Left Arrow 7"/>
          <p:cNvSpPr/>
          <p:nvPr/>
        </p:nvSpPr>
        <p:spPr>
          <a:xfrm>
            <a:off x="5642087" y="4415997"/>
            <a:ext cx="509451" cy="5524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66629" y="6145945"/>
            <a:ext cx="13906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Central Unit of 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00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80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122" y="229259"/>
            <a:ext cx="3377128" cy="7386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Avogadro's Number (A#)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mols</a:t>
            </a:r>
            <a:r>
              <a:rPr lang="en-US" dirty="0" smtClean="0"/>
              <a:t> and atoms or molecules)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4474" y="1291090"/>
            <a:ext cx="3798412" cy="12003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Avogadro's Number</a:t>
            </a:r>
          </a:p>
          <a:p>
            <a:endParaRPr lang="en-US" sz="2400" dirty="0"/>
          </a:p>
          <a:p>
            <a:r>
              <a:rPr lang="en-US" sz="2400" dirty="0" smtClean="0"/>
              <a:t>1 mole = 6.02 x 10</a:t>
            </a:r>
            <a:r>
              <a:rPr lang="en-US" sz="2400" baseline="30000" dirty="0" smtClean="0"/>
              <a:t>23 </a:t>
            </a:r>
            <a:r>
              <a:rPr lang="en-US" sz="2400" dirty="0" smtClean="0"/>
              <a:t>anything</a:t>
            </a:r>
            <a:endParaRPr lang="en-US" dirty="0"/>
          </a:p>
        </p:txBody>
      </p:sp>
      <p:sp>
        <p:nvSpPr>
          <p:cNvPr id="31" name="Left-Right Arrow 30"/>
          <p:cNvSpPr/>
          <p:nvPr/>
        </p:nvSpPr>
        <p:spPr>
          <a:xfrm>
            <a:off x="4183312" y="1638119"/>
            <a:ext cx="1497205" cy="5062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830944" y="967923"/>
            <a:ext cx="3227331" cy="18466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It’s a lot like…</a:t>
            </a:r>
            <a:endParaRPr lang="en-US" sz="2400" dirty="0"/>
          </a:p>
          <a:p>
            <a:r>
              <a:rPr lang="en-US" dirty="0" smtClean="0"/>
              <a:t>1 dozen eggs = 12 eggs</a:t>
            </a:r>
          </a:p>
          <a:p>
            <a:r>
              <a:rPr lang="en-US" dirty="0" smtClean="0"/>
              <a:t>1 dozen donuts = 12 donuts</a:t>
            </a:r>
          </a:p>
          <a:p>
            <a:r>
              <a:rPr lang="en-US" dirty="0" smtClean="0"/>
              <a:t>1 ream paper = 500 sheets</a:t>
            </a:r>
          </a:p>
          <a:p>
            <a:r>
              <a:rPr lang="en-US" dirty="0" smtClean="0"/>
              <a:t>1 cup sugar = a whole lot of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sugar molecules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274046" y="3582837"/>
            <a:ext cx="5406471" cy="3011497"/>
            <a:chOff x="3971724" y="210987"/>
            <a:chExt cx="5406471" cy="3011497"/>
          </a:xfrm>
        </p:grpSpPr>
        <p:grpSp>
          <p:nvGrpSpPr>
            <p:cNvPr id="35" name="Group 34"/>
            <p:cNvGrpSpPr/>
            <p:nvPr/>
          </p:nvGrpSpPr>
          <p:grpSpPr>
            <a:xfrm>
              <a:off x="4064163" y="2046725"/>
              <a:ext cx="846101" cy="966307"/>
              <a:chOff x="609625" y="4399727"/>
              <a:chExt cx="1329012" cy="1377253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609625" y="5250580"/>
                <a:ext cx="1329012" cy="526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7030A0"/>
                    </a:solidFill>
                  </a:rPr>
                  <a:t>Atoms</a:t>
                </a: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024389" y="4956754"/>
                <a:ext cx="130628" cy="130629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274132" y="4685886"/>
                <a:ext cx="130628" cy="130629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942328" y="4620571"/>
                <a:ext cx="130628" cy="130629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427186" y="4956754"/>
                <a:ext cx="130628" cy="130629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637756" y="4751200"/>
                <a:ext cx="130628" cy="130629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490825" y="4488441"/>
                <a:ext cx="130628" cy="130629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143504" y="4399727"/>
                <a:ext cx="130628" cy="130629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92363" y="4956753"/>
                <a:ext cx="130628" cy="130629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971724" y="387095"/>
              <a:ext cx="1076021" cy="1316769"/>
              <a:chOff x="3342751" y="2400108"/>
              <a:chExt cx="1421686" cy="1649307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3342751" y="3239859"/>
                <a:ext cx="1421686" cy="809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“grains” of sugar</a:t>
                </a:r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796912" y="2957135"/>
                <a:ext cx="130628" cy="1306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046655" y="2686267"/>
                <a:ext cx="130628" cy="1306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714851" y="2620952"/>
                <a:ext cx="130628" cy="1306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199709" y="2957135"/>
                <a:ext cx="130628" cy="1306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410279" y="2751581"/>
                <a:ext cx="130628" cy="1306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63348" y="2488822"/>
                <a:ext cx="130628" cy="1306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916027" y="2400108"/>
                <a:ext cx="130628" cy="1306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464886" y="2957134"/>
                <a:ext cx="130628" cy="1306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ight Arrow 36"/>
            <p:cNvSpPr/>
            <p:nvPr/>
          </p:nvSpPr>
          <p:spPr>
            <a:xfrm>
              <a:off x="5275872" y="593793"/>
              <a:ext cx="463918" cy="42966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5143500" y="2187332"/>
              <a:ext cx="456053" cy="395290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23826" y="1843088"/>
              <a:ext cx="2235385" cy="1379396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8259211" y="667703"/>
              <a:ext cx="1118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Cups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8404" y="210987"/>
              <a:ext cx="2270807" cy="1513871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8259211" y="2182035"/>
              <a:ext cx="8847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1 </a:t>
              </a:r>
              <a:r>
                <a:rPr lang="en-US" sz="2400" dirty="0" err="1" smtClean="0">
                  <a:solidFill>
                    <a:srgbClr val="7030A0"/>
                  </a:solidFill>
                </a:rPr>
                <a:t>mol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82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304800" y="371475"/>
            <a:ext cx="108722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Try It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04800" y="1066800"/>
            <a:ext cx="735868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If you have 2.5 x 10</a:t>
            </a:r>
            <a:r>
              <a:rPr lang="en-US" baseline="30000" dirty="0" smtClean="0"/>
              <a:t>25</a:t>
            </a:r>
            <a:r>
              <a:rPr lang="en-US" dirty="0" smtClean="0"/>
              <a:t> atoms of Au, how many </a:t>
            </a:r>
            <a:r>
              <a:rPr lang="en-US" dirty="0" err="1" smtClean="0"/>
              <a:t>mols</a:t>
            </a:r>
            <a:r>
              <a:rPr lang="en-US" dirty="0" smtClean="0"/>
              <a:t> of Au </a:t>
            </a:r>
            <a:r>
              <a:rPr lang="en-US" u="sng" dirty="0" smtClean="0"/>
              <a:t>atoms</a:t>
            </a:r>
            <a:r>
              <a:rPr lang="en-US" dirty="0" smtClean="0"/>
              <a:t> do you have?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04800" y="3886200"/>
            <a:ext cx="635879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If you 9.50 </a:t>
            </a:r>
            <a:r>
              <a:rPr lang="en-US" dirty="0" err="1" smtClean="0"/>
              <a:t>mols</a:t>
            </a:r>
            <a:r>
              <a:rPr lang="en-US" dirty="0" smtClean="0"/>
              <a:t> of Ca</a:t>
            </a:r>
            <a:r>
              <a:rPr lang="en-US" baseline="-25000" dirty="0" smtClean="0"/>
              <a:t>3</a:t>
            </a:r>
            <a:r>
              <a:rPr lang="en-US" dirty="0" smtClean="0"/>
              <a:t>(PO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how many </a:t>
            </a:r>
            <a:r>
              <a:rPr lang="en-US" u="sng" dirty="0" smtClean="0"/>
              <a:t>molecules</a:t>
            </a:r>
            <a:r>
              <a:rPr lang="en-US" dirty="0" smtClean="0"/>
              <a:t> do you have?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5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" y="314325"/>
            <a:ext cx="287649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Molecules and Atoms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81260" y="360491"/>
            <a:ext cx="478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Chemical Formula Conversion Factor (CF </a:t>
            </a:r>
            <a:r>
              <a:rPr lang="en-US" dirty="0" err="1" smtClean="0"/>
              <a:t>CF</a:t>
            </a:r>
            <a:r>
              <a:rPr lang="en-US" dirty="0" smtClean="0"/>
              <a:t> ugh!)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1939" y="1428982"/>
            <a:ext cx="1846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Ca(NO</a:t>
            </a:r>
            <a:r>
              <a:rPr lang="en-US" sz="3600" baseline="-25000" dirty="0" smtClean="0">
                <a:solidFill>
                  <a:srgbClr val="00B0F0"/>
                </a:solidFill>
              </a:rPr>
              <a:t>3</a:t>
            </a:r>
            <a:r>
              <a:rPr lang="en-US" sz="3600" dirty="0" smtClean="0"/>
              <a:t>)</a:t>
            </a:r>
            <a:r>
              <a:rPr lang="en-US" sz="3600" baseline="-25000" dirty="0" smtClean="0">
                <a:solidFill>
                  <a:srgbClr val="00B0F0"/>
                </a:solidFill>
              </a:rPr>
              <a:t>2</a:t>
            </a:r>
            <a:endParaRPr lang="en-US" sz="3600" baseline="-25000" dirty="0">
              <a:solidFill>
                <a:srgbClr val="00B0F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99503" y="1414934"/>
            <a:ext cx="2348720" cy="794107"/>
            <a:chOff x="3124143" y="1244316"/>
            <a:chExt cx="2348720" cy="794107"/>
          </a:xfrm>
        </p:grpSpPr>
        <p:sp>
          <p:nvSpPr>
            <p:cNvPr id="13" name="TextBox 12"/>
            <p:cNvSpPr txBox="1"/>
            <p:nvPr/>
          </p:nvSpPr>
          <p:spPr>
            <a:xfrm>
              <a:off x="3124143" y="1244316"/>
              <a:ext cx="2348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molecule of Ca(NO</a:t>
              </a:r>
              <a:r>
                <a:rPr lang="en-US" baseline="-25000" dirty="0" smtClean="0"/>
                <a:t>3</a:t>
              </a:r>
              <a:r>
                <a:rPr lang="en-US" dirty="0" smtClean="0"/>
                <a:t>)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124143" y="1608466"/>
              <a:ext cx="2348720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590612" y="1669091"/>
              <a:ext cx="1130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Ca atom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75730" y="1428982"/>
            <a:ext cx="2348720" cy="773420"/>
            <a:chOff x="3124143" y="1239134"/>
            <a:chExt cx="2348720" cy="773420"/>
          </a:xfrm>
        </p:grpSpPr>
        <p:sp>
          <p:nvSpPr>
            <p:cNvPr id="20" name="TextBox 19"/>
            <p:cNvSpPr txBox="1"/>
            <p:nvPr/>
          </p:nvSpPr>
          <p:spPr>
            <a:xfrm>
              <a:off x="3124143" y="1643222"/>
              <a:ext cx="2348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molecule of Ca(NO</a:t>
              </a:r>
              <a:r>
                <a:rPr lang="en-US" baseline="-25000" dirty="0" smtClean="0"/>
                <a:t>3</a:t>
              </a:r>
              <a:r>
                <a:rPr lang="en-US" dirty="0" smtClean="0"/>
                <a:t>)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124143" y="1608466"/>
              <a:ext cx="2348720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650998" y="1239134"/>
              <a:ext cx="11356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 N atoms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89268" y="2423210"/>
            <a:ext cx="2348720" cy="794107"/>
            <a:chOff x="3124143" y="1244316"/>
            <a:chExt cx="2348720" cy="794107"/>
          </a:xfrm>
        </p:grpSpPr>
        <p:sp>
          <p:nvSpPr>
            <p:cNvPr id="24" name="TextBox 23"/>
            <p:cNvSpPr txBox="1"/>
            <p:nvPr/>
          </p:nvSpPr>
          <p:spPr>
            <a:xfrm>
              <a:off x="3124143" y="1244316"/>
              <a:ext cx="2116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</a:t>
              </a:r>
              <a:r>
                <a:rPr lang="en-US" dirty="0" err="1" smtClean="0"/>
                <a:t>molec</a:t>
              </a:r>
              <a:r>
                <a:rPr lang="en-US" dirty="0" smtClean="0"/>
                <a:t>. of Ca(NO</a:t>
              </a:r>
              <a:r>
                <a:rPr lang="en-US" baseline="-25000" dirty="0" smtClean="0"/>
                <a:t>3</a:t>
              </a:r>
              <a:r>
                <a:rPr lang="en-US" dirty="0" smtClean="0"/>
                <a:t>)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124143" y="1608466"/>
              <a:ext cx="2348720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590612" y="1669091"/>
              <a:ext cx="1138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 O atoms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47650" y="3372319"/>
            <a:ext cx="752007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If you 1.8 x 10</a:t>
            </a:r>
            <a:r>
              <a:rPr lang="en-US" baseline="30000" dirty="0" smtClean="0"/>
              <a:t>22</a:t>
            </a:r>
            <a:r>
              <a:rPr lang="en-US" dirty="0" smtClean="0"/>
              <a:t> </a:t>
            </a:r>
            <a:r>
              <a:rPr lang="en-US" u="sng" dirty="0" smtClean="0"/>
              <a:t>molecules</a:t>
            </a:r>
            <a:r>
              <a:rPr lang="en-US" dirty="0" smtClean="0"/>
              <a:t> of Ca(NO</a:t>
            </a:r>
            <a:r>
              <a:rPr lang="en-US" baseline="-25000" dirty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how many oxygen </a:t>
            </a:r>
            <a:r>
              <a:rPr lang="en-US" u="sng" dirty="0" smtClean="0"/>
              <a:t>atoms</a:t>
            </a:r>
            <a:r>
              <a:rPr lang="en-US" dirty="0" smtClean="0"/>
              <a:t> do you have?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229978" y="6139543"/>
            <a:ext cx="282731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Chemical Formula’s are CF’s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molec</a:t>
            </a:r>
            <a:r>
              <a:rPr lang="en-US" dirty="0" smtClean="0"/>
              <a:t>. ↔ atoms)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6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45847" y="1549415"/>
            <a:ext cx="3229238" cy="3815771"/>
            <a:chOff x="1595259" y="2673365"/>
            <a:chExt cx="3229238" cy="3815771"/>
          </a:xfrm>
        </p:grpSpPr>
        <p:sp>
          <p:nvSpPr>
            <p:cNvPr id="10" name="Rectangle 9"/>
            <p:cNvSpPr/>
            <p:nvPr/>
          </p:nvSpPr>
          <p:spPr>
            <a:xfrm>
              <a:off x="2470783" y="2673365"/>
              <a:ext cx="1219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Mol</a:t>
              </a:r>
              <a:r>
                <a:rPr lang="en-US" dirty="0" smtClean="0">
                  <a:solidFill>
                    <a:schemeClr val="tx1"/>
                  </a:solidFill>
                </a:rPr>
                <a:t> 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95259" y="4874743"/>
              <a:ext cx="1096121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Atoms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2" name="Left-Right Arrow 11"/>
            <p:cNvSpPr/>
            <p:nvPr/>
          </p:nvSpPr>
          <p:spPr>
            <a:xfrm rot="5400000">
              <a:off x="2204358" y="4143933"/>
              <a:ext cx="1752051" cy="260972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8414" y="3906152"/>
              <a:ext cx="16160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Avagadro’s</a:t>
              </a:r>
              <a:r>
                <a:rPr lang="en-US" sz="1200" dirty="0" smtClean="0"/>
                <a:t> Number</a:t>
              </a:r>
            </a:p>
            <a:p>
              <a:pPr algn="ctr"/>
              <a:r>
                <a:rPr lang="en-US" sz="1200" dirty="0" smtClean="0"/>
                <a:t>6.022 x 10</a:t>
              </a:r>
              <a:r>
                <a:rPr lang="en-US" sz="1200" baseline="30000" dirty="0" smtClean="0"/>
                <a:t>23</a:t>
              </a:r>
              <a:r>
                <a:rPr lang="en-US" sz="1200" dirty="0" smtClean="0"/>
                <a:t> items/</a:t>
              </a:r>
              <a:r>
                <a:rPr lang="en-US" sz="1200" dirty="0" err="1" smtClean="0"/>
                <a:t>mol</a:t>
              </a:r>
              <a:endParaRPr lang="en-US" sz="1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99274" y="4914805"/>
              <a:ext cx="1196416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Molecules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5" name="Left-Right Arrow 14"/>
            <p:cNvSpPr/>
            <p:nvPr/>
          </p:nvSpPr>
          <p:spPr>
            <a:xfrm>
              <a:off x="2699433" y="5092554"/>
              <a:ext cx="908480" cy="286517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27987" y="3754594"/>
              <a:ext cx="421910" cy="58477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23450" y="6027471"/>
              <a:ext cx="755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Chemical</a:t>
              </a:r>
            </a:p>
            <a:p>
              <a:pPr algn="ctr"/>
              <a:r>
                <a:rPr lang="en-US" sz="1200" dirty="0" smtClean="0"/>
                <a:t>Formula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50288" y="5457528"/>
              <a:ext cx="593432" cy="58477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 smtClean="0"/>
                <a:t>CF</a:t>
              </a:r>
              <a:endParaRPr lang="en-US" sz="3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57175" y="533400"/>
            <a:ext cx="376853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Unit Conversion “Road Map”</a:t>
            </a:r>
            <a:endParaRPr lang="en-US" sz="2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172" y="2098884"/>
            <a:ext cx="4347778" cy="223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6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27284" y="165863"/>
            <a:ext cx="612436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Chemical Reactions and Conversion Factors (CF)</a:t>
            </a:r>
            <a:endParaRPr lang="en-US" sz="24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2523632" y="1019507"/>
            <a:ext cx="6403527" cy="499671"/>
            <a:chOff x="739301" y="1495413"/>
            <a:chExt cx="6021744" cy="499671"/>
          </a:xfrm>
        </p:grpSpPr>
        <p:sp>
          <p:nvSpPr>
            <p:cNvPr id="63" name="TextBox 62"/>
            <p:cNvSpPr txBox="1"/>
            <p:nvPr/>
          </p:nvSpPr>
          <p:spPr>
            <a:xfrm>
              <a:off x="2055910" y="149541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25188" y="1495413"/>
              <a:ext cx="1356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>
                  <a:solidFill>
                    <a:srgbClr val="7030A0"/>
                  </a:solidFill>
                </a:rPr>
                <a:t>1</a:t>
              </a:r>
              <a:r>
                <a:rPr lang="en-US" sz="2400" dirty="0" smtClean="0"/>
                <a:t>_O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(g)</a:t>
              </a:r>
              <a:endParaRPr lang="en-US" sz="2400" dirty="0"/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3467783" y="1558397"/>
              <a:ext cx="529189" cy="3986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36706" y="1495413"/>
              <a:ext cx="1702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r>
                <a:rPr lang="en-US" sz="2400" u="sng" dirty="0" smtClean="0">
                  <a:solidFill>
                    <a:srgbClr val="7030A0"/>
                  </a:solidFill>
                </a:rPr>
                <a:t>2</a:t>
              </a:r>
              <a:r>
                <a:rPr lang="en-US" sz="2400" dirty="0" smtClean="0"/>
                <a:t>_ </a:t>
              </a:r>
              <a:r>
                <a:rPr lang="en-US" sz="2400" dirty="0" err="1" smtClean="0"/>
                <a:t>MgO</a:t>
              </a:r>
              <a:r>
                <a:rPr lang="en-US" sz="2400" dirty="0" smtClean="0"/>
                <a:t> (s)</a:t>
              </a:r>
              <a:endParaRPr lang="en-US" sz="2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20643" y="150492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013404" y="1533419"/>
              <a:ext cx="7476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heat</a:t>
              </a:r>
              <a:endParaRPr lang="en-US" sz="2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9301" y="152780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/>
                <a:t>_</a:t>
              </a:r>
              <a:r>
                <a:rPr lang="en-US" sz="2400" u="sng" dirty="0" smtClean="0">
                  <a:solidFill>
                    <a:srgbClr val="7030A0"/>
                  </a:solidFill>
                </a:rPr>
                <a:t>2</a:t>
              </a:r>
              <a:r>
                <a:rPr lang="en-US" sz="2400" u="sng" dirty="0" smtClean="0"/>
                <a:t>_</a:t>
              </a:r>
              <a:r>
                <a:rPr lang="en-US" sz="2400" dirty="0" smtClean="0"/>
                <a:t> Mg (s)</a:t>
              </a:r>
              <a:endParaRPr lang="en-US" sz="2400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806924" y="3761991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mole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70591" y="3742829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mole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213090" y="3769351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mole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62944" y="3763066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mole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759593" y="4738791"/>
            <a:ext cx="94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grams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32351" y="4726876"/>
            <a:ext cx="94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grams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65759" y="4738791"/>
            <a:ext cx="94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grams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689537" y="473250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 or KJ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17566" y="1574176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molecule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12051" y="1531420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molecule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885912" y="1531419"/>
            <a:ext cx="1041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energy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25021" y="1563979"/>
            <a:ext cx="95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atoms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7101" y="1531420"/>
            <a:ext cx="240009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What really happens –</a:t>
            </a:r>
          </a:p>
          <a:p>
            <a:r>
              <a:rPr lang="en-US" dirty="0" smtClean="0"/>
              <a:t>Atoms and Molecules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347147" y="3864129"/>
            <a:ext cx="2280045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Avogadro's Number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47146" y="4861902"/>
            <a:ext cx="2280045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Measure by Mass</a:t>
            </a:r>
            <a:endParaRPr lang="en-US" sz="1600" dirty="0"/>
          </a:p>
        </p:txBody>
      </p:sp>
      <p:sp>
        <p:nvSpPr>
          <p:cNvPr id="85" name="Oval 84"/>
          <p:cNvSpPr/>
          <p:nvPr/>
        </p:nvSpPr>
        <p:spPr>
          <a:xfrm>
            <a:off x="2983093" y="1993084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Mg</a:t>
            </a:r>
            <a:endParaRPr lang="en-US" sz="1600" dirty="0"/>
          </a:p>
        </p:txBody>
      </p:sp>
      <p:sp>
        <p:nvSpPr>
          <p:cNvPr id="86" name="Oval 85"/>
          <p:cNvSpPr/>
          <p:nvPr/>
        </p:nvSpPr>
        <p:spPr>
          <a:xfrm>
            <a:off x="2983093" y="2679338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Mg</a:t>
            </a:r>
            <a:endParaRPr lang="en-US" sz="1600" dirty="0"/>
          </a:p>
        </p:txBody>
      </p:sp>
      <p:sp>
        <p:nvSpPr>
          <p:cNvPr id="87" name="Oval 86"/>
          <p:cNvSpPr/>
          <p:nvPr/>
        </p:nvSpPr>
        <p:spPr>
          <a:xfrm>
            <a:off x="4107129" y="2084524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endParaRPr lang="en-US" sz="1600" dirty="0"/>
          </a:p>
        </p:txBody>
      </p:sp>
      <p:sp>
        <p:nvSpPr>
          <p:cNvPr id="88" name="Oval 87"/>
          <p:cNvSpPr/>
          <p:nvPr/>
        </p:nvSpPr>
        <p:spPr>
          <a:xfrm>
            <a:off x="4473347" y="2084524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endParaRPr lang="en-US" sz="1600" dirty="0"/>
          </a:p>
        </p:txBody>
      </p:sp>
      <p:sp>
        <p:nvSpPr>
          <p:cNvPr id="89" name="Oval 88"/>
          <p:cNvSpPr/>
          <p:nvPr/>
        </p:nvSpPr>
        <p:spPr>
          <a:xfrm>
            <a:off x="6284492" y="1997406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Mg</a:t>
            </a:r>
            <a:endParaRPr lang="en-US" sz="1600" dirty="0"/>
          </a:p>
        </p:txBody>
      </p:sp>
      <p:sp>
        <p:nvSpPr>
          <p:cNvPr id="90" name="Oval 89"/>
          <p:cNvSpPr/>
          <p:nvPr/>
        </p:nvSpPr>
        <p:spPr>
          <a:xfrm>
            <a:off x="6777319" y="2111091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endParaRPr lang="en-US" sz="1600" dirty="0"/>
          </a:p>
        </p:txBody>
      </p:sp>
      <p:sp>
        <p:nvSpPr>
          <p:cNvPr id="91" name="Oval 90"/>
          <p:cNvSpPr/>
          <p:nvPr/>
        </p:nvSpPr>
        <p:spPr>
          <a:xfrm>
            <a:off x="6284492" y="2686297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Mg</a:t>
            </a:r>
            <a:endParaRPr lang="en-US" sz="1600" dirty="0"/>
          </a:p>
        </p:txBody>
      </p:sp>
      <p:sp>
        <p:nvSpPr>
          <p:cNvPr id="92" name="Oval 91"/>
          <p:cNvSpPr/>
          <p:nvPr/>
        </p:nvSpPr>
        <p:spPr>
          <a:xfrm>
            <a:off x="6777319" y="2799982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endParaRPr lang="en-US" sz="1600" dirty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2"/>
          <a:srcRect l="18508" t="11291" r="16298" b="14158"/>
          <a:stretch/>
        </p:blipFill>
        <p:spPr>
          <a:xfrm>
            <a:off x="8101977" y="2177751"/>
            <a:ext cx="535255" cy="94350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2924747" y="580173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mL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193462" y="577071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mL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341329" y="577046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mL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689537" y="5773410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J or KJ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7146" y="5902806"/>
            <a:ext cx="2280045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Measure by Volume</a:t>
            </a:r>
            <a:endParaRPr lang="en-US" sz="1600" dirty="0"/>
          </a:p>
        </p:txBody>
      </p:sp>
      <p:sp>
        <p:nvSpPr>
          <p:cNvPr id="2" name="Curved Right Arrow 1"/>
          <p:cNvSpPr/>
          <p:nvPr/>
        </p:nvSpPr>
        <p:spPr>
          <a:xfrm>
            <a:off x="1845584" y="2293203"/>
            <a:ext cx="987943" cy="1722535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urved Right Arrow 40"/>
          <p:cNvSpPr/>
          <p:nvPr/>
        </p:nvSpPr>
        <p:spPr>
          <a:xfrm flipH="1" flipV="1">
            <a:off x="4974245" y="2127823"/>
            <a:ext cx="1053781" cy="1974779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Left-Right Arrow 2"/>
          <p:cNvSpPr/>
          <p:nvPr/>
        </p:nvSpPr>
        <p:spPr>
          <a:xfrm rot="20251059">
            <a:off x="3644691" y="2605089"/>
            <a:ext cx="1079813" cy="716479"/>
          </a:xfrm>
          <a:prstGeom prst="left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0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184" y="145789"/>
            <a:ext cx="3293283" cy="2466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015" y="301450"/>
            <a:ext cx="221740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Mols</a:t>
            </a:r>
            <a:r>
              <a:rPr lang="en-US" sz="2400" dirty="0" smtClean="0"/>
              <a:t> and Grams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7464" y="889593"/>
            <a:ext cx="55733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Atoms are super duper tiny!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Atoms don’t weigh much (1 H = 1.67 x 10</a:t>
            </a:r>
            <a:r>
              <a:rPr lang="en-US" baseline="30000" dirty="0" smtClean="0"/>
              <a:t>-27</a:t>
            </a:r>
            <a:r>
              <a:rPr lang="en-US" dirty="0" smtClean="0"/>
              <a:t> kg)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Chemical Reactions are between atoms and molecules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In lab we measure things with scales (grams)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Molecular Weight = Conversion Factor between them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3578" y="4238423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Na + Cl → </a:t>
            </a:r>
            <a:r>
              <a:rPr lang="en-US" sz="3600" dirty="0" err="1" smtClean="0"/>
              <a:t>NaCl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11015" y="3230087"/>
            <a:ext cx="3633559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Chemical Reaction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72164" y="5385917"/>
            <a:ext cx="3597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“1 atom of Na reacts with 1 atom of Cl to make 1 molecule of </a:t>
            </a:r>
            <a:r>
              <a:rPr lang="en-US" dirty="0" err="1" smtClean="0"/>
              <a:t>NaCl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00849" y="3261423"/>
            <a:ext cx="3302764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 Chemistry Lab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041921" y="5385917"/>
            <a:ext cx="4056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“22.990 g Na reacts with </a:t>
            </a:r>
            <a:r>
              <a:rPr lang="en-US" dirty="0"/>
              <a:t>35.453 g</a:t>
            </a:r>
            <a:r>
              <a:rPr lang="en-US" dirty="0" smtClean="0"/>
              <a:t> Cl to make </a:t>
            </a:r>
            <a:r>
              <a:rPr lang="en-US" dirty="0"/>
              <a:t>58.443 g</a:t>
            </a:r>
            <a:r>
              <a:rPr lang="en-US" dirty="0" smtClean="0"/>
              <a:t> </a:t>
            </a:r>
            <a:r>
              <a:rPr lang="en-US" dirty="0" err="1" smtClean="0"/>
              <a:t>NaCl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19914" y="3223907"/>
            <a:ext cx="98937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MW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265" y="2453345"/>
            <a:ext cx="705298" cy="885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278" y="2468809"/>
            <a:ext cx="714191" cy="8697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63469" y="4238423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Na + Cl → </a:t>
            </a:r>
            <a:r>
              <a:rPr lang="en-US" sz="3600" dirty="0" err="1" smtClean="0"/>
              <a:t>NaCl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5272546" y="4840736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22.990 g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99872" y="4843417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35.453 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86639" y="4840736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58.443 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91414" y="4841081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→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7852" y="484073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61288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1859</TotalTime>
  <Words>1610</Words>
  <Application>Microsoft Office PowerPoint</Application>
  <PresentationFormat>On-screen Show (4:3)</PresentationFormat>
  <Paragraphs>470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71</cp:revision>
  <dcterms:created xsi:type="dcterms:W3CDTF">2020-03-25T15:59:49Z</dcterms:created>
  <dcterms:modified xsi:type="dcterms:W3CDTF">2020-10-25T20:34:11Z</dcterms:modified>
</cp:coreProperties>
</file>