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Oxidation and Reduction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Calculate oxidation and reduction #’s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Single </a:t>
            </a:r>
            <a:r>
              <a:rPr lang="en-US" dirty="0" smtClean="0"/>
              <a:t>Displacement Reactions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Anions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Combustion Reactions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Mix it all up!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7e </a:t>
            </a:r>
            <a:r>
              <a:rPr lang="en-US" dirty="0" smtClean="0"/>
              <a:t>+ EP’s!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5556363"/>
            <a:ext cx="42947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smtClean="0"/>
              <a:t>Chapter </a:t>
            </a:r>
            <a:r>
              <a:rPr lang="en-US" smtClean="0"/>
              <a:t>7.2</a:t>
            </a:r>
            <a:endParaRPr lang="en-US" dirty="0" smtClean="0"/>
          </a:p>
          <a:p>
            <a:r>
              <a:rPr lang="en-US" dirty="0" smtClean="0"/>
              <a:t>Skip Balancing Redox Reactions via ½ reaction method (will cover in Chapter 16)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3665" y="206597"/>
            <a:ext cx="73103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</a:t>
            </a:r>
            <a:r>
              <a:rPr lang="en-US" sz="3200" dirty="0" smtClean="0"/>
              <a:t>111 </a:t>
            </a:r>
            <a:r>
              <a:rPr lang="en-US" sz="3200" dirty="0" smtClean="0"/>
              <a:t>Fall 2020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7e </a:t>
            </a:r>
            <a:r>
              <a:rPr lang="en-US" sz="3200" dirty="0" smtClean="0"/>
              <a:t>– SD and Combustion Reactions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9575"/>
            <a:ext cx="141519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76350"/>
            <a:ext cx="336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Zn(NO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Na (s) 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3876920" y="127635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771900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</a:t>
            </a:r>
            <a:r>
              <a:rPr lang="en-US" sz="2000" dirty="0" err="1" smtClean="0"/>
              <a:t>Pb</a:t>
            </a:r>
            <a:r>
              <a:rPr lang="en-US" sz="2000" dirty="0" smtClean="0"/>
              <a:t>(C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Mg (s) 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4041720" y="377190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15075" y="6084332"/>
            <a:ext cx="27039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atom was Oxidized?</a:t>
            </a:r>
          </a:p>
          <a:p>
            <a:r>
              <a:rPr lang="en-US" dirty="0" smtClean="0"/>
              <a:t>Which atom was Reduced?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1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9575"/>
            <a:ext cx="141519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771900"/>
            <a:ext cx="3220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Ba(NO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K (s) 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694890" y="377190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160" y="1552575"/>
            <a:ext cx="3229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Mg (s) + ___ Li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3694890" y="155257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15075" y="6084332"/>
            <a:ext cx="27039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atom was Oxidized?</a:t>
            </a:r>
          </a:p>
          <a:p>
            <a:r>
              <a:rPr lang="en-US" dirty="0" smtClean="0"/>
              <a:t>Which atom was Reduced?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0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655" y="265985"/>
            <a:ext cx="177202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Swap Anions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3700" y="1009650"/>
            <a:ext cx="2839239" cy="971550"/>
            <a:chOff x="695325" y="1762125"/>
            <a:chExt cx="2839239" cy="971550"/>
          </a:xfrm>
        </p:grpSpPr>
        <p:sp>
          <p:nvSpPr>
            <p:cNvPr id="7" name="TextBox 6"/>
            <p:cNvSpPr txBox="1"/>
            <p:nvPr/>
          </p:nvSpPr>
          <p:spPr>
            <a:xfrm>
              <a:off x="695325" y="1762125"/>
              <a:ext cx="2839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 </a:t>
              </a:r>
              <a:r>
                <a:rPr lang="en-US" sz="3200" dirty="0"/>
                <a:t>+</a:t>
              </a:r>
              <a:r>
                <a:rPr lang="en-US" sz="3200" dirty="0" smtClean="0"/>
                <a:t> CA → CE + A</a:t>
              </a:r>
              <a:endParaRPr lang="en-US" sz="3200" dirty="0"/>
            </a:p>
          </p:txBody>
        </p:sp>
        <p:sp>
          <p:nvSpPr>
            <p:cNvPr id="8" name="Curved Left Arrow 7"/>
            <p:cNvSpPr/>
            <p:nvPr/>
          </p:nvSpPr>
          <p:spPr>
            <a:xfrm rot="16200000" flipH="1">
              <a:off x="1128289" y="1990137"/>
              <a:ext cx="479137" cy="100793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9413" y="2290785"/>
            <a:ext cx="40427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01761" y="2361469"/>
            <a:ext cx="1908536" cy="461666"/>
            <a:chOff x="6677025" y="5167013"/>
            <a:chExt cx="1908536" cy="461666"/>
          </a:xfrm>
        </p:grpSpPr>
        <p:sp>
          <p:nvSpPr>
            <p:cNvPr id="11" name="TextBox 10"/>
            <p:cNvSpPr txBox="1"/>
            <p:nvPr/>
          </p:nvSpPr>
          <p:spPr>
            <a:xfrm>
              <a:off x="6677025" y="5167013"/>
              <a:ext cx="98969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Cation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66720" y="5167014"/>
              <a:ext cx="918841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Anion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65191" y="2276199"/>
            <a:ext cx="9896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54628" y="2276197"/>
            <a:ext cx="91884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Anion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3895970" y="2328562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Left Arrow 15"/>
          <p:cNvSpPr/>
          <p:nvPr/>
        </p:nvSpPr>
        <p:spPr>
          <a:xfrm rot="16200000" flipH="1">
            <a:off x="1527996" y="2019086"/>
            <a:ext cx="711355" cy="23477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8471" y="2176803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852" y="2325732"/>
            <a:ext cx="40427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754950" y="2236229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9410" y="4829175"/>
            <a:ext cx="291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___ AlCl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21" name="Right Arrow 20"/>
          <p:cNvSpPr/>
          <p:nvPr/>
        </p:nvSpPr>
        <p:spPr>
          <a:xfrm>
            <a:off x="3248270" y="482917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15075" y="6084332"/>
            <a:ext cx="27039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atom was Oxidized?</a:t>
            </a:r>
          </a:p>
          <a:p>
            <a:r>
              <a:rPr lang="en-US" dirty="0" smtClean="0"/>
              <a:t>Which atom was Reduced?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6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9575"/>
            <a:ext cx="141519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6369" y="4133850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___ ZnI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686459" y="413385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629071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MgCl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Br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>
                <a:latin typeface="Script MT Bold" panose="03040602040607080904" pitchFamily="66" charset="0"/>
              </a:rPr>
              <a:t>l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3534530" y="1629071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15075" y="6084332"/>
            <a:ext cx="27039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atom was Oxidized?</a:t>
            </a:r>
          </a:p>
          <a:p>
            <a:r>
              <a:rPr lang="en-US" dirty="0" smtClean="0"/>
              <a:t>Which atom was Reduced?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4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81000"/>
            <a:ext cx="29714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Combustion Reactions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8883" y="1038225"/>
            <a:ext cx="4697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Always Occur</a:t>
            </a:r>
          </a:p>
          <a:p>
            <a:pPr marL="342900" indent="-342900">
              <a:buAutoNum type="arabicPeriod"/>
            </a:pPr>
            <a:r>
              <a:rPr lang="en-US" dirty="0" smtClean="0"/>
              <a:t>Always Exothermic</a:t>
            </a:r>
          </a:p>
          <a:p>
            <a:pPr marL="342900" indent="-342900">
              <a:buAutoNum type="arabicPeriod"/>
            </a:pPr>
            <a:r>
              <a:rPr lang="en-US" dirty="0" smtClean="0"/>
              <a:t>Organic Compounds (C,H,O) always combust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Complete vs Incomplete Combustion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633" y="3419475"/>
            <a:ext cx="296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C,H,O + ___O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07508" y="3419475"/>
            <a:ext cx="424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___CO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+ ___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(g) + Heat 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3601691" y="341947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502" y="190500"/>
            <a:ext cx="3491302" cy="23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3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1076325"/>
            <a:ext cx="2769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(g) + ___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</a:t>
            </a:r>
            <a:endParaRPr lang="en-US" sz="2000" dirty="0"/>
          </a:p>
        </p:txBody>
      </p:sp>
      <p:sp>
        <p:nvSpPr>
          <p:cNvPr id="3" name="Right Arrow 2"/>
          <p:cNvSpPr/>
          <p:nvPr/>
        </p:nvSpPr>
        <p:spPr>
          <a:xfrm>
            <a:off x="3147935" y="107632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6736" y="3781425"/>
            <a:ext cx="2913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C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(</a:t>
            </a:r>
            <a:r>
              <a:rPr lang="en-US" sz="2000" dirty="0">
                <a:latin typeface="Script MT Bold" panose="03040602040607080904" pitchFamily="66" charset="0"/>
              </a:rPr>
              <a:t>l</a:t>
            </a:r>
            <a:r>
              <a:rPr lang="en-US" sz="2000" dirty="0" smtClean="0"/>
              <a:t>) +  </a:t>
            </a:r>
            <a:r>
              <a:rPr lang="en-US" sz="2000" dirty="0"/>
              <a:t>___ O</a:t>
            </a:r>
            <a:r>
              <a:rPr lang="en-US" sz="2000" baseline="-25000" dirty="0"/>
              <a:t>2</a:t>
            </a:r>
            <a:r>
              <a:rPr lang="en-US" sz="2000" dirty="0"/>
              <a:t> (g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3147935" y="378142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075" y="238125"/>
            <a:ext cx="106695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15075" y="6084332"/>
            <a:ext cx="27039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atom was Oxidized?</a:t>
            </a:r>
          </a:p>
          <a:p>
            <a:r>
              <a:rPr lang="en-US" dirty="0" smtClean="0"/>
              <a:t>Which atom was Reduced?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9575"/>
            <a:ext cx="141519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1329" y="1137881"/>
            <a:ext cx="3056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OH (</a:t>
            </a:r>
            <a:r>
              <a:rPr lang="en-US" sz="2000" dirty="0" smtClean="0">
                <a:latin typeface="Script MT Bold" panose="03040602040607080904" pitchFamily="66" charset="0"/>
              </a:rPr>
              <a:t>l</a:t>
            </a:r>
            <a:r>
              <a:rPr lang="en-US" sz="2000" dirty="0" smtClean="0"/>
              <a:t>) + ___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147935" y="107632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15075" y="6084332"/>
            <a:ext cx="27039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atom was Oxidized?</a:t>
            </a:r>
          </a:p>
          <a:p>
            <a:r>
              <a:rPr lang="en-US" dirty="0" smtClean="0"/>
              <a:t>Which atom was Reduced?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6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05" y="281354"/>
            <a:ext cx="3263329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 – All mixed up!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1305" y="1102170"/>
            <a:ext cx="2869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/>
              <a:t>g</a:t>
            </a:r>
            <a:r>
              <a:rPr lang="en-US" sz="2000" dirty="0" smtClean="0"/>
              <a:t>) + ___ </a:t>
            </a:r>
            <a:r>
              <a:rPr lang="en-US" sz="2000" dirty="0" err="1" smtClean="0"/>
              <a:t>NaCl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3515538" y="1071358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358" y="2206547"/>
            <a:ext cx="3569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 (g</a:t>
            </a:r>
            <a:r>
              <a:rPr lang="en-US" sz="2000" dirty="0" smtClean="0"/>
              <a:t>)  +  ___ 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COOH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887285" y="2180514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8819" y="4705562"/>
            <a:ext cx="434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Mg(C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4642099" y="4653497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450" y="6009125"/>
            <a:ext cx="300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___ ZnCl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636076" y="599439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5358" y="3379404"/>
            <a:ext cx="289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FeCl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Al  (</a:t>
            </a:r>
            <a:r>
              <a:rPr lang="en-US" sz="2000" dirty="0"/>
              <a:t>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3384867" y="3364669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05" y="281354"/>
            <a:ext cx="2777940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 – Answers!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1305" y="1102170"/>
            <a:ext cx="2869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/>
              <a:t>g</a:t>
            </a:r>
            <a:r>
              <a:rPr lang="en-US" sz="2000" dirty="0" smtClean="0"/>
              <a:t>) + ___ </a:t>
            </a:r>
            <a:r>
              <a:rPr lang="en-US" sz="2000" dirty="0" err="1" smtClean="0"/>
              <a:t>NaCl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3515538" y="1071358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358" y="2206547"/>
            <a:ext cx="3569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 (g</a:t>
            </a:r>
            <a:r>
              <a:rPr lang="en-US" sz="2000" dirty="0" smtClean="0"/>
              <a:t>)  +  ___ 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COOH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887285" y="2180514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997" y="4741331"/>
            <a:ext cx="434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Mg(C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4301132" y="4715298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450" y="6009125"/>
            <a:ext cx="300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___ ZnCl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636076" y="599439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5358" y="3379404"/>
            <a:ext cx="289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FeCl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Al (</a:t>
            </a:r>
            <a:r>
              <a:rPr lang="en-US" sz="2000" dirty="0"/>
              <a:t>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3384867" y="3364669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89703" y="1117325"/>
            <a:ext cx="2869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___ </a:t>
            </a:r>
            <a:r>
              <a:rPr lang="en-US" sz="2000" dirty="0" err="1" smtClean="0">
                <a:solidFill>
                  <a:srgbClr val="00B050"/>
                </a:solidFill>
              </a:rPr>
              <a:t>NaF</a:t>
            </a:r>
            <a:r>
              <a:rPr lang="en-US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err="1" smtClean="0">
                <a:solidFill>
                  <a:srgbClr val="00B050"/>
                </a:solidFill>
              </a:rPr>
              <a:t>aq</a:t>
            </a:r>
            <a:r>
              <a:rPr lang="en-US" sz="2000" dirty="0" smtClean="0">
                <a:solidFill>
                  <a:srgbClr val="00B050"/>
                </a:solidFill>
              </a:rPr>
              <a:t>) + ___ Cl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>
                <a:solidFill>
                  <a:srgbClr val="00B050"/>
                </a:solidFill>
              </a:rPr>
              <a:t>  (g)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219" y="10596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1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069" y="10485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1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8536" y="10596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2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0194" y="10596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2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2383" y="2203488"/>
            <a:ext cx="3706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___ CO</a:t>
            </a:r>
            <a:r>
              <a:rPr lang="en-US" sz="2000" baseline="-25000" dirty="0" smtClean="0">
                <a:solidFill>
                  <a:srgbClr val="7030A0"/>
                </a:solidFill>
              </a:rPr>
              <a:t>2</a:t>
            </a:r>
            <a:r>
              <a:rPr lang="en-US" sz="2000" dirty="0" smtClean="0">
                <a:solidFill>
                  <a:srgbClr val="7030A0"/>
                </a:solidFill>
              </a:rPr>
              <a:t>  </a:t>
            </a:r>
            <a:r>
              <a:rPr lang="en-US" sz="2000" dirty="0">
                <a:solidFill>
                  <a:srgbClr val="7030A0"/>
                </a:solidFill>
              </a:rPr>
              <a:t>(g</a:t>
            </a:r>
            <a:r>
              <a:rPr lang="en-US" sz="2000" dirty="0" smtClean="0">
                <a:solidFill>
                  <a:srgbClr val="7030A0"/>
                </a:solidFill>
              </a:rPr>
              <a:t>)  +  ___ H</a:t>
            </a:r>
            <a:r>
              <a:rPr lang="en-US" sz="2000" baseline="-25000" dirty="0" smtClean="0">
                <a:solidFill>
                  <a:srgbClr val="7030A0"/>
                </a:solidFill>
              </a:rPr>
              <a:t>2</a:t>
            </a:r>
            <a:r>
              <a:rPr lang="en-US" sz="2000" dirty="0" smtClean="0">
                <a:solidFill>
                  <a:srgbClr val="7030A0"/>
                </a:solidFill>
              </a:rPr>
              <a:t>O (g) + Heat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7449" y="21638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8756" y="21638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7853" y="2163831"/>
            <a:ext cx="33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981" y="21785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0101" y="3378896"/>
            <a:ext cx="289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___ AlCl</a:t>
            </a:r>
            <a:r>
              <a:rPr lang="en-US" sz="2000" baseline="-25000" dirty="0">
                <a:solidFill>
                  <a:srgbClr val="C00000"/>
                </a:solidFill>
              </a:rPr>
              <a:t>3</a:t>
            </a:r>
            <a:r>
              <a:rPr lang="en-US" sz="2000" dirty="0" smtClean="0">
                <a:solidFill>
                  <a:srgbClr val="C00000"/>
                </a:solidFill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</a:rPr>
              <a:t>aq</a:t>
            </a:r>
            <a:r>
              <a:rPr lang="en-US" sz="2000" dirty="0" smtClean="0">
                <a:solidFill>
                  <a:srgbClr val="C00000"/>
                </a:solidFill>
              </a:rPr>
              <a:t>) + ___ Fe (</a:t>
            </a: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1501" y="33212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8943" y="33376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737" y="33100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2069" y="33376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0442" y="4715298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___ Mg</a:t>
            </a:r>
            <a:r>
              <a:rPr lang="en-US" sz="2000" baseline="-25000" dirty="0" smtClean="0">
                <a:solidFill>
                  <a:srgbClr val="00B0F0"/>
                </a:solidFill>
              </a:rPr>
              <a:t>3</a:t>
            </a:r>
            <a:r>
              <a:rPr lang="en-US" sz="2000" dirty="0" smtClean="0">
                <a:solidFill>
                  <a:srgbClr val="00B0F0"/>
                </a:solidFill>
              </a:rPr>
              <a:t>(PO</a:t>
            </a:r>
            <a:r>
              <a:rPr lang="en-US" sz="2000" baseline="-25000" dirty="0">
                <a:solidFill>
                  <a:srgbClr val="00B0F0"/>
                </a:solidFill>
              </a:rPr>
              <a:t>4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r>
              <a:rPr lang="en-US" sz="2000" baseline="-25000" dirty="0" smtClean="0">
                <a:solidFill>
                  <a:srgbClr val="00B0F0"/>
                </a:solidFill>
              </a:rPr>
              <a:t>2</a:t>
            </a:r>
            <a:r>
              <a:rPr lang="en-US" sz="2000" dirty="0" smtClean="0">
                <a:solidFill>
                  <a:srgbClr val="00B0F0"/>
                </a:solidFill>
              </a:rPr>
              <a:t> (s) + ___ </a:t>
            </a:r>
            <a:r>
              <a:rPr lang="en-US" sz="2000" dirty="0">
                <a:solidFill>
                  <a:srgbClr val="00B0F0"/>
                </a:solidFill>
              </a:rPr>
              <a:t>HC</a:t>
            </a:r>
            <a:r>
              <a:rPr lang="en-US" sz="2000" baseline="-25000" dirty="0">
                <a:solidFill>
                  <a:srgbClr val="00B0F0"/>
                </a:solidFill>
              </a:rPr>
              <a:t>2</a:t>
            </a:r>
            <a:r>
              <a:rPr lang="en-US" sz="2000" dirty="0">
                <a:solidFill>
                  <a:srgbClr val="00B0F0"/>
                </a:solidFill>
              </a:rPr>
              <a:t>H</a:t>
            </a:r>
            <a:r>
              <a:rPr lang="en-US" sz="2000" baseline="-25000" dirty="0">
                <a:solidFill>
                  <a:srgbClr val="00B0F0"/>
                </a:solidFill>
              </a:rPr>
              <a:t>3</a:t>
            </a:r>
            <a:r>
              <a:rPr lang="en-US" sz="2000" dirty="0">
                <a:solidFill>
                  <a:srgbClr val="00B0F0"/>
                </a:solidFill>
              </a:rPr>
              <a:t>O</a:t>
            </a:r>
            <a:r>
              <a:rPr lang="en-US" sz="2000" baseline="-25000" dirty="0">
                <a:solidFill>
                  <a:srgbClr val="00B0F0"/>
                </a:solidFill>
              </a:rPr>
              <a:t>2</a:t>
            </a:r>
            <a:r>
              <a:rPr lang="en-US" sz="2000" dirty="0" smtClean="0">
                <a:solidFill>
                  <a:srgbClr val="00B0F0"/>
                </a:solidFill>
              </a:rPr>
              <a:t>  (</a:t>
            </a:r>
            <a:r>
              <a:rPr lang="en-US" sz="2000" dirty="0" err="1" smtClean="0">
                <a:solidFill>
                  <a:srgbClr val="00B0F0"/>
                </a:solidFill>
              </a:rPr>
              <a:t>aq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726" y="46883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3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2651" y="47040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2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6207" y="46883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1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9041" y="46837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6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1132" y="6009125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76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238125"/>
            <a:ext cx="326839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Oxidation and Reduction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1767" y="699790"/>
            <a:ext cx="308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ka – Redox, Electron Transfer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0278" y="4067354"/>
            <a:ext cx="109170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Oxidation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6517" y="4067354"/>
            <a:ext cx="11360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079" y="4600575"/>
            <a:ext cx="2933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Lose electrons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Lose 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Addition of H or Loss of 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Oxidation # ↑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4783" y="1069122"/>
            <a:ext cx="3419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Transfer of an e</a:t>
            </a:r>
            <a:r>
              <a:rPr lang="en-US" baseline="30000" dirty="0" smtClean="0"/>
              <a:t>-</a:t>
            </a:r>
            <a:r>
              <a:rPr lang="en-US" dirty="0" smtClean="0"/>
              <a:t> from one E to another 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Always paired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Many important uses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Batteries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Bioenergetics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Metal Plating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Rust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2725" y="6371541"/>
            <a:ext cx="24558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16 Electrochemistry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1574" y="4600575"/>
            <a:ext cx="2561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Gain electrons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Gain 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Loss of H or Gain of 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Oxidation # ↓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91" y="1060735"/>
            <a:ext cx="2372498" cy="2637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5" y="1007902"/>
            <a:ext cx="2199795" cy="28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70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38125"/>
            <a:ext cx="249151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Oxidation Number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10290" y="800785"/>
            <a:ext cx="5976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“fictional” or “pretend” charge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charge its atoms would possess if the compound was ionic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290" y="2171700"/>
            <a:ext cx="557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Pure Elements in natural state oxidation # = zero charge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290" y="4067175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Monoatomic ions, oxidation # = ionic charge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5825" y="2988617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Mg (s)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9950" y="2984242"/>
            <a:ext cx="88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H</a:t>
            </a:r>
            <a:r>
              <a:rPr lang="en-US" sz="2400" baseline="-25000" dirty="0" smtClean="0">
                <a:solidFill>
                  <a:srgbClr val="00B0F0"/>
                </a:solidFill>
              </a:rPr>
              <a:t>2</a:t>
            </a:r>
            <a:r>
              <a:rPr lang="en-US" sz="2400" dirty="0" smtClean="0">
                <a:solidFill>
                  <a:srgbClr val="00B0F0"/>
                </a:solidFill>
              </a:rPr>
              <a:t> (g)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6525" y="2984242"/>
            <a:ext cx="92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Cl</a:t>
            </a:r>
            <a:r>
              <a:rPr lang="en-US" sz="2400" baseline="-25000" dirty="0" smtClean="0">
                <a:solidFill>
                  <a:srgbClr val="00B0F0"/>
                </a:solidFill>
              </a:rPr>
              <a:t>2</a:t>
            </a:r>
            <a:r>
              <a:rPr lang="en-US" sz="2400" dirty="0" smtClean="0">
                <a:solidFill>
                  <a:srgbClr val="00B0F0"/>
                </a:solidFill>
              </a:rPr>
              <a:t> (g)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824" y="505340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Mg</a:t>
            </a:r>
            <a:r>
              <a:rPr lang="en-US" sz="2400" baseline="30000" dirty="0" smtClean="0">
                <a:solidFill>
                  <a:srgbClr val="00B0F0"/>
                </a:solidFill>
              </a:rPr>
              <a:t>+2</a:t>
            </a:r>
            <a:r>
              <a:rPr lang="en-US" sz="2400" dirty="0" smtClean="0">
                <a:solidFill>
                  <a:srgbClr val="00B0F0"/>
                </a:solidFill>
              </a:rPr>
              <a:t> (</a:t>
            </a:r>
            <a:r>
              <a:rPr lang="en-US" sz="2400" dirty="0" err="1" smtClean="0">
                <a:solidFill>
                  <a:srgbClr val="00B0F0"/>
                </a:solidFill>
              </a:rPr>
              <a:t>aq</a:t>
            </a:r>
            <a:r>
              <a:rPr lang="en-US" sz="2400" dirty="0" smtClean="0">
                <a:solidFill>
                  <a:srgbClr val="00B0F0"/>
                </a:solidFill>
              </a:rPr>
              <a:t>)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9950" y="4972050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H</a:t>
            </a:r>
            <a:r>
              <a:rPr lang="en-US" sz="2400" baseline="30000" dirty="0">
                <a:solidFill>
                  <a:srgbClr val="00B0F0"/>
                </a:solidFill>
              </a:rPr>
              <a:t>+</a:t>
            </a:r>
            <a:r>
              <a:rPr lang="en-US" sz="2400" dirty="0" smtClean="0">
                <a:solidFill>
                  <a:srgbClr val="00B0F0"/>
                </a:solidFill>
              </a:rPr>
              <a:t> (</a:t>
            </a:r>
            <a:r>
              <a:rPr lang="en-US" sz="2400" dirty="0" err="1" smtClean="0">
                <a:solidFill>
                  <a:srgbClr val="00B0F0"/>
                </a:solidFill>
              </a:rPr>
              <a:t>aq</a:t>
            </a:r>
            <a:r>
              <a:rPr lang="en-US" sz="2400" dirty="0" smtClean="0">
                <a:solidFill>
                  <a:srgbClr val="00B0F0"/>
                </a:solidFill>
              </a:rPr>
              <a:t>)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6525" y="4972049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Cl</a:t>
            </a:r>
            <a:r>
              <a:rPr lang="en-US" sz="2400" baseline="30000" dirty="0">
                <a:solidFill>
                  <a:srgbClr val="00B0F0"/>
                </a:solidFill>
              </a:rPr>
              <a:t>-</a:t>
            </a:r>
            <a:r>
              <a:rPr lang="en-US" sz="2400" dirty="0" smtClean="0">
                <a:solidFill>
                  <a:srgbClr val="00B0F0"/>
                </a:solidFill>
              </a:rPr>
              <a:t> (</a:t>
            </a:r>
            <a:r>
              <a:rPr lang="en-US" sz="2400" dirty="0" err="1" smtClean="0">
                <a:solidFill>
                  <a:srgbClr val="00B0F0"/>
                </a:solidFill>
              </a:rPr>
              <a:t>aq</a:t>
            </a:r>
            <a:r>
              <a:rPr lang="en-US" sz="2400" dirty="0" smtClean="0">
                <a:solidFill>
                  <a:srgbClr val="00B0F0"/>
                </a:solidFill>
              </a:rPr>
              <a:t>)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9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90" y="581025"/>
            <a:ext cx="490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Elements in a polyatomic ion or molecule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 = +1 (except metal hydrides MH, H = -1)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 = -2 (except peroxides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, O = -1)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Halogens = -1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7890" y="1905000"/>
            <a:ext cx="3222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Sum of oxidation numbers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Molecules = 0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Polyatomic ion = charge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225" y="3390900"/>
            <a:ext cx="112947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983" y="4322802"/>
            <a:ext cx="249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vs SO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vs 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-2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62558" y="425612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PO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117722" y="171629"/>
            <a:ext cx="18929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Oxidation number are per atom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17722" y="6410325"/>
            <a:ext cx="18929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be “fraction”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9558" y="4256125"/>
            <a:ext cx="88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33995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371475"/>
            <a:ext cx="1109663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020" y="3028950"/>
            <a:ext cx="923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FeSO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57875" y="3028949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HClO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47997" y="1200150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</a:t>
            </a:r>
            <a:r>
              <a:rPr lang="en-US" sz="2400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6653" y="969317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MgCl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06131" y="5000625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baseline="-25000" dirty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80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447675"/>
            <a:ext cx="25024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Biological Example</a:t>
            </a:r>
            <a:endParaRPr lang="en-US" sz="24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334880" y="1064491"/>
            <a:ext cx="8262521" cy="1811279"/>
            <a:chOff x="401555" y="3702916"/>
            <a:chExt cx="8262521" cy="18112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73" y="4047345"/>
              <a:ext cx="1857375" cy="1466850"/>
            </a:xfrm>
            <a:prstGeom prst="rect">
              <a:avLst/>
            </a:prstGeom>
          </p:spPr>
        </p:pic>
        <p:grpSp>
          <p:nvGrpSpPr>
            <p:cNvPr id="5" name="Group 614"/>
            <p:cNvGrpSpPr>
              <a:grpSpLocks/>
            </p:cNvGrpSpPr>
            <p:nvPr/>
          </p:nvGrpSpPr>
          <p:grpSpPr bwMode="auto">
            <a:xfrm>
              <a:off x="7225999" y="4572872"/>
              <a:ext cx="1428750" cy="366712"/>
              <a:chOff x="1381125" y="2638425"/>
              <a:chExt cx="1428750" cy="366713"/>
            </a:xfrm>
          </p:grpSpPr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1920875" y="2638425"/>
                <a:ext cx="349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2447925" y="2638425"/>
                <a:ext cx="3619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O</a:t>
                </a: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1381125" y="2638425"/>
                <a:ext cx="3619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O</a:t>
                </a:r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1714951" y="2777667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17675" y="2849649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2239813" y="2786599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 rot="5400000">
                <a:off x="2601119" y="2894806"/>
                <a:ext cx="46038" cy="136525"/>
                <a:chOff x="1494" y="1470"/>
                <a:chExt cx="29" cy="86"/>
              </a:xfrm>
            </p:grpSpPr>
            <p:sp>
              <p:nvSpPr>
                <p:cNvPr id="23" name="Oval 25"/>
                <p:cNvSpPr>
                  <a:spLocks noChangeArrowheads="1"/>
                </p:cNvSpPr>
                <p:nvPr/>
              </p:nvSpPr>
              <p:spPr bwMode="auto">
                <a:xfrm>
                  <a:off x="1494" y="147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4" name="Oval 26"/>
                <p:cNvSpPr>
                  <a:spLocks noChangeArrowheads="1"/>
                </p:cNvSpPr>
                <p:nvPr/>
              </p:nvSpPr>
              <p:spPr bwMode="auto">
                <a:xfrm>
                  <a:off x="1494" y="1527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 rot="5400000">
                <a:off x="2601119" y="2609056"/>
                <a:ext cx="46038" cy="136525"/>
                <a:chOff x="1494" y="1470"/>
                <a:chExt cx="29" cy="86"/>
              </a:xfrm>
            </p:grpSpPr>
            <p:sp>
              <p:nvSpPr>
                <p:cNvPr id="21" name="Oval 28"/>
                <p:cNvSpPr>
                  <a:spLocks noChangeArrowheads="1"/>
                </p:cNvSpPr>
                <p:nvPr/>
              </p:nvSpPr>
              <p:spPr bwMode="auto">
                <a:xfrm>
                  <a:off x="1494" y="147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2" name="Oval 29"/>
                <p:cNvSpPr>
                  <a:spLocks noChangeArrowheads="1"/>
                </p:cNvSpPr>
                <p:nvPr/>
              </p:nvSpPr>
              <p:spPr bwMode="auto">
                <a:xfrm>
                  <a:off x="1494" y="1527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2249234" y="2859197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24"/>
              <p:cNvGrpSpPr>
                <a:grpSpLocks/>
              </p:cNvGrpSpPr>
              <p:nvPr/>
            </p:nvGrpSpPr>
            <p:grpSpPr bwMode="auto">
              <a:xfrm rot="5400000">
                <a:off x="1536536" y="2897578"/>
                <a:ext cx="46038" cy="136525"/>
                <a:chOff x="1494" y="1470"/>
                <a:chExt cx="29" cy="86"/>
              </a:xfrm>
            </p:grpSpPr>
            <p:sp>
              <p:nvSpPr>
                <p:cNvPr id="19" name="Oval 25"/>
                <p:cNvSpPr>
                  <a:spLocks noChangeArrowheads="1"/>
                </p:cNvSpPr>
                <p:nvPr/>
              </p:nvSpPr>
              <p:spPr bwMode="auto">
                <a:xfrm>
                  <a:off x="1494" y="147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0" name="Oval 26"/>
                <p:cNvSpPr>
                  <a:spLocks noChangeArrowheads="1"/>
                </p:cNvSpPr>
                <p:nvPr/>
              </p:nvSpPr>
              <p:spPr bwMode="auto">
                <a:xfrm>
                  <a:off x="1494" y="1527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 rot="5400000">
                <a:off x="1536536" y="2611828"/>
                <a:ext cx="46038" cy="136525"/>
                <a:chOff x="1494" y="1470"/>
                <a:chExt cx="29" cy="86"/>
              </a:xfrm>
            </p:grpSpPr>
            <p:sp>
              <p:nvSpPr>
                <p:cNvPr id="17" name="Oval 28"/>
                <p:cNvSpPr>
                  <a:spLocks noChangeArrowheads="1"/>
                </p:cNvSpPr>
                <p:nvPr/>
              </p:nvSpPr>
              <p:spPr bwMode="auto">
                <a:xfrm>
                  <a:off x="1494" y="147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" name="Oval 29"/>
                <p:cNvSpPr>
                  <a:spLocks noChangeArrowheads="1"/>
                </p:cNvSpPr>
                <p:nvPr/>
              </p:nvSpPr>
              <p:spPr bwMode="auto">
                <a:xfrm>
                  <a:off x="1494" y="1527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25" name="Group 1"/>
            <p:cNvGrpSpPr>
              <a:grpSpLocks/>
            </p:cNvGrpSpPr>
            <p:nvPr/>
          </p:nvGrpSpPr>
          <p:grpSpPr bwMode="auto">
            <a:xfrm>
              <a:off x="2915239" y="4101876"/>
              <a:ext cx="1325563" cy="1412319"/>
              <a:chOff x="6032500" y="4884738"/>
              <a:chExt cx="1325563" cy="1412319"/>
            </a:xfrm>
          </p:grpSpPr>
          <p:sp>
            <p:nvSpPr>
              <p:cNvPr id="26" name="Line 554"/>
              <p:cNvSpPr>
                <a:spLocks noChangeShapeType="1"/>
              </p:cNvSpPr>
              <p:nvPr/>
            </p:nvSpPr>
            <p:spPr bwMode="auto">
              <a:xfrm>
                <a:off x="6840538" y="5564188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55"/>
              <p:cNvSpPr>
                <a:spLocks noChangeShapeType="1"/>
              </p:cNvSpPr>
              <p:nvPr/>
            </p:nvSpPr>
            <p:spPr bwMode="auto">
              <a:xfrm>
                <a:off x="6311900" y="5564188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556"/>
              <p:cNvSpPr>
                <a:spLocks noChangeShapeType="1"/>
              </p:cNvSpPr>
              <p:nvPr/>
            </p:nvSpPr>
            <p:spPr bwMode="auto">
              <a:xfrm rot="5400000">
                <a:off x="6564313" y="5287963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57"/>
              <p:cNvSpPr>
                <a:spLocks noChangeShapeType="1"/>
              </p:cNvSpPr>
              <p:nvPr/>
            </p:nvSpPr>
            <p:spPr bwMode="auto">
              <a:xfrm rot="5400000">
                <a:off x="6550025" y="5849938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592"/>
              <p:cNvSpPr txBox="1">
                <a:spLocks noChangeArrowheads="1"/>
              </p:cNvSpPr>
              <p:nvPr/>
            </p:nvSpPr>
            <p:spPr bwMode="auto">
              <a:xfrm>
                <a:off x="6508750" y="5370513"/>
                <a:ext cx="3492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C</a:t>
                </a:r>
              </a:p>
            </p:txBody>
          </p:sp>
          <p:sp>
            <p:nvSpPr>
              <p:cNvPr id="31" name="Text Box 593"/>
              <p:cNvSpPr txBox="1">
                <a:spLocks noChangeArrowheads="1"/>
              </p:cNvSpPr>
              <p:nvPr/>
            </p:nvSpPr>
            <p:spPr bwMode="auto">
              <a:xfrm>
                <a:off x="7008813" y="5375275"/>
                <a:ext cx="349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/>
                  <a:t>C</a:t>
                </a:r>
                <a:endParaRPr lang="en-US" altLang="en-US" sz="1800" dirty="0"/>
              </a:p>
            </p:txBody>
          </p:sp>
          <p:sp>
            <p:nvSpPr>
              <p:cNvPr id="32" name="Text Box 594"/>
              <p:cNvSpPr txBox="1">
                <a:spLocks noChangeArrowheads="1"/>
              </p:cNvSpPr>
              <p:nvPr/>
            </p:nvSpPr>
            <p:spPr bwMode="auto">
              <a:xfrm>
                <a:off x="6508750" y="4884738"/>
                <a:ext cx="3492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H</a:t>
                </a:r>
              </a:p>
            </p:txBody>
          </p:sp>
          <p:sp>
            <p:nvSpPr>
              <p:cNvPr id="33" name="Text Box 595"/>
              <p:cNvSpPr txBox="1">
                <a:spLocks noChangeArrowheads="1"/>
              </p:cNvSpPr>
              <p:nvPr/>
            </p:nvSpPr>
            <p:spPr bwMode="auto">
              <a:xfrm>
                <a:off x="6032500" y="5360988"/>
                <a:ext cx="3492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/>
                  <a:t>C</a:t>
                </a:r>
                <a:endParaRPr lang="en-US" altLang="en-US" sz="1800" dirty="0"/>
              </a:p>
            </p:txBody>
          </p:sp>
          <p:sp>
            <p:nvSpPr>
              <p:cNvPr id="34" name="Text Box 596"/>
              <p:cNvSpPr txBox="1">
                <a:spLocks noChangeArrowheads="1"/>
              </p:cNvSpPr>
              <p:nvPr/>
            </p:nvSpPr>
            <p:spPr bwMode="auto">
              <a:xfrm>
                <a:off x="6389688" y="5927725"/>
                <a:ext cx="4796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/>
                  <a:t>  H</a:t>
                </a:r>
                <a:endParaRPr lang="en-US" altLang="en-US" sz="1800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01555" y="3702916"/>
              <a:ext cx="1676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High Energy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46967" y="3712591"/>
              <a:ext cx="1617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Low </a:t>
              </a:r>
              <a:r>
                <a:rPr lang="en-US" sz="2400" dirty="0">
                  <a:solidFill>
                    <a:srgbClr val="FF0000"/>
                  </a:solidFill>
                </a:rPr>
                <a:t>Energy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83321" y="3712591"/>
              <a:ext cx="1663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“Fatty Acid”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55191" y="3702917"/>
              <a:ext cx="2136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“Carbohydrate”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grpSp>
          <p:nvGrpSpPr>
            <p:cNvPr id="43" name="Group 1"/>
            <p:cNvGrpSpPr>
              <a:grpSpLocks/>
            </p:cNvGrpSpPr>
            <p:nvPr/>
          </p:nvGrpSpPr>
          <p:grpSpPr bwMode="auto">
            <a:xfrm>
              <a:off x="5200204" y="4066157"/>
              <a:ext cx="1327691" cy="1409700"/>
              <a:chOff x="6032500" y="4884738"/>
              <a:chExt cx="1327691" cy="1409700"/>
            </a:xfrm>
          </p:grpSpPr>
          <p:sp>
            <p:nvSpPr>
              <p:cNvPr id="44" name="Line 554"/>
              <p:cNvSpPr>
                <a:spLocks noChangeShapeType="1"/>
              </p:cNvSpPr>
              <p:nvPr/>
            </p:nvSpPr>
            <p:spPr bwMode="auto">
              <a:xfrm>
                <a:off x="6840538" y="5564188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555"/>
              <p:cNvSpPr>
                <a:spLocks noChangeShapeType="1"/>
              </p:cNvSpPr>
              <p:nvPr/>
            </p:nvSpPr>
            <p:spPr bwMode="auto">
              <a:xfrm>
                <a:off x="6311900" y="5564188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556"/>
              <p:cNvSpPr>
                <a:spLocks noChangeShapeType="1"/>
              </p:cNvSpPr>
              <p:nvPr/>
            </p:nvSpPr>
            <p:spPr bwMode="auto">
              <a:xfrm rot="5400000">
                <a:off x="6564313" y="5287963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557"/>
              <p:cNvSpPr>
                <a:spLocks noChangeShapeType="1"/>
              </p:cNvSpPr>
              <p:nvPr/>
            </p:nvSpPr>
            <p:spPr bwMode="auto">
              <a:xfrm rot="5400000">
                <a:off x="6550025" y="5849938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592"/>
              <p:cNvSpPr txBox="1">
                <a:spLocks noChangeArrowheads="1"/>
              </p:cNvSpPr>
              <p:nvPr/>
            </p:nvSpPr>
            <p:spPr bwMode="auto">
              <a:xfrm>
                <a:off x="6508750" y="5370513"/>
                <a:ext cx="3492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C</a:t>
                </a:r>
              </a:p>
            </p:txBody>
          </p:sp>
          <p:sp>
            <p:nvSpPr>
              <p:cNvPr id="49" name="Text Box 593"/>
              <p:cNvSpPr txBox="1">
                <a:spLocks noChangeArrowheads="1"/>
              </p:cNvSpPr>
              <p:nvPr/>
            </p:nvSpPr>
            <p:spPr bwMode="auto">
              <a:xfrm>
                <a:off x="7008813" y="5375275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/>
                  <a:t>C</a:t>
                </a:r>
                <a:endParaRPr lang="en-US" altLang="en-US" sz="1800" dirty="0"/>
              </a:p>
            </p:txBody>
          </p:sp>
          <p:sp>
            <p:nvSpPr>
              <p:cNvPr id="50" name="Text Box 594"/>
              <p:cNvSpPr txBox="1">
                <a:spLocks noChangeArrowheads="1"/>
              </p:cNvSpPr>
              <p:nvPr/>
            </p:nvSpPr>
            <p:spPr bwMode="auto">
              <a:xfrm>
                <a:off x="6508750" y="4884738"/>
                <a:ext cx="3492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H</a:t>
                </a:r>
              </a:p>
            </p:txBody>
          </p:sp>
          <p:sp>
            <p:nvSpPr>
              <p:cNvPr id="51" name="Text Box 595"/>
              <p:cNvSpPr txBox="1">
                <a:spLocks noChangeArrowheads="1"/>
              </p:cNvSpPr>
              <p:nvPr/>
            </p:nvSpPr>
            <p:spPr bwMode="auto">
              <a:xfrm>
                <a:off x="6032500" y="5360988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/>
                  <a:t>C</a:t>
                </a:r>
                <a:endParaRPr lang="en-US" altLang="en-US" sz="1800" dirty="0"/>
              </a:p>
            </p:txBody>
          </p:sp>
          <p:sp>
            <p:nvSpPr>
              <p:cNvPr id="52" name="Text Box 596"/>
              <p:cNvSpPr txBox="1">
                <a:spLocks noChangeArrowheads="1"/>
              </p:cNvSpPr>
              <p:nvPr/>
            </p:nvSpPr>
            <p:spPr bwMode="auto">
              <a:xfrm>
                <a:off x="6389688" y="5927725"/>
                <a:ext cx="5270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OH</a:t>
                </a: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475111" y="2779748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Most Reduced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31171" y="2847949"/>
            <a:ext cx="15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Most Oxidized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23189" y="504660"/>
            <a:ext cx="331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Lose Bonds to H, Gain Bonds to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8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90525"/>
            <a:ext cx="335412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Single Displacement (SD)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849" y="1204823"/>
            <a:ext cx="4152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AKA – Single Replacement, Oxidation/Reduction, Redox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2 Main Types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Anions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Recognize – </a:t>
            </a:r>
            <a:r>
              <a:rPr lang="en-US" dirty="0" smtClean="0"/>
              <a:t>E + C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Mechanism – </a:t>
            </a:r>
            <a:r>
              <a:rPr lang="en-US" b="1" u="sng" dirty="0"/>
              <a:t>Swap</a:t>
            </a:r>
            <a:r>
              <a:rPr lang="en-US" dirty="0"/>
              <a:t> </a:t>
            </a:r>
            <a:r>
              <a:rPr lang="en-US" dirty="0" smtClean="0"/>
              <a:t>ONE </a:t>
            </a:r>
            <a:r>
              <a:rPr lang="en-US" dirty="0" smtClean="0">
                <a:solidFill>
                  <a:srgbClr val="FF0000"/>
                </a:solidFill>
              </a:rPr>
              <a:t>Cation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92D050"/>
                </a:solidFill>
              </a:rPr>
              <a:t>Anion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Does it occur – Activity 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" y="3790146"/>
            <a:ext cx="8446423" cy="1766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4134" y="594836"/>
            <a:ext cx="4043928" cy="30469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Determine type of Reaction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Does it occur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Mechanism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Balance Charges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Diatomics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States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Miscellaneous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Balance atoms (reaction)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648" y="5520597"/>
            <a:ext cx="77189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more active species will displace the less active species to make a compound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6102" y="594595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0053" y="6315287"/>
            <a:ext cx="65333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the more active species is in the compound nothing happens (NR)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9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55" y="265985"/>
            <a:ext cx="184287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Swap Cations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3700" y="1009650"/>
            <a:ext cx="2834815" cy="971549"/>
            <a:chOff x="695325" y="1762125"/>
            <a:chExt cx="2834815" cy="971549"/>
          </a:xfrm>
        </p:grpSpPr>
        <p:sp>
          <p:nvSpPr>
            <p:cNvPr id="4" name="TextBox 3"/>
            <p:cNvSpPr txBox="1"/>
            <p:nvPr/>
          </p:nvSpPr>
          <p:spPr>
            <a:xfrm>
              <a:off x="695325" y="1762125"/>
              <a:ext cx="2834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 </a:t>
              </a:r>
              <a:r>
                <a:rPr lang="en-US" sz="3200" dirty="0"/>
                <a:t>+</a:t>
              </a:r>
              <a:r>
                <a:rPr lang="en-US" sz="3200" dirty="0" smtClean="0"/>
                <a:t> CA → EA + C</a:t>
              </a:r>
              <a:endParaRPr lang="en-US" sz="3200" dirty="0"/>
            </a:p>
          </p:txBody>
        </p:sp>
        <p:sp>
          <p:nvSpPr>
            <p:cNvPr id="6" name="Curved Left Arrow 5"/>
            <p:cNvSpPr/>
            <p:nvPr/>
          </p:nvSpPr>
          <p:spPr>
            <a:xfrm rot="16200000" flipH="1">
              <a:off x="1011526" y="2106900"/>
              <a:ext cx="479137" cy="77441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9413" y="2290785"/>
            <a:ext cx="40427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01761" y="2361469"/>
            <a:ext cx="1908536" cy="461666"/>
            <a:chOff x="6677025" y="5167013"/>
            <a:chExt cx="1908536" cy="461666"/>
          </a:xfrm>
        </p:grpSpPr>
        <p:sp>
          <p:nvSpPr>
            <p:cNvPr id="9" name="TextBox 8"/>
            <p:cNvSpPr txBox="1"/>
            <p:nvPr/>
          </p:nvSpPr>
          <p:spPr>
            <a:xfrm>
              <a:off x="6677025" y="5167013"/>
              <a:ext cx="98969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Cation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66720" y="5167014"/>
              <a:ext cx="91884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Anion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65191" y="2276199"/>
            <a:ext cx="9896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54628" y="2276197"/>
            <a:ext cx="91884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Anion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3895970" y="2328562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Left Arrow 18"/>
          <p:cNvSpPr/>
          <p:nvPr/>
        </p:nvSpPr>
        <p:spPr>
          <a:xfrm rot="16200000" flipH="1">
            <a:off x="1123153" y="2423929"/>
            <a:ext cx="711355" cy="15380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8471" y="2176803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852" y="2325732"/>
            <a:ext cx="404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754950" y="2236229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+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16822" b="12603"/>
          <a:stretch/>
        </p:blipFill>
        <p:spPr>
          <a:xfrm>
            <a:off x="2847629" y="3564332"/>
            <a:ext cx="5734050" cy="30384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9820" y="4591050"/>
            <a:ext cx="193354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Activity Series</a:t>
            </a:r>
          </a:p>
          <a:p>
            <a:pPr algn="ctr"/>
            <a:r>
              <a:rPr lang="en-US" sz="2400" dirty="0" smtClean="0"/>
              <a:t>Analogy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880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435" y="742950"/>
            <a:ext cx="2855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Mg (s) + ___ </a:t>
            </a:r>
            <a:r>
              <a:rPr lang="en-US" sz="2000" dirty="0" err="1" smtClean="0"/>
              <a:t>HCl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3" name="Right Arrow 2"/>
          <p:cNvSpPr/>
          <p:nvPr/>
        </p:nvSpPr>
        <p:spPr>
          <a:xfrm>
            <a:off x="3448295" y="74295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9435" y="3752850"/>
            <a:ext cx="3106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___ MgCl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3594510" y="375285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075" y="238125"/>
            <a:ext cx="106695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15075" y="6084332"/>
            <a:ext cx="27039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atom was Oxidized?</a:t>
            </a:r>
          </a:p>
          <a:p>
            <a:r>
              <a:rPr lang="en-US" dirty="0" smtClean="0"/>
              <a:t>Which atom was Reduced?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09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879</Words>
  <Application>Microsoft Office PowerPoint</Application>
  <PresentationFormat>On-screen Show (4:3)</PresentationFormat>
  <Paragraphs>199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Script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44</cp:revision>
  <dcterms:created xsi:type="dcterms:W3CDTF">2020-03-25T15:59:49Z</dcterms:created>
  <dcterms:modified xsi:type="dcterms:W3CDTF">2020-10-23T22:03:17Z</dcterms:modified>
</cp:coreProperties>
</file>