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90" r:id="rId4"/>
    <p:sldId id="292" r:id="rId5"/>
    <p:sldId id="289" r:id="rId6"/>
    <p:sldId id="293" r:id="rId7"/>
    <p:sldId id="294" r:id="rId8"/>
    <p:sldId id="295" r:id="rId9"/>
    <p:sldId id="264" r:id="rId10"/>
    <p:sldId id="271" r:id="rId11"/>
    <p:sldId id="266" r:id="rId12"/>
    <p:sldId id="267" r:id="rId13"/>
    <p:sldId id="272" r:id="rId14"/>
    <p:sldId id="279" r:id="rId15"/>
    <p:sldId id="280" r:id="rId16"/>
    <p:sldId id="283" r:id="rId17"/>
    <p:sldId id="281" r:id="rId18"/>
    <p:sldId id="296" r:id="rId19"/>
    <p:sldId id="273" r:id="rId20"/>
    <p:sldId id="284" r:id="rId21"/>
    <p:sldId id="285" r:id="rId22"/>
    <p:sldId id="274" r:id="rId23"/>
    <p:sldId id="275" r:id="rId24"/>
    <p:sldId id="286" r:id="rId25"/>
    <p:sldId id="276" r:id="rId26"/>
    <p:sldId id="28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Review </a:t>
            </a:r>
            <a:r>
              <a:rPr lang="en-US" dirty="0" smtClean="0"/>
              <a:t>7ab material </a:t>
            </a:r>
            <a:r>
              <a:rPr lang="en-US" dirty="0" smtClean="0"/>
              <a:t>to </a:t>
            </a:r>
            <a:r>
              <a:rPr lang="en-US" dirty="0" smtClean="0"/>
              <a:t>remember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SE, WE, 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Molecular, Total Ionic and Net </a:t>
            </a:r>
            <a:r>
              <a:rPr lang="en-US" dirty="0" smtClean="0"/>
              <a:t>Ionic Reactions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Understand Double Displacement Reactions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Standard (</a:t>
            </a:r>
            <a:r>
              <a:rPr lang="en-US" dirty="0" err="1" smtClean="0"/>
              <a:t>ppt</a:t>
            </a:r>
            <a:r>
              <a:rPr lang="en-US" dirty="0" smtClean="0"/>
              <a:t>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Formation of gas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Acid/Base (Exothermic)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</a:t>
            </a:r>
            <a:r>
              <a:rPr lang="en-US" dirty="0" smtClean="0"/>
              <a:t>7 cd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Write complete chemical reactions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6032613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Chapter </a:t>
            </a:r>
            <a:r>
              <a:rPr lang="en-US" dirty="0" smtClean="0"/>
              <a:t>7.1-7.2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99311" y="206597"/>
            <a:ext cx="70591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</a:t>
            </a:r>
            <a:r>
              <a:rPr lang="en-US" sz="3200" dirty="0" smtClean="0"/>
              <a:t>111 </a:t>
            </a:r>
            <a:r>
              <a:rPr lang="en-US" sz="3200" dirty="0" smtClean="0"/>
              <a:t>Fall 2020</a:t>
            </a:r>
          </a:p>
          <a:p>
            <a:pPr algn="ctr"/>
            <a:r>
              <a:rPr lang="en-US" sz="3200" dirty="0" smtClean="0"/>
              <a:t>Lecture </a:t>
            </a:r>
            <a:r>
              <a:rPr lang="en-US" sz="3200" dirty="0" smtClean="0"/>
              <a:t>7cd </a:t>
            </a:r>
            <a:r>
              <a:rPr lang="en-US" sz="3200" dirty="0" smtClean="0"/>
              <a:t>– </a:t>
            </a:r>
            <a:r>
              <a:rPr lang="en-US" sz="3200" dirty="0" smtClean="0"/>
              <a:t>Electrolytes + DD </a:t>
            </a:r>
            <a:r>
              <a:rPr lang="en-US" sz="3200" dirty="0" smtClean="0"/>
              <a:t>Reactions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8650" y="1644133"/>
            <a:ext cx="3200400" cy="39719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47800" y="5800725"/>
            <a:ext cx="1405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Reactants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82608" y="336723"/>
            <a:ext cx="465192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aseline="30000" dirty="0" smtClean="0"/>
              <a:t>+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477650" y="336724"/>
            <a:ext cx="465192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30000" dirty="0" smtClean="0"/>
              <a:t>+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990570" y="3367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394014" y="266215"/>
            <a:ext cx="640080" cy="64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</a:t>
            </a:r>
            <a:r>
              <a:rPr lang="en-US" sz="2400" baseline="30000" dirty="0" smtClean="0">
                <a:solidFill>
                  <a:schemeClr val="tx1"/>
                </a:solidFill>
              </a:rPr>
              <a:t>-</a:t>
            </a:r>
            <a:endParaRPr lang="en-US" sz="2400" baseline="300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53121" y="247515"/>
            <a:ext cx="640080" cy="64008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</a:t>
            </a:r>
            <a:r>
              <a:rPr lang="en-US" sz="2400" baseline="30000" dirty="0" smtClean="0">
                <a:solidFill>
                  <a:schemeClr val="tx1"/>
                </a:solidFill>
              </a:rPr>
              <a:t>-</a:t>
            </a:r>
            <a:endParaRPr lang="en-US" sz="2400" baseline="300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2608" y="2157044"/>
            <a:ext cx="465192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aseline="30000" dirty="0" smtClean="0"/>
              <a:t>+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77934" y="4309066"/>
            <a:ext cx="465192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aseline="30000" dirty="0" smtClean="0"/>
              <a:t>+</a:t>
            </a:r>
            <a:endParaRPr lang="en-US" sz="2400" dirty="0"/>
          </a:p>
        </p:txBody>
      </p:sp>
      <p:sp>
        <p:nvSpPr>
          <p:cNvPr id="17" name="Oval 16"/>
          <p:cNvSpPr/>
          <p:nvPr/>
        </p:nvSpPr>
        <p:spPr>
          <a:xfrm>
            <a:off x="2928580" y="1978629"/>
            <a:ext cx="640080" cy="64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</a:t>
            </a:r>
            <a:r>
              <a:rPr lang="en-US" sz="2400" baseline="30000" dirty="0" smtClean="0">
                <a:solidFill>
                  <a:schemeClr val="tx1"/>
                </a:solidFill>
              </a:rPr>
              <a:t>-</a:t>
            </a:r>
            <a:endParaRPr lang="en-US" sz="2400" baseline="300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703666" y="2739679"/>
            <a:ext cx="640080" cy="64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</a:t>
            </a:r>
            <a:r>
              <a:rPr lang="en-US" sz="2400" baseline="30000" dirty="0" smtClean="0">
                <a:solidFill>
                  <a:schemeClr val="tx1"/>
                </a:solidFill>
              </a:rPr>
              <a:t>-</a:t>
            </a:r>
            <a:endParaRPr lang="en-US" sz="2400" baseline="300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631" y="4539897"/>
            <a:ext cx="465192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30000" dirty="0" smtClean="0"/>
              <a:t>+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046855" y="4309066"/>
            <a:ext cx="465192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30000" dirty="0" smtClean="0"/>
              <a:t>+</a:t>
            </a:r>
            <a:endParaRPr lang="en-US" sz="2400" dirty="0"/>
          </a:p>
        </p:txBody>
      </p:sp>
      <p:sp>
        <p:nvSpPr>
          <p:cNvPr id="21" name="Oval 20"/>
          <p:cNvSpPr/>
          <p:nvPr/>
        </p:nvSpPr>
        <p:spPr>
          <a:xfrm>
            <a:off x="2858504" y="3172203"/>
            <a:ext cx="640080" cy="64008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</a:t>
            </a:r>
            <a:r>
              <a:rPr lang="en-US" sz="2400" baseline="30000" dirty="0" smtClean="0">
                <a:solidFill>
                  <a:schemeClr val="tx1"/>
                </a:solidFill>
              </a:rPr>
              <a:t>-</a:t>
            </a:r>
            <a:endParaRPr lang="en-US" sz="2400" baseline="300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977362" y="3477303"/>
            <a:ext cx="640080" cy="64008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</a:t>
            </a:r>
            <a:r>
              <a:rPr lang="en-US" sz="2400" baseline="30000" dirty="0" smtClean="0">
                <a:solidFill>
                  <a:schemeClr val="tx1"/>
                </a:solidFill>
              </a:rPr>
              <a:t>-</a:t>
            </a:r>
            <a:endParaRPr lang="en-US" sz="2400" baseline="30000" dirty="0">
              <a:solidFill>
                <a:schemeClr val="tx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4177762" y="3233403"/>
            <a:ext cx="685800" cy="563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92588" y="977021"/>
            <a:ext cx="2715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 = dissolved in water</a:t>
            </a:r>
          </a:p>
          <a:p>
            <a:r>
              <a:rPr lang="en-US" dirty="0" smtClean="0"/>
              <a:t>	   form individual ions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965103" y="475223"/>
            <a:ext cx="465192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aseline="30000" dirty="0" smtClean="0"/>
              <a:t>+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496282" y="515356"/>
            <a:ext cx="465192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30000" dirty="0" smtClean="0"/>
              <a:t>+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534100" y="4752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937544" y="404715"/>
            <a:ext cx="640080" cy="64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</a:t>
            </a:r>
            <a:r>
              <a:rPr lang="en-US" sz="2400" baseline="30000" dirty="0" smtClean="0">
                <a:solidFill>
                  <a:schemeClr val="tx1"/>
                </a:solidFill>
              </a:rPr>
              <a:t>-</a:t>
            </a:r>
            <a:endParaRPr lang="en-US" sz="2400" baseline="300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396651" y="386015"/>
            <a:ext cx="640080" cy="64008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</a:t>
            </a:r>
            <a:r>
              <a:rPr lang="en-US" sz="2400" baseline="30000" dirty="0" smtClean="0">
                <a:solidFill>
                  <a:schemeClr val="tx1"/>
                </a:solidFill>
              </a:rPr>
              <a:t>-</a:t>
            </a:r>
            <a:endParaRPr lang="en-US" sz="2400" baseline="30000" dirty="0">
              <a:solidFill>
                <a:schemeClr val="tx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4128921" y="304285"/>
            <a:ext cx="685800" cy="563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547002" y="1055504"/>
            <a:ext cx="2574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(s) = is a solid water (</a:t>
            </a:r>
            <a:r>
              <a:rPr lang="en-US" dirty="0" err="1" smtClean="0"/>
              <a:t>ppt</a:t>
            </a:r>
            <a:r>
              <a:rPr lang="en-US" dirty="0" smtClean="0"/>
              <a:t>)</a:t>
            </a:r>
          </a:p>
          <a:p>
            <a:r>
              <a:rPr lang="en-US" dirty="0" smtClean="0"/>
              <a:t>	   forms a compound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309830" y="1671875"/>
            <a:ext cx="3200400" cy="39719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6415854" y="5181272"/>
            <a:ext cx="980797" cy="640080"/>
            <a:chOff x="5825435" y="2929980"/>
            <a:chExt cx="980797" cy="640080"/>
          </a:xfrm>
        </p:grpSpPr>
        <p:sp>
          <p:nvSpPr>
            <p:cNvPr id="34" name="Oval 33"/>
            <p:cNvSpPr/>
            <p:nvPr/>
          </p:nvSpPr>
          <p:spPr>
            <a:xfrm>
              <a:off x="6166152" y="2929980"/>
              <a:ext cx="640080" cy="64008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D</a:t>
              </a:r>
              <a:r>
                <a:rPr lang="en-US" sz="2400" baseline="30000" dirty="0" smtClean="0">
                  <a:solidFill>
                    <a:schemeClr val="tx1"/>
                  </a:solidFill>
                </a:rPr>
                <a:t>-</a:t>
              </a:r>
              <a:endParaRPr lang="en-US" sz="2400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825435" y="3002570"/>
              <a:ext cx="465192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r>
                <a:rPr lang="en-US" sz="2400" baseline="30000" dirty="0" smtClean="0"/>
                <a:t>+</a:t>
              </a:r>
              <a:endParaRPr lang="en-US" sz="24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081581" y="5141136"/>
            <a:ext cx="980797" cy="640080"/>
            <a:chOff x="5825435" y="2929980"/>
            <a:chExt cx="980797" cy="640080"/>
          </a:xfrm>
        </p:grpSpPr>
        <p:sp>
          <p:nvSpPr>
            <p:cNvPr id="39" name="Oval 38"/>
            <p:cNvSpPr/>
            <p:nvPr/>
          </p:nvSpPr>
          <p:spPr>
            <a:xfrm>
              <a:off x="6166152" y="2929980"/>
              <a:ext cx="640080" cy="64008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D</a:t>
              </a:r>
              <a:r>
                <a:rPr lang="en-US" sz="2400" baseline="30000" dirty="0" smtClean="0">
                  <a:solidFill>
                    <a:schemeClr val="tx1"/>
                  </a:solidFill>
                </a:rPr>
                <a:t>-</a:t>
              </a:r>
              <a:endParaRPr lang="en-US" sz="2400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25435" y="3002570"/>
              <a:ext cx="465192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r>
                <a:rPr lang="en-US" sz="2400" baseline="30000" dirty="0" smtClean="0"/>
                <a:t>+</a:t>
              </a:r>
              <a:endParaRPr lang="en-US" sz="2400" dirty="0"/>
            </a:p>
          </p:txBody>
        </p:sp>
      </p:grpSp>
      <p:sp>
        <p:nvSpPr>
          <p:cNvPr id="41" name="Oval 40"/>
          <p:cNvSpPr/>
          <p:nvPr/>
        </p:nvSpPr>
        <p:spPr>
          <a:xfrm>
            <a:off x="7036628" y="1853656"/>
            <a:ext cx="640080" cy="64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</a:t>
            </a:r>
            <a:r>
              <a:rPr lang="en-US" sz="2400" baseline="30000" dirty="0" smtClean="0">
                <a:solidFill>
                  <a:schemeClr val="tx1"/>
                </a:solidFill>
              </a:rPr>
              <a:t>-</a:t>
            </a:r>
            <a:endParaRPr lang="en-US" sz="2400" baseline="30000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5811714" y="2614706"/>
            <a:ext cx="640080" cy="64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</a:t>
            </a:r>
            <a:r>
              <a:rPr lang="en-US" sz="2400" baseline="30000" dirty="0" smtClean="0">
                <a:solidFill>
                  <a:schemeClr val="tx1"/>
                </a:solidFill>
              </a:rPr>
              <a:t>-</a:t>
            </a:r>
            <a:endParaRPr lang="en-US" sz="2400" baseline="3000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44958" y="3670823"/>
            <a:ext cx="465192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30000" dirty="0" smtClean="0"/>
              <a:t>+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6834182" y="3439992"/>
            <a:ext cx="465192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30000" dirty="0" smtClean="0"/>
              <a:t>+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6364117" y="5886095"/>
            <a:ext cx="128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Products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5881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9746"/>
          <a:stretch/>
        </p:blipFill>
        <p:spPr>
          <a:xfrm>
            <a:off x="1849681" y="1240239"/>
            <a:ext cx="5829300" cy="3261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84" y="104774"/>
            <a:ext cx="174919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Silly Analogy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2609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871" y="301450"/>
            <a:ext cx="374859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8 steps for writing a reaction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491991" y="2341266"/>
            <a:ext cx="4043928" cy="3046988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Determine type of Reaction 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Does it occur 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Mechanism 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Balance Charges</a:t>
            </a:r>
          </a:p>
          <a:p>
            <a:pPr marL="342900" indent="-342900">
              <a:buAutoNum type="arabicPeriod"/>
            </a:pPr>
            <a:r>
              <a:rPr lang="en-US" sz="2400" dirty="0" err="1" smtClean="0"/>
              <a:t>Diatomics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States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Miscellaneous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Balance atoms (reaction)</a:t>
            </a:r>
          </a:p>
        </p:txBody>
      </p:sp>
      <p:sp>
        <p:nvSpPr>
          <p:cNvPr id="4" name="Rectangle 3"/>
          <p:cNvSpPr/>
          <p:nvPr/>
        </p:nvSpPr>
        <p:spPr>
          <a:xfrm>
            <a:off x="-68631" y="2387712"/>
            <a:ext cx="1844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DD</a:t>
            </a:r>
            <a:r>
              <a:rPr lang="en-US" dirty="0"/>
              <a:t>, AB, SD, </a:t>
            </a:r>
            <a:r>
              <a:rPr lang="en-US" dirty="0" smtClean="0"/>
              <a:t>Comb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6272535" y="2669853"/>
            <a:ext cx="683287" cy="602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16634" y="2182394"/>
            <a:ext cx="2500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DD - </a:t>
            </a:r>
            <a:r>
              <a:rPr lang="en-US" dirty="0" err="1" smtClean="0"/>
              <a:t>ppt</a:t>
            </a:r>
            <a:r>
              <a:rPr lang="en-US" dirty="0" smtClean="0"/>
              <a:t>/gas/heat/water</a:t>
            </a:r>
          </a:p>
          <a:p>
            <a:r>
              <a:rPr lang="en-US" dirty="0" smtClean="0"/>
              <a:t>SD - Activity Series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1730444" y="2270927"/>
            <a:ext cx="683287" cy="602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514" y="3570892"/>
            <a:ext cx="1895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DD – swap cations</a:t>
            </a:r>
          </a:p>
          <a:p>
            <a:r>
              <a:rPr lang="en-US" dirty="0" smtClean="0"/>
              <a:t>SD – swap (c or a)</a:t>
            </a:r>
          </a:p>
          <a:p>
            <a:r>
              <a:rPr lang="en-US" dirty="0" smtClean="0"/>
              <a:t>Comb - memorize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8457257">
            <a:off x="1850163" y="3258667"/>
            <a:ext cx="683287" cy="602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37237" y="349542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Ionic Only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6284633" y="3354131"/>
            <a:ext cx="683287" cy="602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8132083">
            <a:off x="1870665" y="4708007"/>
            <a:ext cx="683287" cy="602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46478" y="5279243"/>
            <a:ext cx="249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Heat, Decomposition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968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450" y="381837"/>
            <a:ext cx="1392561" cy="46166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Example: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1450" y="1346480"/>
            <a:ext cx="3571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AgNO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+ ___ MgCl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Right Arrow 3"/>
          <p:cNvSpPr/>
          <p:nvPr/>
        </p:nvSpPr>
        <p:spPr>
          <a:xfrm>
            <a:off x="3969098" y="1346480"/>
            <a:ext cx="502418" cy="4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38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450" y="381837"/>
            <a:ext cx="1392561" cy="46166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Example: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1450" y="1346480"/>
            <a:ext cx="3558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AlCl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+ ___ Na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CO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Right Arrow 3"/>
          <p:cNvSpPr/>
          <p:nvPr/>
        </p:nvSpPr>
        <p:spPr>
          <a:xfrm>
            <a:off x="3969098" y="1346480"/>
            <a:ext cx="502418" cy="4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8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450" y="381837"/>
            <a:ext cx="1392561" cy="46166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Example: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1450" y="1346480"/>
            <a:ext cx="4336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NaNO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+ ___ Mg(C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 (</a:t>
            </a:r>
            <a:r>
              <a:rPr lang="en-US" sz="2000" dirty="0" err="1" smtClean="0"/>
              <a:t>aq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Right Arrow 3"/>
          <p:cNvSpPr/>
          <p:nvPr/>
        </p:nvSpPr>
        <p:spPr>
          <a:xfrm>
            <a:off x="4637894" y="1346481"/>
            <a:ext cx="502418" cy="4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16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450" y="381837"/>
            <a:ext cx="1415196" cy="461665"/>
          </a:xfrm>
          <a:prstGeom prst="rect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You Try It: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1450" y="1346480"/>
            <a:ext cx="4132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(NH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SO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+ ___ CaCrO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 (</a:t>
            </a:r>
            <a:r>
              <a:rPr lang="en-US" sz="2000" dirty="0" err="1" smtClean="0"/>
              <a:t>aq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Right Arrow 3"/>
          <p:cNvSpPr/>
          <p:nvPr/>
        </p:nvSpPr>
        <p:spPr>
          <a:xfrm>
            <a:off x="4517314" y="1346480"/>
            <a:ext cx="502418" cy="4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84910" y="5576835"/>
            <a:ext cx="1027845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NH</a:t>
            </a:r>
            <a:r>
              <a:rPr lang="en-US" baseline="-25000" dirty="0" smtClean="0"/>
              <a:t>4</a:t>
            </a:r>
            <a:r>
              <a:rPr lang="en-US" dirty="0" smtClean="0"/>
              <a:t> = +1</a:t>
            </a:r>
          </a:p>
          <a:p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= -2</a:t>
            </a:r>
          </a:p>
          <a:p>
            <a:r>
              <a:rPr lang="en-US" dirty="0" smtClean="0"/>
              <a:t>Ca = +2</a:t>
            </a:r>
          </a:p>
          <a:p>
            <a:r>
              <a:rPr lang="en-US" dirty="0" smtClean="0"/>
              <a:t>CrO</a:t>
            </a:r>
            <a:r>
              <a:rPr lang="en-US" baseline="-25000" dirty="0" smtClean="0"/>
              <a:t>4</a:t>
            </a:r>
            <a:r>
              <a:rPr lang="en-US" dirty="0" smtClean="0"/>
              <a:t> = 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77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450" y="381837"/>
            <a:ext cx="1415196" cy="461665"/>
          </a:xfrm>
          <a:prstGeom prst="rect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You Try It: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1450" y="1346480"/>
            <a:ext cx="4129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Na</a:t>
            </a:r>
            <a:r>
              <a:rPr lang="en-US" sz="2000" baseline="-25000" dirty="0" smtClean="0"/>
              <a:t>3</a:t>
            </a:r>
            <a:r>
              <a:rPr lang="en-US" sz="2000" dirty="0"/>
              <a:t>P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+ ___ Mg(NO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 (</a:t>
            </a:r>
            <a:r>
              <a:rPr lang="en-US" sz="2000" dirty="0" err="1" smtClean="0"/>
              <a:t>aq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Right Arrow 3"/>
          <p:cNvSpPr/>
          <p:nvPr/>
        </p:nvSpPr>
        <p:spPr>
          <a:xfrm>
            <a:off x="4517314" y="1346480"/>
            <a:ext cx="502418" cy="4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84910" y="5576835"/>
            <a:ext cx="973343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Na = +1</a:t>
            </a:r>
          </a:p>
          <a:p>
            <a:r>
              <a:rPr lang="en-US" dirty="0"/>
              <a:t>P</a:t>
            </a:r>
            <a:r>
              <a:rPr lang="en-US" dirty="0" smtClean="0"/>
              <a:t>O</a:t>
            </a:r>
            <a:r>
              <a:rPr lang="en-US" baseline="-25000" dirty="0" smtClean="0"/>
              <a:t>4</a:t>
            </a:r>
            <a:r>
              <a:rPr lang="en-US" dirty="0" smtClean="0"/>
              <a:t> = -3</a:t>
            </a:r>
          </a:p>
          <a:p>
            <a:r>
              <a:rPr lang="en-US" dirty="0" smtClean="0"/>
              <a:t>Mg = +2</a:t>
            </a:r>
          </a:p>
          <a:p>
            <a:r>
              <a:rPr lang="en-US" dirty="0"/>
              <a:t>N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= 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855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3950" y="1561415"/>
            <a:ext cx="3977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HCl</a:t>
            </a:r>
            <a:r>
              <a:rPr lang="en-US" dirty="0" smtClean="0"/>
              <a:t> (</a:t>
            </a:r>
            <a:r>
              <a:rPr lang="en-US" dirty="0" err="1"/>
              <a:t>a</a:t>
            </a:r>
            <a:r>
              <a:rPr lang="en-US" dirty="0" err="1" smtClean="0"/>
              <a:t>q</a:t>
            </a:r>
            <a:r>
              <a:rPr lang="en-US" dirty="0" smtClean="0"/>
              <a:t>) + H</a:t>
            </a:r>
            <a:r>
              <a:rPr lang="en-US" baseline="-25000" dirty="0" smtClean="0"/>
              <a:t>2</a:t>
            </a:r>
            <a:r>
              <a:rPr lang="en-US" dirty="0" smtClean="0"/>
              <a:t>O (</a:t>
            </a:r>
            <a:r>
              <a:rPr lang="en-US" dirty="0" smtClean="0">
                <a:latin typeface="Great Vibes" panose="02000507080000020002" pitchFamily="2" charset="0"/>
              </a:rPr>
              <a:t>l</a:t>
            </a:r>
            <a:r>
              <a:rPr lang="en-US" dirty="0" smtClean="0"/>
              <a:t>) → 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Cl</a:t>
            </a:r>
            <a:r>
              <a:rPr lang="en-US" baseline="30000" dirty="0" smtClean="0"/>
              <a:t>-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8304" y="676275"/>
            <a:ext cx="845103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Acids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1028" y="1238250"/>
            <a:ext cx="4504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Dissociate in water to produce H</a:t>
            </a:r>
            <a:r>
              <a:rPr lang="en-US" baseline="30000" dirty="0"/>
              <a:t>+</a:t>
            </a:r>
            <a:r>
              <a:rPr lang="en-US" dirty="0"/>
              <a:t> or 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n-US" dirty="0" smtClean="0"/>
              <a:t>ions</a:t>
            </a:r>
          </a:p>
          <a:p>
            <a:r>
              <a:rPr lang="en-US" dirty="0" smtClean="0"/>
              <a:t>H</a:t>
            </a:r>
            <a:r>
              <a:rPr lang="en-US" baseline="30000" dirty="0" smtClean="0"/>
              <a:t>+</a:t>
            </a:r>
            <a:r>
              <a:rPr lang="en-US" dirty="0" smtClean="0"/>
              <a:t> transferred from one substance to another</a:t>
            </a:r>
          </a:p>
          <a:p>
            <a:r>
              <a:rPr lang="en-US" dirty="0" smtClean="0"/>
              <a:t>Generally HX where X = non-metal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26376" y="6121609"/>
            <a:ext cx="152285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Lots More in</a:t>
            </a:r>
          </a:p>
          <a:p>
            <a:pPr algn="ctr"/>
            <a:r>
              <a:rPr lang="en-US" dirty="0" smtClean="0"/>
              <a:t>Chapter 14-15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6374" y="953274"/>
            <a:ext cx="2842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HCl</a:t>
            </a:r>
            <a:r>
              <a:rPr lang="en-US" dirty="0" smtClean="0"/>
              <a:t> (</a:t>
            </a:r>
            <a:r>
              <a:rPr lang="en-US" dirty="0" err="1"/>
              <a:t>a</a:t>
            </a:r>
            <a:r>
              <a:rPr lang="en-US" dirty="0" err="1" smtClean="0"/>
              <a:t>q</a:t>
            </a:r>
            <a:r>
              <a:rPr lang="en-US" dirty="0" smtClean="0"/>
              <a:t>) → H</a:t>
            </a:r>
            <a:r>
              <a:rPr lang="en-US" baseline="30000" dirty="0" smtClean="0"/>
              <a:t>+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Cl</a:t>
            </a:r>
            <a:r>
              <a:rPr lang="en-US" baseline="30000" dirty="0" smtClean="0"/>
              <a:t>-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00750" y="1930747"/>
            <a:ext cx="111761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30000" dirty="0" smtClean="0"/>
              <a:t>+</a:t>
            </a:r>
            <a:r>
              <a:rPr lang="en-US" dirty="0" smtClean="0"/>
              <a:t> = 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203054" y="3495675"/>
            <a:ext cx="772969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Base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5778" y="4057650"/>
            <a:ext cx="38666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Dissociate in water to produce </a:t>
            </a:r>
            <a:r>
              <a:rPr lang="en-US" dirty="0" smtClean="0"/>
              <a:t>OH</a:t>
            </a:r>
            <a:r>
              <a:rPr lang="en-US" baseline="30000" dirty="0" smtClean="0"/>
              <a:t>-</a:t>
            </a:r>
            <a:r>
              <a:rPr lang="en-US" dirty="0" smtClean="0"/>
              <a:t> ions</a:t>
            </a:r>
          </a:p>
          <a:p>
            <a:r>
              <a:rPr lang="en-US" dirty="0" smtClean="0"/>
              <a:t>React with water to produce OH</a:t>
            </a:r>
            <a:r>
              <a:rPr lang="en-US" baseline="30000" dirty="0" smtClean="0"/>
              <a:t>-</a:t>
            </a:r>
            <a:r>
              <a:rPr lang="en-US" dirty="0" smtClean="0"/>
              <a:t> ions</a:t>
            </a:r>
          </a:p>
          <a:p>
            <a:r>
              <a:rPr lang="en-US" dirty="0" smtClean="0"/>
              <a:t>Generally MOH where M = metal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90721" y="4057650"/>
            <a:ext cx="3235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NaOH</a:t>
            </a:r>
            <a:r>
              <a:rPr lang="en-US" dirty="0" smtClean="0"/>
              <a:t> (</a:t>
            </a:r>
            <a:r>
              <a:rPr lang="en-US" dirty="0" err="1"/>
              <a:t>a</a:t>
            </a:r>
            <a:r>
              <a:rPr lang="en-US" dirty="0" err="1" smtClean="0"/>
              <a:t>q</a:t>
            </a:r>
            <a:r>
              <a:rPr lang="en-US" dirty="0" smtClean="0"/>
              <a:t>) → Na</a:t>
            </a:r>
            <a:r>
              <a:rPr lang="en-US" baseline="30000" dirty="0" smtClean="0"/>
              <a:t>+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OH</a:t>
            </a:r>
            <a:r>
              <a:rPr lang="en-US" baseline="30000" dirty="0" smtClean="0"/>
              <a:t>-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66844" y="4720297"/>
            <a:ext cx="413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en-US" dirty="0" smtClean="0"/>
              <a:t> (</a:t>
            </a:r>
            <a:r>
              <a:rPr lang="en-US" dirty="0" err="1"/>
              <a:t>a</a:t>
            </a:r>
            <a:r>
              <a:rPr lang="en-US" dirty="0" err="1" smtClean="0"/>
              <a:t>q</a:t>
            </a:r>
            <a:r>
              <a:rPr lang="en-US" dirty="0" smtClean="0"/>
              <a:t>) + H</a:t>
            </a:r>
            <a:r>
              <a:rPr lang="en-US" baseline="-25000" dirty="0" smtClean="0"/>
              <a:t>2</a:t>
            </a:r>
            <a:r>
              <a:rPr lang="en-US" dirty="0" smtClean="0"/>
              <a:t>O (</a:t>
            </a:r>
            <a:r>
              <a:rPr lang="en-US" dirty="0" err="1" smtClean="0"/>
              <a:t>aq</a:t>
            </a:r>
            <a:r>
              <a:rPr lang="en-US" dirty="0" smtClean="0"/>
              <a:t>)→ NH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+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OH</a:t>
            </a:r>
            <a:r>
              <a:rPr lang="en-US" baseline="30000" dirty="0" smtClean="0"/>
              <a:t>-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216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402" y="351692"/>
            <a:ext cx="330994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Acid/Base (AB) Reactions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91402" y="1165609"/>
            <a:ext cx="48394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Just a DD reaction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Acid + Base → Ionic Salt + Water (HOH) + heat</a:t>
            </a:r>
          </a:p>
          <a:p>
            <a:pPr marL="342900" indent="-342900">
              <a:buAutoNum type="arabicPeriod"/>
            </a:pPr>
            <a:r>
              <a:rPr lang="en-US" dirty="0" smtClean="0"/>
              <a:t>Always occurs, always exothermic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38044" y="120859"/>
            <a:ext cx="1532792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Review</a:t>
            </a:r>
          </a:p>
          <a:p>
            <a:r>
              <a:rPr lang="en-US" dirty="0" smtClean="0"/>
              <a:t>H__     =   Acid</a:t>
            </a:r>
          </a:p>
          <a:p>
            <a:r>
              <a:rPr lang="en-US" dirty="0" smtClean="0"/>
              <a:t>__OH  =   Base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1402" y="2692960"/>
            <a:ext cx="3557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</a:t>
            </a:r>
            <a:r>
              <a:rPr lang="en-US" sz="2000" dirty="0" err="1" smtClean="0"/>
              <a:t>NaOH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+ ___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SO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 (</a:t>
            </a:r>
            <a:r>
              <a:rPr lang="en-US" sz="2000" dirty="0" err="1" smtClean="0"/>
              <a:t>aq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6" name="Right Arrow 5"/>
          <p:cNvSpPr/>
          <p:nvPr/>
        </p:nvSpPr>
        <p:spPr>
          <a:xfrm>
            <a:off x="4085235" y="2692960"/>
            <a:ext cx="502418" cy="4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84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5775" y="276225"/>
            <a:ext cx="250581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Aqueous Solutions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5775" y="876300"/>
            <a:ext cx="4248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Dissolved in water</a:t>
            </a:r>
          </a:p>
          <a:p>
            <a:r>
              <a:rPr lang="en-US" dirty="0" smtClean="0"/>
              <a:t>Ionic Compounds vs Molecular Compounds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4375" y="1763928"/>
            <a:ext cx="1818126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Ionic Compounds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5775" y="2186042"/>
            <a:ext cx="3011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dissolved in water</a:t>
            </a:r>
          </a:p>
          <a:p>
            <a:r>
              <a:rPr lang="en-US" u="sng" dirty="0" smtClean="0"/>
              <a:t>dissociate</a:t>
            </a:r>
            <a:r>
              <a:rPr lang="en-US" dirty="0" smtClean="0"/>
              <a:t> into ions in solution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72892" y="1763928"/>
            <a:ext cx="322703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Molecular/Covalent Compounds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72892" y="2199113"/>
            <a:ext cx="3011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dissolved in water </a:t>
            </a:r>
            <a:r>
              <a:rPr lang="en-US" u="sng" dirty="0" smtClean="0"/>
              <a:t>do not</a:t>
            </a:r>
          </a:p>
          <a:p>
            <a:r>
              <a:rPr lang="en-US" dirty="0" smtClean="0"/>
              <a:t>dissociate into ions in solution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10350" y="137725"/>
            <a:ext cx="243675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Lots more in Chapter 10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207" t="50301" r="54679" b="2197"/>
          <a:stretch/>
        </p:blipFill>
        <p:spPr>
          <a:xfrm>
            <a:off x="127438" y="3301345"/>
            <a:ext cx="4177862" cy="31566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54362" t="49680" r="2506" b="2974"/>
          <a:stretch/>
        </p:blipFill>
        <p:spPr>
          <a:xfrm>
            <a:off x="4552949" y="3214687"/>
            <a:ext cx="4427346" cy="34099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5775" y="2932013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Ex: </a:t>
            </a:r>
            <a:r>
              <a:rPr lang="en-US" dirty="0" err="1" smtClean="0"/>
              <a:t>NaCl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991100" y="2911297"/>
            <a:ext cx="2207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Ex: Sucrose (C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645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450" y="381837"/>
            <a:ext cx="1415196" cy="461665"/>
          </a:xfrm>
          <a:prstGeom prst="rect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You Try It: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1450" y="1346480"/>
            <a:ext cx="3762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HClO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+ ___ Ca(OH)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 (</a:t>
            </a:r>
            <a:r>
              <a:rPr lang="en-US" sz="2000" dirty="0" err="1" smtClean="0"/>
              <a:t>aq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Right Arrow 3"/>
          <p:cNvSpPr/>
          <p:nvPr/>
        </p:nvSpPr>
        <p:spPr>
          <a:xfrm>
            <a:off x="4446975" y="1320447"/>
            <a:ext cx="502418" cy="4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36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450" y="381837"/>
            <a:ext cx="1415196" cy="461665"/>
          </a:xfrm>
          <a:prstGeom prst="rect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You Try It: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1450" y="1346480"/>
            <a:ext cx="3789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Ba(OH)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+ ___ 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PO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 (</a:t>
            </a:r>
            <a:r>
              <a:rPr lang="en-US" sz="2000" dirty="0" err="1" smtClean="0"/>
              <a:t>aq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Right Arrow 3"/>
          <p:cNvSpPr/>
          <p:nvPr/>
        </p:nvSpPr>
        <p:spPr>
          <a:xfrm>
            <a:off x="4091270" y="1346480"/>
            <a:ext cx="502418" cy="4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74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837" y="291402"/>
            <a:ext cx="332398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DD + Gas/Decomposition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81835" y="954594"/>
            <a:ext cx="4518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Just a normal DD reaction except…</a:t>
            </a:r>
          </a:p>
          <a:p>
            <a:pPr marL="342900" indent="-342900">
              <a:buAutoNum type="arabicPeriod"/>
            </a:pPr>
            <a:r>
              <a:rPr lang="en-US" u="sng" dirty="0" smtClean="0"/>
              <a:t>Product</a:t>
            </a:r>
            <a:r>
              <a:rPr lang="en-US" dirty="0" smtClean="0"/>
              <a:t> decomposes (d) into a gas + water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76339" y="1912983"/>
            <a:ext cx="7675103" cy="1938992"/>
            <a:chOff x="606000" y="2596271"/>
            <a:chExt cx="7675103" cy="1938992"/>
          </a:xfrm>
        </p:grpSpPr>
        <p:sp>
          <p:nvSpPr>
            <p:cNvPr id="4" name="TextBox 3"/>
            <p:cNvSpPr txBox="1"/>
            <p:nvPr/>
          </p:nvSpPr>
          <p:spPr>
            <a:xfrm>
              <a:off x="606000" y="2596271"/>
              <a:ext cx="4070217" cy="1938992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CO</a:t>
              </a:r>
              <a:r>
                <a:rPr lang="en-US" sz="2400" baseline="-25000" dirty="0" smtClean="0"/>
                <a:t>3</a:t>
              </a:r>
              <a:r>
                <a:rPr lang="en-US" sz="2400" dirty="0" smtClean="0"/>
                <a:t> (d) → H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O (l) + CO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 (g)</a:t>
              </a:r>
            </a:p>
            <a:p>
              <a:endParaRPr lang="en-US" sz="2400" dirty="0"/>
            </a:p>
            <a:p>
              <a:r>
                <a:rPr lang="en-US" sz="2400" dirty="0" smtClean="0"/>
                <a:t>NH</a:t>
              </a:r>
              <a:r>
                <a:rPr lang="en-US" sz="2400" baseline="-25000" dirty="0" smtClean="0"/>
                <a:t>4</a:t>
              </a:r>
              <a:r>
                <a:rPr lang="en-US" sz="2400" dirty="0" smtClean="0"/>
                <a:t>OH (d) </a:t>
              </a:r>
              <a:r>
                <a:rPr lang="en-US" sz="2400" dirty="0"/>
                <a:t>→ H</a:t>
              </a:r>
              <a:r>
                <a:rPr lang="en-US" sz="2400" baseline="-25000" dirty="0"/>
                <a:t>2</a:t>
              </a:r>
              <a:r>
                <a:rPr lang="en-US" sz="2400" dirty="0"/>
                <a:t>O (l) + </a:t>
              </a:r>
              <a:r>
                <a:rPr lang="en-US" sz="2400" dirty="0" smtClean="0"/>
                <a:t>NH</a:t>
              </a:r>
              <a:r>
                <a:rPr lang="en-US" sz="2400" baseline="-25000" dirty="0" smtClean="0"/>
                <a:t>3</a:t>
              </a:r>
              <a:r>
                <a:rPr lang="en-US" sz="2400" dirty="0" smtClean="0"/>
                <a:t> </a:t>
              </a:r>
              <a:r>
                <a:rPr lang="en-US" sz="2400" dirty="0"/>
                <a:t>(g</a:t>
              </a:r>
              <a:r>
                <a:rPr lang="en-US" sz="2400" dirty="0" smtClean="0"/>
                <a:t>)</a:t>
              </a:r>
            </a:p>
            <a:p>
              <a:endParaRPr lang="en-US" sz="2400" dirty="0"/>
            </a:p>
            <a:p>
              <a:r>
                <a:rPr lang="en-US" sz="2400" dirty="0" smtClean="0"/>
                <a:t>H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SO</a:t>
              </a:r>
              <a:r>
                <a:rPr lang="en-US" sz="2400" baseline="-25000" dirty="0" smtClean="0"/>
                <a:t>3</a:t>
              </a:r>
              <a:r>
                <a:rPr lang="en-US" sz="2400" dirty="0" smtClean="0"/>
                <a:t> (d) </a:t>
              </a:r>
              <a:r>
                <a:rPr lang="en-US" sz="2400" dirty="0"/>
                <a:t>→ </a:t>
              </a:r>
              <a:r>
                <a:rPr lang="en-US" sz="2400" dirty="0" smtClean="0"/>
                <a:t>H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O </a:t>
              </a:r>
              <a:r>
                <a:rPr lang="en-US" sz="2400" dirty="0"/>
                <a:t>(l) + </a:t>
              </a:r>
              <a:r>
                <a:rPr lang="en-US" sz="2400" dirty="0" smtClean="0"/>
                <a:t>SO</a:t>
              </a:r>
              <a:r>
                <a:rPr lang="en-US" sz="2400" baseline="-25000" dirty="0"/>
                <a:t>2</a:t>
              </a:r>
              <a:r>
                <a:rPr lang="en-US" sz="2400" dirty="0" smtClean="0"/>
                <a:t> </a:t>
              </a:r>
              <a:r>
                <a:rPr lang="en-US" sz="2400" dirty="0"/>
                <a:t>(g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26347" y="2656900"/>
              <a:ext cx="28547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Inflammable, Acidic in water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66422" y="3381101"/>
              <a:ext cx="27746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Inflammable, Basic in water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26347" y="4105302"/>
              <a:ext cx="28547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Inflammable, Acidic in water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52437" y="4491614"/>
            <a:ext cx="3542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NH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Cl (</a:t>
            </a:r>
            <a:r>
              <a:rPr lang="en-US" sz="2000" dirty="0" err="1" smtClean="0"/>
              <a:t>aq</a:t>
            </a:r>
            <a:r>
              <a:rPr lang="en-US" sz="2000" dirty="0" smtClean="0"/>
              <a:t>) + ___ </a:t>
            </a:r>
            <a:r>
              <a:rPr lang="en-US" sz="2000" dirty="0" err="1" smtClean="0"/>
              <a:t>NaOH</a:t>
            </a:r>
            <a:r>
              <a:rPr lang="en-US" sz="2000" dirty="0" smtClean="0"/>
              <a:t>  (</a:t>
            </a:r>
            <a:r>
              <a:rPr lang="en-US" sz="2000" dirty="0" err="1" smtClean="0"/>
              <a:t>aq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0" name="Right Arrow 9"/>
          <p:cNvSpPr/>
          <p:nvPr/>
        </p:nvSpPr>
        <p:spPr>
          <a:xfrm>
            <a:off x="3905592" y="4491614"/>
            <a:ext cx="502418" cy="4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95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450" y="381837"/>
            <a:ext cx="1415196" cy="461665"/>
          </a:xfrm>
          <a:prstGeom prst="rect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You Try It: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1450" y="1346480"/>
            <a:ext cx="3704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SO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+ ___ Na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CO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 (</a:t>
            </a:r>
            <a:r>
              <a:rPr lang="en-US" sz="2000" dirty="0" err="1" smtClean="0"/>
              <a:t>aq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Right Arrow 3"/>
          <p:cNvSpPr/>
          <p:nvPr/>
        </p:nvSpPr>
        <p:spPr>
          <a:xfrm>
            <a:off x="4005669" y="1346480"/>
            <a:ext cx="502418" cy="4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0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305" y="281354"/>
            <a:ext cx="3263329" cy="461665"/>
          </a:xfrm>
          <a:prstGeom prst="rect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You Try It – All mixed up!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4629" y="1369665"/>
            <a:ext cx="4232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Zn(C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+ ___ AgNO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 (</a:t>
            </a:r>
            <a:r>
              <a:rPr lang="en-US" sz="2000" dirty="0" err="1" smtClean="0"/>
              <a:t>aq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Right Arrow 3"/>
          <p:cNvSpPr/>
          <p:nvPr/>
        </p:nvSpPr>
        <p:spPr>
          <a:xfrm>
            <a:off x="4457844" y="1364994"/>
            <a:ext cx="502418" cy="4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1450" y="2614247"/>
            <a:ext cx="3634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Ca(OH)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+ ___ </a:t>
            </a:r>
            <a:r>
              <a:rPr lang="en-US" sz="2000" dirty="0" err="1" smtClean="0"/>
              <a:t>NaCl</a:t>
            </a:r>
            <a:r>
              <a:rPr lang="en-US" sz="2000" dirty="0" smtClean="0"/>
              <a:t>  (</a:t>
            </a:r>
            <a:r>
              <a:rPr lang="en-US" sz="2000" dirty="0" err="1" smtClean="0"/>
              <a:t>aq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6" name="Right Arrow 5"/>
          <p:cNvSpPr/>
          <p:nvPr/>
        </p:nvSpPr>
        <p:spPr>
          <a:xfrm>
            <a:off x="4005669" y="2614247"/>
            <a:ext cx="502418" cy="4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1305" y="4051161"/>
            <a:ext cx="3267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K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SO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+ ___ </a:t>
            </a:r>
            <a:r>
              <a:rPr lang="en-US" sz="2000" dirty="0" err="1" smtClean="0"/>
              <a:t>HCl</a:t>
            </a:r>
            <a:r>
              <a:rPr lang="en-US" sz="2000" dirty="0" smtClean="0"/>
              <a:t>  (</a:t>
            </a:r>
            <a:r>
              <a:rPr lang="en-US" sz="2000" dirty="0" err="1" smtClean="0"/>
              <a:t>aq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8" name="Right Arrow 7"/>
          <p:cNvSpPr/>
          <p:nvPr/>
        </p:nvSpPr>
        <p:spPr>
          <a:xfrm>
            <a:off x="3754460" y="4045990"/>
            <a:ext cx="502418" cy="4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1450" y="5494775"/>
            <a:ext cx="3491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KOH (</a:t>
            </a:r>
            <a:r>
              <a:rPr lang="en-US" sz="2000" dirty="0" err="1" smtClean="0"/>
              <a:t>aq</a:t>
            </a:r>
            <a:r>
              <a:rPr lang="en-US" sz="2000" dirty="0" smtClean="0"/>
              <a:t>) + ___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CO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 (</a:t>
            </a:r>
            <a:r>
              <a:rPr lang="en-US" sz="2000" dirty="0" err="1" smtClean="0"/>
              <a:t>aq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0" name="Right Arrow 9"/>
          <p:cNvSpPr/>
          <p:nvPr/>
        </p:nvSpPr>
        <p:spPr>
          <a:xfrm>
            <a:off x="4005669" y="5494775"/>
            <a:ext cx="502418" cy="4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53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305" y="281354"/>
            <a:ext cx="2878737" cy="46166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You Try It – Solutions!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4629" y="1369665"/>
            <a:ext cx="4232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Zn(C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+ ___ AgNO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 (</a:t>
            </a:r>
            <a:r>
              <a:rPr lang="en-US" sz="2000" dirty="0" err="1" smtClean="0"/>
              <a:t>aq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Right Arrow 3"/>
          <p:cNvSpPr/>
          <p:nvPr/>
        </p:nvSpPr>
        <p:spPr>
          <a:xfrm>
            <a:off x="4457844" y="1364994"/>
            <a:ext cx="502418" cy="4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1450" y="2614247"/>
            <a:ext cx="3634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Ca(OH)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+ ___ </a:t>
            </a:r>
            <a:r>
              <a:rPr lang="en-US" sz="2000" dirty="0" err="1" smtClean="0"/>
              <a:t>NaCl</a:t>
            </a:r>
            <a:r>
              <a:rPr lang="en-US" sz="2000" dirty="0" smtClean="0"/>
              <a:t>  (</a:t>
            </a:r>
            <a:r>
              <a:rPr lang="en-US" sz="2000" dirty="0" err="1" smtClean="0"/>
              <a:t>aq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6" name="Right Arrow 5"/>
          <p:cNvSpPr/>
          <p:nvPr/>
        </p:nvSpPr>
        <p:spPr>
          <a:xfrm>
            <a:off x="4005669" y="2614247"/>
            <a:ext cx="502418" cy="4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1305" y="4119647"/>
            <a:ext cx="3267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K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SO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+ ___ </a:t>
            </a:r>
            <a:r>
              <a:rPr lang="en-US" sz="2000" dirty="0" err="1" smtClean="0"/>
              <a:t>HCl</a:t>
            </a:r>
            <a:r>
              <a:rPr lang="en-US" sz="2000" dirty="0" smtClean="0"/>
              <a:t>  (</a:t>
            </a:r>
            <a:r>
              <a:rPr lang="en-US" sz="2000" dirty="0" err="1" smtClean="0"/>
              <a:t>aq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8" name="Right Arrow 7"/>
          <p:cNvSpPr/>
          <p:nvPr/>
        </p:nvSpPr>
        <p:spPr>
          <a:xfrm>
            <a:off x="3716542" y="4127260"/>
            <a:ext cx="502418" cy="4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1450" y="5494775"/>
            <a:ext cx="3491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KOH (</a:t>
            </a:r>
            <a:r>
              <a:rPr lang="en-US" sz="2000" dirty="0" err="1" smtClean="0"/>
              <a:t>aq</a:t>
            </a:r>
            <a:r>
              <a:rPr lang="en-US" sz="2000" dirty="0" smtClean="0"/>
              <a:t>) + ___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CO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 (</a:t>
            </a:r>
            <a:r>
              <a:rPr lang="en-US" sz="2000" dirty="0" err="1" smtClean="0"/>
              <a:t>aq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0" name="Right Arrow 9"/>
          <p:cNvSpPr/>
          <p:nvPr/>
        </p:nvSpPr>
        <p:spPr>
          <a:xfrm>
            <a:off x="3754460" y="5477733"/>
            <a:ext cx="502418" cy="4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60262" y="1391026"/>
            <a:ext cx="4075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___ AgC</a:t>
            </a:r>
            <a:r>
              <a:rPr lang="en-US" sz="2000" baseline="-25000" dirty="0" smtClean="0">
                <a:solidFill>
                  <a:srgbClr val="00B050"/>
                </a:solidFill>
              </a:rPr>
              <a:t>2</a:t>
            </a:r>
            <a:r>
              <a:rPr lang="en-US" sz="2000" dirty="0" smtClean="0">
                <a:solidFill>
                  <a:srgbClr val="00B050"/>
                </a:solidFill>
              </a:rPr>
              <a:t>H</a:t>
            </a:r>
            <a:r>
              <a:rPr lang="en-US" sz="2000" baseline="-25000" dirty="0" smtClean="0">
                <a:solidFill>
                  <a:srgbClr val="00B050"/>
                </a:solidFill>
              </a:rPr>
              <a:t>3</a:t>
            </a:r>
            <a:r>
              <a:rPr lang="en-US" sz="2000" dirty="0" smtClean="0">
                <a:solidFill>
                  <a:srgbClr val="00B050"/>
                </a:solidFill>
              </a:rPr>
              <a:t>O</a:t>
            </a:r>
            <a:r>
              <a:rPr lang="en-US" sz="2000" baseline="-25000" dirty="0" smtClean="0">
                <a:solidFill>
                  <a:srgbClr val="00B050"/>
                </a:solidFill>
              </a:rPr>
              <a:t>2</a:t>
            </a:r>
            <a:r>
              <a:rPr lang="en-US" sz="2000" dirty="0" smtClean="0">
                <a:solidFill>
                  <a:srgbClr val="00B050"/>
                </a:solidFill>
              </a:rPr>
              <a:t> (s) + ___ Zn(NO</a:t>
            </a:r>
            <a:r>
              <a:rPr lang="en-US" sz="2000" baseline="-25000" dirty="0" smtClean="0">
                <a:solidFill>
                  <a:srgbClr val="00B050"/>
                </a:solidFill>
              </a:rPr>
              <a:t>3</a:t>
            </a:r>
            <a:r>
              <a:rPr lang="en-US" sz="2000" dirty="0" smtClean="0">
                <a:solidFill>
                  <a:srgbClr val="00B050"/>
                </a:solidFill>
              </a:rPr>
              <a:t>)</a:t>
            </a:r>
            <a:r>
              <a:rPr lang="en-US" sz="2000" baseline="-25000" dirty="0" smtClean="0">
                <a:solidFill>
                  <a:srgbClr val="00B050"/>
                </a:solidFill>
              </a:rPr>
              <a:t>2</a:t>
            </a:r>
            <a:r>
              <a:rPr lang="en-US" sz="2000" dirty="0" smtClean="0">
                <a:solidFill>
                  <a:srgbClr val="00B050"/>
                </a:solidFill>
              </a:rPr>
              <a:t>  (</a:t>
            </a:r>
            <a:r>
              <a:rPr lang="en-US" sz="2000" dirty="0" err="1" smtClean="0">
                <a:solidFill>
                  <a:srgbClr val="00B050"/>
                </a:solidFill>
              </a:rPr>
              <a:t>aq</a:t>
            </a:r>
            <a:r>
              <a:rPr lang="en-US" sz="2000" dirty="0" smtClean="0">
                <a:solidFill>
                  <a:srgbClr val="00B050"/>
                </a:solidFill>
              </a:rPr>
              <a:t>)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0607" y="13271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25602" y="13417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2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91427" y="13271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2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78157" y="13214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9053" y="2666312"/>
            <a:ext cx="3477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___ CaCl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(</a:t>
            </a:r>
            <a:r>
              <a:rPr lang="en-US" sz="2000" dirty="0" err="1" smtClean="0">
                <a:solidFill>
                  <a:srgbClr val="FF0000"/>
                </a:solidFill>
              </a:rPr>
              <a:t>aq</a:t>
            </a:r>
            <a:r>
              <a:rPr lang="en-US" sz="2000" dirty="0" smtClean="0">
                <a:solidFill>
                  <a:srgbClr val="FF0000"/>
                </a:solidFill>
              </a:rPr>
              <a:t>) + ___ </a:t>
            </a:r>
            <a:r>
              <a:rPr lang="en-US" sz="2000" dirty="0" err="1" smtClean="0">
                <a:solidFill>
                  <a:srgbClr val="FF0000"/>
                </a:solidFill>
              </a:rPr>
              <a:t>NaOH</a:t>
            </a:r>
            <a:r>
              <a:rPr lang="en-US" sz="2000" dirty="0" smtClean="0">
                <a:solidFill>
                  <a:srgbClr val="FF0000"/>
                </a:solidFill>
              </a:rPr>
              <a:t>  (</a:t>
            </a:r>
            <a:r>
              <a:rPr lang="en-US" sz="2000" dirty="0" err="1" smtClean="0">
                <a:solidFill>
                  <a:srgbClr val="FF0000"/>
                </a:solidFill>
              </a:rPr>
              <a:t>aq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508087" y="2471895"/>
            <a:ext cx="3811948" cy="76367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342193" y="2241062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57844" y="4139403"/>
            <a:ext cx="3134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___ </a:t>
            </a:r>
            <a:r>
              <a:rPr lang="en-US" sz="2000" dirty="0" err="1" smtClean="0">
                <a:solidFill>
                  <a:srgbClr val="7030A0"/>
                </a:solidFill>
              </a:rPr>
              <a:t>KCl</a:t>
            </a:r>
            <a:r>
              <a:rPr lang="en-US" sz="2000" dirty="0" smtClean="0">
                <a:solidFill>
                  <a:srgbClr val="7030A0"/>
                </a:solidFill>
              </a:rPr>
              <a:t> (</a:t>
            </a:r>
            <a:r>
              <a:rPr lang="en-US" sz="2000" dirty="0" err="1" smtClean="0">
                <a:solidFill>
                  <a:srgbClr val="7030A0"/>
                </a:solidFill>
              </a:rPr>
              <a:t>aq</a:t>
            </a:r>
            <a:r>
              <a:rPr lang="en-US" sz="2000" dirty="0" smtClean="0">
                <a:solidFill>
                  <a:srgbClr val="7030A0"/>
                </a:solidFill>
              </a:rPr>
              <a:t>) + ___ H</a:t>
            </a:r>
            <a:r>
              <a:rPr lang="en-US" sz="2000" baseline="-25000" dirty="0" smtClean="0">
                <a:solidFill>
                  <a:srgbClr val="7030A0"/>
                </a:solidFill>
              </a:rPr>
              <a:t>2</a:t>
            </a:r>
            <a:r>
              <a:rPr lang="en-US" sz="2000" dirty="0" smtClean="0">
                <a:solidFill>
                  <a:srgbClr val="7030A0"/>
                </a:solidFill>
              </a:rPr>
              <a:t>SO</a:t>
            </a:r>
            <a:r>
              <a:rPr lang="en-US" sz="2000" baseline="-25000" dirty="0" smtClean="0">
                <a:solidFill>
                  <a:srgbClr val="7030A0"/>
                </a:solidFill>
              </a:rPr>
              <a:t>3</a:t>
            </a:r>
            <a:r>
              <a:rPr lang="en-US" sz="2000" dirty="0" smtClean="0">
                <a:solidFill>
                  <a:srgbClr val="7030A0"/>
                </a:solidFill>
              </a:rPr>
              <a:t>  (d)</a:t>
            </a:r>
            <a:endParaRPr lang="en-US" sz="2000" dirty="0">
              <a:solidFill>
                <a:srgbClr val="7030A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209433" y="4184198"/>
            <a:ext cx="1170410" cy="342925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12281" y="3726903"/>
            <a:ext cx="2715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___ H</a:t>
            </a:r>
            <a:r>
              <a:rPr lang="en-US" sz="2000" baseline="-25000" dirty="0" smtClean="0">
                <a:solidFill>
                  <a:srgbClr val="7030A0"/>
                </a:solidFill>
              </a:rPr>
              <a:t>2</a:t>
            </a:r>
            <a:r>
              <a:rPr lang="en-US" sz="2000" dirty="0" smtClean="0">
                <a:solidFill>
                  <a:srgbClr val="7030A0"/>
                </a:solidFill>
              </a:rPr>
              <a:t>O (l) + ___ SO</a:t>
            </a:r>
            <a:r>
              <a:rPr lang="en-US" sz="2000" baseline="-25000" dirty="0" smtClean="0">
                <a:solidFill>
                  <a:srgbClr val="7030A0"/>
                </a:solidFill>
              </a:rPr>
              <a:t>2</a:t>
            </a:r>
            <a:r>
              <a:rPr lang="en-US" sz="2000" dirty="0" smtClean="0">
                <a:solidFill>
                  <a:srgbClr val="7030A0"/>
                </a:solidFill>
              </a:rPr>
              <a:t> (g)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57844" y="5493102"/>
            <a:ext cx="4169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___ K</a:t>
            </a:r>
            <a:r>
              <a:rPr lang="en-US" sz="2000" baseline="-25000" dirty="0" smtClean="0">
                <a:solidFill>
                  <a:srgbClr val="FFC000"/>
                </a:solidFill>
              </a:rPr>
              <a:t>2</a:t>
            </a:r>
            <a:r>
              <a:rPr lang="en-US" sz="2000" dirty="0" smtClean="0">
                <a:solidFill>
                  <a:srgbClr val="FFC000"/>
                </a:solidFill>
              </a:rPr>
              <a:t>CO</a:t>
            </a:r>
            <a:r>
              <a:rPr lang="en-US" sz="2000" baseline="-25000" dirty="0" smtClean="0">
                <a:solidFill>
                  <a:srgbClr val="FFC000"/>
                </a:solidFill>
              </a:rPr>
              <a:t>3</a:t>
            </a:r>
            <a:r>
              <a:rPr lang="en-US" sz="2000" dirty="0" smtClean="0">
                <a:solidFill>
                  <a:srgbClr val="FFC000"/>
                </a:solidFill>
              </a:rPr>
              <a:t> (</a:t>
            </a:r>
            <a:r>
              <a:rPr lang="en-US" sz="2000" dirty="0" err="1" smtClean="0">
                <a:solidFill>
                  <a:srgbClr val="FFC000"/>
                </a:solidFill>
              </a:rPr>
              <a:t>aq</a:t>
            </a:r>
            <a:r>
              <a:rPr lang="en-US" sz="2000" dirty="0" smtClean="0">
                <a:solidFill>
                  <a:srgbClr val="FFC000"/>
                </a:solidFill>
              </a:rPr>
              <a:t>) + ___ H</a:t>
            </a:r>
            <a:r>
              <a:rPr lang="en-US" sz="2000" baseline="-25000" dirty="0" smtClean="0">
                <a:solidFill>
                  <a:srgbClr val="FFC000"/>
                </a:solidFill>
              </a:rPr>
              <a:t>2</a:t>
            </a:r>
            <a:r>
              <a:rPr lang="en-US" sz="2000" dirty="0" smtClean="0">
                <a:solidFill>
                  <a:srgbClr val="FFC000"/>
                </a:solidFill>
              </a:rPr>
              <a:t>O  (</a:t>
            </a:r>
            <a:r>
              <a:rPr lang="en-US" sz="2000" dirty="0" err="1" smtClean="0">
                <a:solidFill>
                  <a:srgbClr val="FFC000"/>
                </a:solidFill>
              </a:rPr>
              <a:t>aq</a:t>
            </a:r>
            <a:r>
              <a:rPr lang="en-US" sz="2000" dirty="0" smtClean="0">
                <a:solidFill>
                  <a:srgbClr val="FFC000"/>
                </a:solidFill>
              </a:rPr>
              <a:t>) + Heat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83756" y="54433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2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10952" y="5427828"/>
            <a:ext cx="30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1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33678" y="5437544"/>
            <a:ext cx="30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1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6803" y="54278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2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46430" y="40672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2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403" y="40613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2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6803" y="40613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42141" y="36663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79843" y="3667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1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49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0492" y="200967"/>
            <a:ext cx="465377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Additional Tools</a:t>
            </a:r>
          </a:p>
          <a:p>
            <a:pPr algn="ctr"/>
            <a:r>
              <a:rPr lang="en-US" sz="2400" dirty="0" smtClean="0"/>
              <a:t>(download at www.chemhaven.org)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49" y="2080009"/>
            <a:ext cx="3831604" cy="2851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697" y="1656984"/>
            <a:ext cx="4536837" cy="3386005"/>
          </a:xfrm>
          <a:prstGeom prst="rect">
            <a:avLst/>
          </a:prstGeom>
        </p:spPr>
      </p:pic>
      <p:sp>
        <p:nvSpPr>
          <p:cNvPr id="6" name="Multiply 5"/>
          <p:cNvSpPr/>
          <p:nvPr/>
        </p:nvSpPr>
        <p:spPr>
          <a:xfrm>
            <a:off x="4521864" y="1830475"/>
            <a:ext cx="673240" cy="68328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5265096" y="1830475"/>
            <a:ext cx="673240" cy="68328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1749" y="1472318"/>
            <a:ext cx="214340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Ignore the “Chapter”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536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850" y="266700"/>
            <a:ext cx="250581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Aqueous Solutions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28950" y="174366"/>
            <a:ext cx="2009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closer look…</a:t>
            </a:r>
          </a:p>
          <a:p>
            <a:r>
              <a:rPr lang="en-US" dirty="0" smtClean="0"/>
              <a:t>Jay’s crappy picture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218" r="61105" b="66464"/>
          <a:stretch/>
        </p:blipFill>
        <p:spPr>
          <a:xfrm>
            <a:off x="323850" y="1546061"/>
            <a:ext cx="2857500" cy="20577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302" y="1009867"/>
            <a:ext cx="1818126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Ionic Compounds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9263" t="3730" r="6426" b="53892"/>
          <a:stretch/>
        </p:blipFill>
        <p:spPr>
          <a:xfrm>
            <a:off x="5414874" y="1493499"/>
            <a:ext cx="2628722" cy="22782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15717" y="1009867"/>
            <a:ext cx="322703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Molecular/Covalent Compounds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60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075" y="661511"/>
            <a:ext cx="235276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Strong Electrolytes (SE)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9075" y="85196"/>
            <a:ext cx="250581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Aqueous Solutions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9075" y="1223486"/>
            <a:ext cx="2560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Dissociate 100% into ions</a:t>
            </a:r>
          </a:p>
          <a:p>
            <a:r>
              <a:rPr lang="en-US" dirty="0" smtClean="0"/>
              <a:t>Conduct electricity</a:t>
            </a:r>
          </a:p>
          <a:p>
            <a:r>
              <a:rPr lang="en-US" dirty="0" smtClean="0"/>
              <a:t>SA, SB, Ionic 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13096" y="661511"/>
            <a:ext cx="2367251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Weak Electrolytes (WE)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90594" y="1223486"/>
            <a:ext cx="2612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Dissociate &lt; 10% into ions</a:t>
            </a:r>
          </a:p>
          <a:p>
            <a:r>
              <a:rPr lang="en-US" dirty="0" smtClean="0"/>
              <a:t>May conduct </a:t>
            </a:r>
            <a:r>
              <a:rPr lang="en-US" dirty="0"/>
              <a:t>e</a:t>
            </a:r>
            <a:r>
              <a:rPr lang="en-US" dirty="0" smtClean="0"/>
              <a:t>lectricity</a:t>
            </a:r>
          </a:p>
          <a:p>
            <a:r>
              <a:rPr lang="en-US" dirty="0" err="1" smtClean="0"/>
              <a:t>w</a:t>
            </a:r>
            <a:r>
              <a:rPr lang="en-US" dirty="0" err="1"/>
              <a:t>a</a:t>
            </a:r>
            <a:r>
              <a:rPr lang="en-US" dirty="0" smtClean="0"/>
              <a:t>, </a:t>
            </a:r>
            <a:r>
              <a:rPr lang="en-US" dirty="0" err="1" smtClean="0"/>
              <a:t>wb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48425" y="661511"/>
            <a:ext cx="2194575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Non-Electrolytes (NE)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55681" y="1223486"/>
            <a:ext cx="29883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</a:t>
            </a:r>
            <a:r>
              <a:rPr lang="en-US" u="sng" dirty="0" smtClean="0"/>
              <a:t>not</a:t>
            </a:r>
            <a:r>
              <a:rPr lang="en-US" dirty="0" smtClean="0"/>
              <a:t> dissociate</a:t>
            </a:r>
          </a:p>
          <a:p>
            <a:r>
              <a:rPr lang="en-US" dirty="0" smtClean="0"/>
              <a:t>Do </a:t>
            </a:r>
            <a:r>
              <a:rPr lang="en-US" u="sng" dirty="0" smtClean="0"/>
              <a:t>not</a:t>
            </a:r>
            <a:r>
              <a:rPr lang="en-US" dirty="0" smtClean="0"/>
              <a:t> conduct </a:t>
            </a:r>
            <a:r>
              <a:rPr lang="en-US" dirty="0"/>
              <a:t>e</a:t>
            </a:r>
            <a:r>
              <a:rPr lang="en-US" dirty="0" smtClean="0"/>
              <a:t>lectricity</a:t>
            </a:r>
          </a:p>
          <a:p>
            <a:r>
              <a:rPr lang="en-US" dirty="0" smtClean="0"/>
              <a:t>Molecular (nm/nm) + Ionic (s)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2408" y="2355698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NaCl</a:t>
            </a:r>
            <a:r>
              <a:rPr lang="en-US" dirty="0" smtClean="0"/>
              <a:t> (s) → Na</a:t>
            </a:r>
            <a:r>
              <a:rPr lang="en-US" baseline="30000" dirty="0" smtClean="0"/>
              <a:t>+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Cl</a:t>
            </a:r>
            <a:r>
              <a:rPr lang="en-US" baseline="30000" dirty="0" smtClean="0"/>
              <a:t>-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13096" y="2355698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HF (s) → H</a:t>
            </a:r>
            <a:r>
              <a:rPr lang="en-US" baseline="30000" dirty="0" smtClean="0"/>
              <a:t>+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F</a:t>
            </a:r>
            <a:r>
              <a:rPr lang="en-US" baseline="30000" dirty="0" smtClean="0"/>
              <a:t>-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41450" y="2355698"/>
            <a:ext cx="267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(s) → </a:t>
            </a:r>
            <a:r>
              <a:rPr lang="en-US" dirty="0"/>
              <a:t>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O</a:t>
            </a:r>
            <a:r>
              <a:rPr lang="en-US" baseline="-25000" dirty="0"/>
              <a:t>6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5447" y="2760987"/>
            <a:ext cx="20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0%			100%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5279" y="2725030"/>
            <a:ext cx="196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90%			10%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37204" y="2760987"/>
            <a:ext cx="20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0%			100%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37929" t="16537" r="37953" b="20547"/>
          <a:stretch/>
        </p:blipFill>
        <p:spPr>
          <a:xfrm>
            <a:off x="3525282" y="3130319"/>
            <a:ext cx="1828801" cy="35781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6893" t="16537" r="66478" b="20547"/>
          <a:stretch/>
        </p:blipFill>
        <p:spPr>
          <a:xfrm>
            <a:off x="321974" y="3166276"/>
            <a:ext cx="2019300" cy="35781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69206" t="16537" r="4165" b="20547"/>
          <a:stretch/>
        </p:blipFill>
        <p:spPr>
          <a:xfrm>
            <a:off x="6665134" y="3094362"/>
            <a:ext cx="2019300" cy="357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5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50" y="247650"/>
            <a:ext cx="361695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Writing Chemical Equations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4049" y="1222162"/>
            <a:ext cx="2022605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Molecular Equation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1450" y="2891223"/>
            <a:ext cx="152407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Ionic Equation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9462" y="5054082"/>
            <a:ext cx="191719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Net Ionic Equation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3561" y="1756200"/>
            <a:ext cx="2113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“Normal” equation</a:t>
            </a:r>
          </a:p>
          <a:p>
            <a:r>
              <a:rPr lang="en-US" dirty="0" smtClean="0"/>
              <a:t>All species written as molecules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287" y="3472248"/>
            <a:ext cx="2567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“More realistic” equation</a:t>
            </a:r>
          </a:p>
          <a:p>
            <a:r>
              <a:rPr lang="en-US" dirty="0" smtClean="0"/>
              <a:t>SE written as 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WE/NE written as normal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4049" y="5571348"/>
            <a:ext cx="3958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“Focused” equation</a:t>
            </a:r>
          </a:p>
          <a:p>
            <a:r>
              <a:rPr lang="en-US" dirty="0" smtClean="0"/>
              <a:t>Only include molecules which change</a:t>
            </a:r>
          </a:p>
          <a:p>
            <a:r>
              <a:rPr lang="en-US" dirty="0" smtClean="0"/>
              <a:t>Eliminate “spectator” ions (d/n change)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73474" y="1848533"/>
            <a:ext cx="689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_1_ </a:t>
            </a:r>
            <a:r>
              <a:rPr lang="en-US" dirty="0" err="1" smtClean="0"/>
              <a:t>Pb</a:t>
            </a:r>
            <a:r>
              <a:rPr lang="en-US" dirty="0" smtClean="0"/>
              <a:t>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</a:t>
            </a:r>
            <a:r>
              <a:rPr lang="en-US" u="sng" dirty="0" smtClean="0"/>
              <a:t>_2_ </a:t>
            </a:r>
            <a:r>
              <a:rPr lang="en-US" dirty="0" err="1" smtClean="0"/>
              <a:t>NaOH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→ </a:t>
            </a:r>
            <a:r>
              <a:rPr lang="en-US" u="sng" dirty="0" smtClean="0"/>
              <a:t>_1_ </a:t>
            </a:r>
            <a:r>
              <a:rPr lang="en-US" dirty="0" err="1" smtClean="0"/>
              <a:t>Pb</a:t>
            </a:r>
            <a:r>
              <a:rPr lang="en-US" dirty="0" smtClean="0"/>
              <a:t>(OH)</a:t>
            </a:r>
            <a:r>
              <a:rPr lang="en-US" baseline="-25000" dirty="0" smtClean="0"/>
              <a:t>2</a:t>
            </a:r>
            <a:r>
              <a:rPr lang="en-US" dirty="0" smtClean="0"/>
              <a:t> (s) + </a:t>
            </a:r>
            <a:r>
              <a:rPr lang="en-US" u="sng" dirty="0" smtClean="0"/>
              <a:t>_2_ </a:t>
            </a:r>
            <a:r>
              <a:rPr lang="en-US" dirty="0" smtClean="0"/>
              <a:t>NaNO</a:t>
            </a:r>
            <a:r>
              <a:rPr lang="en-US" baseline="-25000" dirty="0" smtClean="0"/>
              <a:t>3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76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371475"/>
            <a:ext cx="104714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63849" y="867458"/>
            <a:ext cx="616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_2_ </a:t>
            </a:r>
            <a:r>
              <a:rPr lang="en-US" dirty="0" smtClean="0"/>
              <a:t>KOH (</a:t>
            </a:r>
            <a:r>
              <a:rPr lang="en-US" dirty="0" err="1" smtClean="0"/>
              <a:t>aq</a:t>
            </a:r>
            <a:r>
              <a:rPr lang="en-US" dirty="0" smtClean="0"/>
              <a:t>) + </a:t>
            </a:r>
            <a:r>
              <a:rPr lang="en-US" u="sng" dirty="0" smtClean="0"/>
              <a:t>_1_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→ </a:t>
            </a:r>
            <a:r>
              <a:rPr lang="en-US" u="sng" dirty="0" smtClean="0"/>
              <a:t>_1_ </a:t>
            </a: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</a:t>
            </a:r>
            <a:r>
              <a:rPr lang="en-US" u="sng" dirty="0" smtClean="0"/>
              <a:t>_2_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(</a:t>
            </a:r>
            <a:r>
              <a:rPr lang="en-US" dirty="0" smtClean="0">
                <a:latin typeface="Great Vibes" panose="02000507080000020002" pitchFamily="2" charset="0"/>
              </a:rPr>
              <a:t>l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73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371475"/>
            <a:ext cx="104714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59124" y="848408"/>
            <a:ext cx="5241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_1_ </a:t>
            </a:r>
            <a:r>
              <a:rPr lang="en-US" dirty="0" smtClean="0"/>
              <a:t>Zn (s) + </a:t>
            </a:r>
            <a:r>
              <a:rPr lang="en-US" u="sng" dirty="0" smtClean="0"/>
              <a:t>_2_ </a:t>
            </a:r>
            <a:r>
              <a:rPr lang="en-US" dirty="0" err="1" smtClean="0"/>
              <a:t>HCl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→ </a:t>
            </a:r>
            <a:r>
              <a:rPr lang="en-US" u="sng" dirty="0" smtClean="0"/>
              <a:t>_1_ </a:t>
            </a:r>
            <a:r>
              <a:rPr lang="en-US" dirty="0" smtClean="0"/>
              <a:t>ZnCl</a:t>
            </a:r>
            <a:r>
              <a:rPr lang="en-US" baseline="-25000" dirty="0" smtClean="0"/>
              <a:t>2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</a:t>
            </a:r>
            <a:r>
              <a:rPr lang="en-US" u="sng" dirty="0" smtClean="0"/>
              <a:t>_1_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 (g)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487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778" y="257175"/>
            <a:ext cx="456362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Overview of Reactions in Chapter 7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509621" y="1007863"/>
            <a:ext cx="2985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OER Book</a:t>
            </a:r>
          </a:p>
          <a:p>
            <a:pPr marL="342900" indent="-342900">
              <a:buAutoNum type="arabicPeriod"/>
            </a:pPr>
            <a:r>
              <a:rPr lang="en-US" dirty="0" smtClean="0"/>
              <a:t>Precipitation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Acid/Base (Neutralization)</a:t>
            </a:r>
          </a:p>
          <a:p>
            <a:pPr marL="342900" indent="-342900">
              <a:buAutoNum type="arabicPeriod"/>
            </a:pPr>
            <a:r>
              <a:rPr lang="en-US" dirty="0" smtClean="0"/>
              <a:t>Oxidation/Reduction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778" y="880765"/>
            <a:ext cx="28836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Lecture</a:t>
            </a:r>
          </a:p>
          <a:p>
            <a:pPr marL="342900" indent="-342900">
              <a:buAutoNum type="arabicPeriod"/>
            </a:pPr>
            <a:r>
              <a:rPr lang="en-US" dirty="0" smtClean="0"/>
              <a:t>Double Displacement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Precipitate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Acid/Base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Gas</a:t>
            </a:r>
          </a:p>
          <a:p>
            <a:pPr marL="342900" indent="-342900">
              <a:buAutoNum type="arabicPeriod"/>
            </a:pPr>
            <a:r>
              <a:rPr lang="en-US" dirty="0" smtClean="0"/>
              <a:t>Oxidation/Reduction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Single Displacement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Combustion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52900" y="1608028"/>
            <a:ext cx="498663" cy="4616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VS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6806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634" y="151634"/>
            <a:ext cx="476899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Double Displacement Reactions (DD)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18634" y="727664"/>
            <a:ext cx="85058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Sometimes called Double Replacement, PPT, Gas, Acid/Base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3 main Types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	</a:t>
            </a:r>
            <a:r>
              <a:rPr lang="en-US" dirty="0" smtClean="0"/>
              <a:t>Formation of Precipitate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	Formation of Gas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	</a:t>
            </a:r>
            <a:r>
              <a:rPr lang="en-US" dirty="0" smtClean="0"/>
              <a:t>Formation of Heat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Generally occur between ionic compounds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Driving force – lower energy of the atoms (formation of </a:t>
            </a:r>
            <a:r>
              <a:rPr lang="en-US" dirty="0" err="1" smtClean="0"/>
              <a:t>ppt</a:t>
            </a:r>
            <a:r>
              <a:rPr lang="en-US" dirty="0" smtClean="0"/>
              <a:t>/gas/water)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Recognize – C + 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Mechanism – </a:t>
            </a:r>
            <a:r>
              <a:rPr lang="en-US" b="1" u="sng" dirty="0" smtClean="0"/>
              <a:t>Swap</a:t>
            </a:r>
            <a:r>
              <a:rPr lang="en-US" dirty="0" smtClean="0"/>
              <a:t> ONE COPY of </a:t>
            </a:r>
            <a:r>
              <a:rPr lang="en-US" dirty="0" smtClean="0">
                <a:solidFill>
                  <a:srgbClr val="FF0000"/>
                </a:solidFill>
              </a:rPr>
              <a:t>Cations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92D050"/>
                </a:solidFill>
              </a:rPr>
              <a:t>Anions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66198" y="3159530"/>
            <a:ext cx="1937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 = cations (+)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A = anions (-)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387" y="5691990"/>
            <a:ext cx="288072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 and B </a:t>
            </a:r>
            <a:r>
              <a:rPr lang="en-US" u="sng" dirty="0" smtClean="0"/>
              <a:t>might</a:t>
            </a:r>
            <a:r>
              <a:rPr lang="en-US" dirty="0" smtClean="0"/>
              <a:t> “Swap” Places</a:t>
            </a:r>
          </a:p>
          <a:p>
            <a:r>
              <a:rPr lang="en-US" dirty="0"/>
              <a:t>i</a:t>
            </a:r>
            <a:r>
              <a:rPr lang="en-US" dirty="0" smtClean="0"/>
              <a:t>f it results in lower energy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47700" y="3547823"/>
            <a:ext cx="7578695" cy="1786177"/>
            <a:chOff x="647700" y="3281123"/>
            <a:chExt cx="7578695" cy="1786177"/>
          </a:xfrm>
        </p:grpSpPr>
        <p:sp>
          <p:nvSpPr>
            <p:cNvPr id="4" name="TextBox 3"/>
            <p:cNvSpPr txBox="1"/>
            <p:nvPr/>
          </p:nvSpPr>
          <p:spPr>
            <a:xfrm>
              <a:off x="647700" y="3888015"/>
              <a:ext cx="34692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A</a:t>
              </a:r>
              <a:r>
                <a:rPr lang="en-US" sz="3600" dirty="0" smtClean="0">
                  <a:solidFill>
                    <a:srgbClr val="92D050"/>
                  </a:solidFill>
                </a:rPr>
                <a:t>B</a:t>
              </a:r>
              <a:r>
                <a:rPr lang="en-US" sz="3600" dirty="0" smtClean="0"/>
                <a:t> (</a:t>
              </a:r>
              <a:r>
                <a:rPr lang="en-US" sz="3600" dirty="0" err="1" smtClean="0"/>
                <a:t>aq</a:t>
              </a:r>
              <a:r>
                <a:rPr lang="en-US" sz="3600" dirty="0" smtClean="0"/>
                <a:t>) + </a:t>
              </a:r>
              <a:r>
                <a:rPr lang="en-US" sz="3600" dirty="0" smtClean="0">
                  <a:solidFill>
                    <a:srgbClr val="FF0000"/>
                  </a:solidFill>
                </a:rPr>
                <a:t>C</a:t>
              </a:r>
              <a:r>
                <a:rPr lang="en-US" sz="3600" dirty="0" smtClean="0">
                  <a:solidFill>
                    <a:srgbClr val="92D050"/>
                  </a:solidFill>
                </a:rPr>
                <a:t>D</a:t>
              </a:r>
              <a:r>
                <a:rPr lang="en-US" sz="3600" dirty="0" smtClean="0"/>
                <a:t> (</a:t>
              </a:r>
              <a:r>
                <a:rPr lang="en-US" sz="3600" dirty="0" err="1" smtClean="0"/>
                <a:t>aq</a:t>
              </a:r>
              <a:r>
                <a:rPr lang="en-US" sz="3600" dirty="0" smtClean="0"/>
                <a:t>) </a:t>
              </a:r>
              <a:endParaRPr lang="en-US" sz="3600" dirty="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4207023" y="3970406"/>
              <a:ext cx="685800" cy="5639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43500" y="3888015"/>
              <a:ext cx="30828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C</a:t>
              </a:r>
              <a:r>
                <a:rPr lang="en-US" sz="3600" dirty="0">
                  <a:solidFill>
                    <a:srgbClr val="92D050"/>
                  </a:solidFill>
                </a:rPr>
                <a:t>B</a:t>
              </a:r>
              <a:r>
                <a:rPr lang="en-US" sz="3600" dirty="0"/>
                <a:t> (</a:t>
              </a:r>
              <a:r>
                <a:rPr lang="en-US" sz="3600" dirty="0" err="1"/>
                <a:t>aq</a:t>
              </a:r>
              <a:r>
                <a:rPr lang="en-US" sz="3600" dirty="0"/>
                <a:t>) </a:t>
              </a:r>
              <a:r>
                <a:rPr lang="en-US" sz="3600" dirty="0" smtClean="0"/>
                <a:t>+ </a:t>
              </a:r>
              <a:r>
                <a:rPr lang="en-US" sz="3600" dirty="0" smtClean="0">
                  <a:solidFill>
                    <a:srgbClr val="FF0000"/>
                  </a:solidFill>
                </a:rPr>
                <a:t>A</a:t>
              </a:r>
              <a:r>
                <a:rPr lang="en-US" sz="3600" dirty="0" smtClean="0">
                  <a:solidFill>
                    <a:srgbClr val="92D050"/>
                  </a:solidFill>
                </a:rPr>
                <a:t>D</a:t>
              </a:r>
              <a:r>
                <a:rPr lang="en-US" sz="3600" dirty="0" smtClean="0"/>
                <a:t> (s)</a:t>
              </a:r>
              <a:endParaRPr lang="en-US" sz="3600" dirty="0"/>
            </a:p>
          </p:txBody>
        </p:sp>
        <p:sp>
          <p:nvSpPr>
            <p:cNvPr id="8" name="Curved Up Arrow 7"/>
            <p:cNvSpPr/>
            <p:nvPr/>
          </p:nvSpPr>
          <p:spPr>
            <a:xfrm>
              <a:off x="857250" y="4438650"/>
              <a:ext cx="1905000" cy="62865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urved Up Arrow 9"/>
            <p:cNvSpPr/>
            <p:nvPr/>
          </p:nvSpPr>
          <p:spPr>
            <a:xfrm flipH="1" flipV="1">
              <a:off x="721933" y="3281123"/>
              <a:ext cx="1981200" cy="70303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685224" y="4904110"/>
            <a:ext cx="2341090" cy="1477328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Reaction occurs if:</a:t>
            </a:r>
          </a:p>
          <a:p>
            <a:pPr marL="342900" indent="-342900">
              <a:buAutoNum type="arabicPeriod"/>
            </a:pPr>
            <a:r>
              <a:rPr lang="en-US" dirty="0" smtClean="0"/>
              <a:t>Formation of </a:t>
            </a:r>
            <a:r>
              <a:rPr lang="en-US" dirty="0" err="1" smtClean="0"/>
              <a:t>ppt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Formation of gas</a:t>
            </a:r>
          </a:p>
          <a:p>
            <a:pPr marL="342900" indent="-342900">
              <a:buAutoNum type="arabicPeriod"/>
            </a:pPr>
            <a:r>
              <a:rPr lang="en-US" dirty="0" smtClean="0"/>
              <a:t>Formation of heat</a:t>
            </a:r>
          </a:p>
          <a:p>
            <a:pPr marL="342900" indent="-342900">
              <a:buAutoNum type="arabicPeriod"/>
            </a:pPr>
            <a:r>
              <a:rPr lang="en-US" dirty="0" smtClean="0"/>
              <a:t>Formation of water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49244" y="6423889"/>
            <a:ext cx="303390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If No Reaction occurs write NR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698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441</TotalTime>
  <Words>1263</Words>
  <Application>Microsoft Office PowerPoint</Application>
  <PresentationFormat>On-screen Show (4:3)</PresentationFormat>
  <Paragraphs>245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Great Vibes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47</cp:revision>
  <dcterms:created xsi:type="dcterms:W3CDTF">2020-03-25T15:59:49Z</dcterms:created>
  <dcterms:modified xsi:type="dcterms:W3CDTF">2020-10-17T18:35:50Z</dcterms:modified>
</cp:coreProperties>
</file>