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9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8" r:id="rId16"/>
    <p:sldId id="279" r:id="rId17"/>
    <p:sldId id="283" r:id="rId18"/>
    <p:sldId id="277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Balance Reactions (Lavoisier)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to tell if a reaction occurs (paper)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Review/Things to Memorize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Solubility Tables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Writing Chemical Reactions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</a:t>
            </a:r>
            <a:r>
              <a:rPr lang="en-US" dirty="0" smtClean="0"/>
              <a:t>7 </a:t>
            </a:r>
            <a:r>
              <a:rPr lang="en-US" dirty="0" smtClean="0"/>
              <a:t>ab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OER 7.1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32742" y="206597"/>
            <a:ext cx="79922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</a:t>
            </a:r>
            <a:r>
              <a:rPr lang="en-US" sz="3200" dirty="0" smtClean="0"/>
              <a:t>111 </a:t>
            </a:r>
            <a:r>
              <a:rPr lang="en-US" sz="3200" dirty="0" smtClean="0"/>
              <a:t>Fall 2020</a:t>
            </a:r>
          </a:p>
          <a:p>
            <a:pPr algn="ctr"/>
            <a:r>
              <a:rPr lang="en-US" sz="3200" dirty="0" smtClean="0"/>
              <a:t>Lecture </a:t>
            </a:r>
            <a:r>
              <a:rPr lang="en-US" sz="3200" dirty="0" smtClean="0"/>
              <a:t>7 </a:t>
            </a:r>
            <a:r>
              <a:rPr lang="en-US" sz="3200" dirty="0" smtClean="0"/>
              <a:t>ab – Writing and Balancing Reactions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400050"/>
            <a:ext cx="266419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Things to Memorize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028047" y="109506"/>
            <a:ext cx="196566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 of Ch. 3 + 6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3375" y="1395663"/>
            <a:ext cx="2286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</a:t>
            </a:r>
            <a:r>
              <a:rPr lang="en-US" u="sng" dirty="0" smtClean="0"/>
              <a:t>Di</a:t>
            </a:r>
            <a:r>
              <a:rPr lang="en-US" dirty="0" smtClean="0"/>
              <a:t>atomic Elements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03849" y="1376412"/>
            <a:ext cx="276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 Elements found as </a:t>
            </a:r>
            <a:r>
              <a:rPr lang="en-US" u="sng" dirty="0" smtClean="0"/>
              <a:t>gases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48812" y="1395663"/>
            <a:ext cx="2870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Elements found as </a:t>
            </a:r>
            <a:r>
              <a:rPr lang="en-US" u="sng" dirty="0" smtClean="0"/>
              <a:t>liquids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8190" y="1896177"/>
            <a:ext cx="2371324" cy="16362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98501" y="1896176"/>
            <a:ext cx="2371324" cy="16362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02110" y="1896176"/>
            <a:ext cx="2371324" cy="16362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00697" y="4312117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Acids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98501" y="4801401"/>
            <a:ext cx="5498990" cy="16362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9124" y="4312117"/>
            <a:ext cx="273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common molecular gases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2683" y="4879265"/>
            <a:ext cx="2371324" cy="1569660"/>
          </a:xfrm>
          <a:prstGeom prst="rect">
            <a:avLst/>
          </a:prstGeom>
          <a:solidFill>
            <a:srgbClr val="EB05DB"/>
          </a:solidFill>
        </p:spPr>
        <p:txBody>
          <a:bodyPr wrap="square" rtlCol="0">
            <a:spAutoFit/>
          </a:bodyPr>
          <a:lstStyle/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/>
          </a:p>
          <a:p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423894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373" y="323048"/>
            <a:ext cx="266419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Things to Memorize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743387" y="1030204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Ionic vs Molecular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53434" y="1002931"/>
            <a:ext cx="1342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Metalloids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1998" y="1492216"/>
            <a:ext cx="2371324" cy="16362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71448" y="1492216"/>
            <a:ext cx="2371324" cy="16362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3059" y="1002931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1623" y="1492216"/>
            <a:ext cx="2371324" cy="16362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782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373" y="323048"/>
            <a:ext cx="218521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Solubility Tables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22" y="879963"/>
            <a:ext cx="8887627" cy="44022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73" y="5377496"/>
            <a:ext cx="1885714" cy="12952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27565" y="6421036"/>
            <a:ext cx="292118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Insoluble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/>
              <a:t> = (s) in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11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100" y="438150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30542"/>
              </p:ext>
            </p:extLst>
          </p:nvPr>
        </p:nvGraphicFramePr>
        <p:xfrm>
          <a:off x="419100" y="1092200"/>
          <a:ext cx="388620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1974">
                  <a:extLst>
                    <a:ext uri="{9D8B030D-6E8A-4147-A177-3AD203B41FA5}">
                      <a16:colId xmlns:a16="http://schemas.microsoft.com/office/drawing/2014/main" val="1603878016"/>
                    </a:ext>
                  </a:extLst>
                </a:gridCol>
                <a:gridCol w="2374226">
                  <a:extLst>
                    <a:ext uri="{9D8B030D-6E8A-4147-A177-3AD203B41FA5}">
                      <a16:colId xmlns:a16="http://schemas.microsoft.com/office/drawing/2014/main" val="483531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in a Reaction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25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Mg(C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925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(AsO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NaOH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898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FeCO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730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K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CO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4023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4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PbI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096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022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400050"/>
            <a:ext cx="359489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Writing Chemical Reactions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8985" y="1047750"/>
            <a:ext cx="3177024" cy="175432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Translate words to formula’s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Molecular – done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Ionic – balance charges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Remember </a:t>
            </a:r>
            <a:r>
              <a:rPr lang="en-US" dirty="0" err="1" smtClean="0"/>
              <a:t>Diatomic’s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States when known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Balance the Reaction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025" y="3086100"/>
            <a:ext cx="8798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Barium Nitrate + Sodium Acetate → Barium Acetate + Sodium Nitrate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4244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5550" y="762000"/>
            <a:ext cx="455740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Iron + Chlorine → Iron (III) Chloride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1925" y="171450"/>
            <a:ext cx="104714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7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25" y="171450"/>
            <a:ext cx="104714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8124" y="704850"/>
            <a:ext cx="661360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Magnesium Phosphate + Sulfuric Acid </a:t>
            </a:r>
            <a:r>
              <a:rPr lang="en-US" dirty="0" smtClean="0"/>
              <a:t>→ Magnesium </a:t>
            </a:r>
            <a:r>
              <a:rPr lang="en-US" dirty="0" smtClean="0"/>
              <a:t>Sulfate +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78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725" y="742950"/>
            <a:ext cx="756803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Ammonium Sulfate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smtClean="0"/>
              <a:t>Sodium Hydroxide </a:t>
            </a:r>
            <a:r>
              <a:rPr lang="en-US" dirty="0" smtClean="0"/>
              <a:t>→ </a:t>
            </a:r>
            <a:r>
              <a:rPr lang="en-US" dirty="0" smtClean="0"/>
              <a:t>Sodium Sulfate </a:t>
            </a:r>
            <a:r>
              <a:rPr lang="en-US" dirty="0" smtClean="0"/>
              <a:t>+ </a:t>
            </a:r>
            <a:r>
              <a:rPr lang="en-US" dirty="0" smtClean="0"/>
              <a:t>Ammonia + Water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1925" y="171450"/>
            <a:ext cx="104714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75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75" y="752475"/>
            <a:ext cx="82949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Lead (II) Acetate + Ammonium Phosphate → Lead (II) Phosphate + Ammonium </a:t>
            </a:r>
            <a:r>
              <a:rPr lang="en-US" dirty="0" smtClean="0"/>
              <a:t>Acetate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1925" y="171450"/>
            <a:ext cx="104714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55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0011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371475"/>
            <a:ext cx="3448123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Chemical Reaction Review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00820" y="1870469"/>
            <a:ext cx="253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 Al (s) +  </a:t>
            </a:r>
            <a:r>
              <a:rPr lang="en-US" dirty="0"/>
              <a:t>___ 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03368" y="180147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161095" y="1882243"/>
            <a:ext cx="947995" cy="28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31670" y="1870469"/>
            <a:ext cx="255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 Fe (s)  +  ___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(l)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35187" y="1471105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91375" y="1840437"/>
            <a:ext cx="183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 H = -345 kJ/</a:t>
            </a:r>
            <a:r>
              <a:rPr lang="en-US" dirty="0" err="1" smtClean="0"/>
              <a:t>mol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5944" y="1009440"/>
            <a:ext cx="2014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Reactants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01102" y="1010689"/>
            <a:ext cx="1834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Products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0858" y="2829484"/>
            <a:ext cx="1582484" cy="1477328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States</a:t>
            </a:r>
          </a:p>
          <a:p>
            <a:r>
              <a:rPr lang="en-US" dirty="0" smtClean="0"/>
              <a:t>(s) = solid</a:t>
            </a:r>
          </a:p>
          <a:p>
            <a:r>
              <a:rPr lang="en-US" dirty="0" smtClean="0"/>
              <a:t>(g) = gas</a:t>
            </a:r>
          </a:p>
          <a:p>
            <a:r>
              <a:rPr lang="en-US" dirty="0" smtClean="0"/>
              <a:t>(l) = liquid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= aqueous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09090" y="2791384"/>
            <a:ext cx="2689839" cy="1200329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u="sng" dirty="0" smtClean="0"/>
              <a:t>Miscellaneous Information</a:t>
            </a:r>
          </a:p>
          <a:p>
            <a:r>
              <a:rPr lang="en-US" dirty="0" smtClean="0"/>
              <a:t>Δ = heat</a:t>
            </a:r>
          </a:p>
          <a:p>
            <a:r>
              <a:rPr lang="en-US" dirty="0" smtClean="0"/>
              <a:t>250 °C = temperature</a:t>
            </a:r>
          </a:p>
          <a:p>
            <a:r>
              <a:rPr lang="en-US" dirty="0"/>
              <a:t>h</a:t>
            </a:r>
            <a:r>
              <a:rPr lang="el-GR" dirty="0" smtClean="0"/>
              <a:t>ν</a:t>
            </a:r>
            <a:r>
              <a:rPr lang="en-US" dirty="0" smtClean="0"/>
              <a:t> = light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10425" y="2790168"/>
            <a:ext cx="1444626" cy="92333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Heat</a:t>
            </a:r>
          </a:p>
          <a:p>
            <a:r>
              <a:rPr lang="en-US" dirty="0" smtClean="0"/>
              <a:t>Endothermic </a:t>
            </a:r>
          </a:p>
          <a:p>
            <a:r>
              <a:rPr lang="en-US" dirty="0" smtClean="0"/>
              <a:t>Exothermic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2531" y="2829484"/>
            <a:ext cx="1942579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Lavoisier</a:t>
            </a:r>
          </a:p>
          <a:p>
            <a:r>
              <a:rPr lang="en-US" dirty="0" smtClean="0"/>
              <a:t>Balance Atoms and Molecules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93916" y="2254802"/>
            <a:ext cx="404055" cy="399393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2608763" y="2209769"/>
            <a:ext cx="404055" cy="580399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 rot="19819921">
            <a:off x="3995585" y="2144086"/>
            <a:ext cx="404055" cy="580399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7174011" y="2167962"/>
            <a:ext cx="404055" cy="58039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98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2049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88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371475"/>
            <a:ext cx="387324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Balancing Chemical Reactions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1475" y="962025"/>
            <a:ext cx="38495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We </a:t>
            </a:r>
            <a:r>
              <a:rPr lang="en-US" dirty="0" err="1" smtClean="0"/>
              <a:t>gotta</a:t>
            </a:r>
            <a:r>
              <a:rPr lang="en-US" dirty="0" smtClean="0"/>
              <a:t> obey Lavoisier!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Trial and Error Method (RP Method)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Algebraic Method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Some tricks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975" y="2733675"/>
            <a:ext cx="5350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___ Fe (s)   +  ___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  →  ___ Fe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(s)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200900" y="2610565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_______</a:t>
            </a: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296071"/>
              </p:ext>
            </p:extLst>
          </p:nvPr>
        </p:nvGraphicFramePr>
        <p:xfrm>
          <a:off x="476250" y="4016375"/>
          <a:ext cx="405765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3887">
                  <a:extLst>
                    <a:ext uri="{9D8B030D-6E8A-4147-A177-3AD203B41FA5}">
                      <a16:colId xmlns:a16="http://schemas.microsoft.com/office/drawing/2014/main" val="338542873"/>
                    </a:ext>
                  </a:extLst>
                </a:gridCol>
                <a:gridCol w="1474716">
                  <a:extLst>
                    <a:ext uri="{9D8B030D-6E8A-4147-A177-3AD203B41FA5}">
                      <a16:colId xmlns:a16="http://schemas.microsoft.com/office/drawing/2014/main" val="178026090"/>
                    </a:ext>
                  </a:extLst>
                </a:gridCol>
                <a:gridCol w="1719047">
                  <a:extLst>
                    <a:ext uri="{9D8B030D-6E8A-4147-A177-3AD203B41FA5}">
                      <a16:colId xmlns:a16="http://schemas.microsoft.com/office/drawing/2014/main" val="3697103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Atom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Reactants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Products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575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482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62116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26798" y="189121"/>
            <a:ext cx="3495059" cy="230832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Basic Rules</a:t>
            </a:r>
          </a:p>
          <a:p>
            <a:r>
              <a:rPr lang="en-US" dirty="0" smtClean="0"/>
              <a:t>ONLY change the coefficients</a:t>
            </a:r>
          </a:p>
          <a:p>
            <a:r>
              <a:rPr lang="en-US" dirty="0" smtClean="0"/>
              <a:t>Single E before multiple E</a:t>
            </a:r>
          </a:p>
          <a:p>
            <a:r>
              <a:rPr lang="en-US" dirty="0" smtClean="0"/>
              <a:t>Balance polyatomic ions as a whole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or HOH?</a:t>
            </a:r>
          </a:p>
          <a:p>
            <a:r>
              <a:rPr lang="en-US" dirty="0" smtClean="0"/>
              <a:t>Even/Odd rule</a:t>
            </a:r>
          </a:p>
          <a:p>
            <a:r>
              <a:rPr lang="en-US" smtClean="0"/>
              <a:t>Smallest Whole Number Ratio</a:t>
            </a:r>
            <a:endParaRPr lang="en-US" dirty="0" smtClean="0"/>
          </a:p>
          <a:p>
            <a:r>
              <a:rPr lang="en-US" dirty="0" smtClean="0"/>
              <a:t>Double Check!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0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75" y="904875"/>
            <a:ext cx="9126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___ 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(</a:t>
            </a:r>
            <a:r>
              <a:rPr lang="en-US" sz="2400" dirty="0" err="1" smtClean="0"/>
              <a:t>aq</a:t>
            </a:r>
            <a:r>
              <a:rPr lang="en-US" sz="2400" dirty="0" smtClean="0"/>
              <a:t>)   +  ___ </a:t>
            </a:r>
            <a:r>
              <a:rPr lang="en-US" sz="2400" dirty="0" err="1" smtClean="0"/>
              <a:t>NaCN</a:t>
            </a:r>
            <a:r>
              <a:rPr lang="en-US" sz="2400" dirty="0" smtClean="0"/>
              <a:t> (</a:t>
            </a:r>
            <a:r>
              <a:rPr lang="en-US" sz="2400" dirty="0" err="1" smtClean="0"/>
              <a:t>aq</a:t>
            </a:r>
            <a:r>
              <a:rPr lang="en-US" sz="2400" dirty="0" smtClean="0"/>
              <a:t>)  →  ___ HCN (</a:t>
            </a:r>
            <a:r>
              <a:rPr lang="en-US" sz="2400" dirty="0" err="1" smtClean="0"/>
              <a:t>aq</a:t>
            </a:r>
            <a:r>
              <a:rPr lang="en-US" sz="2400" dirty="0" smtClean="0"/>
              <a:t>) + ___ Na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(</a:t>
            </a:r>
            <a:r>
              <a:rPr lang="en-US" sz="2400" dirty="0" err="1" smtClean="0"/>
              <a:t>aq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15536" y="145107"/>
            <a:ext cx="229889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Group Polyatomic 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60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650" y="476250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7700" y="1162050"/>
            <a:ext cx="8031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V(NO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  +  ___ Al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(SO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 →  ___ VSO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(s) + ___ Al(NO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796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2718" y="183207"/>
            <a:ext cx="141577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 or HOH?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" y="1162050"/>
            <a:ext cx="7871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Mg(OH)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  +  ___ 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 →  ___ Mg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(PO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(s) + ___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(l)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5" y="367873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94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2718" y="183207"/>
            <a:ext cx="158447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Even/Odd Rule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28725" y="762089"/>
            <a:ext cx="5952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C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 (l)   +  ___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(g)  →  ___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(g) + ___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(g)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91869" y="3848189"/>
            <a:ext cx="6175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C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(l)   +  ___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(g)  →  ___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(g) + ___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(g)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5081" y="287982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32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5275" y="323850"/>
            <a:ext cx="241194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Algebraic Method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96396" y="1238339"/>
            <a:ext cx="8136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___ CH</a:t>
            </a:r>
            <a:r>
              <a:rPr lang="en-US" sz="2800" baseline="-25000" dirty="0"/>
              <a:t>3</a:t>
            </a:r>
            <a:r>
              <a:rPr lang="en-US" sz="2800" dirty="0" smtClean="0"/>
              <a:t> (g)   +  ___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(l)  →  ___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(g) + ___ H</a:t>
            </a:r>
            <a:r>
              <a:rPr lang="en-US" sz="2800" baseline="-25000" dirty="0" smtClean="0"/>
              <a:t>2</a:t>
            </a:r>
            <a:r>
              <a:rPr lang="en-US" sz="2800" dirty="0"/>
              <a:t> </a:t>
            </a:r>
            <a:r>
              <a:rPr lang="en-US" sz="2800" dirty="0" smtClean="0"/>
              <a:t>(g)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546219" y="183207"/>
            <a:ext cx="13174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Ughh</a:t>
            </a:r>
            <a:r>
              <a:rPr lang="en-US" dirty="0" smtClean="0"/>
              <a:t> Math!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01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400050"/>
            <a:ext cx="330738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Chemical Reaction Basics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36557" y="3636069"/>
            <a:ext cx="439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Signs a chemical reaction occurs (on Paper)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617" y="3636069"/>
            <a:ext cx="4119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Signs a chemical reaction occurs (in Lab)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3375" y="1093141"/>
            <a:ext cx="840636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a chemical reaction the atoms in each compound rearrange to form new compounds with different physical and chemical properties.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3375" y="1970898"/>
            <a:ext cx="3266473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Reactions occur for two reasons</a:t>
            </a:r>
          </a:p>
          <a:p>
            <a:pPr marL="342900" indent="-342900">
              <a:buAutoNum type="arabicPeriod"/>
            </a:pPr>
            <a:r>
              <a:rPr lang="en-US" dirty="0" smtClean="0"/>
              <a:t>Decrease Energy</a:t>
            </a:r>
          </a:p>
          <a:p>
            <a:pPr marL="342900" indent="-342900">
              <a:buAutoNum type="arabicPeriod"/>
            </a:pPr>
            <a:r>
              <a:rPr lang="en-US" dirty="0" smtClean="0"/>
              <a:t>Increase Entropy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1133" y="3266737"/>
            <a:ext cx="18509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Remember Lab 4!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5234" y="1786232"/>
            <a:ext cx="287450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Thermodynamics  – Ch. 9/12</a:t>
            </a:r>
          </a:p>
        </p:txBody>
      </p:sp>
    </p:spTree>
    <p:extLst>
      <p:ext uri="{BB962C8B-B14F-4D97-AF65-F5344CB8AC3E}">
        <p14:creationId xmlns:p14="http://schemas.microsoft.com/office/powerpoint/2010/main" val="3258140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579</Words>
  <Application>Microsoft Office PowerPoint</Application>
  <PresentationFormat>On-screen Show (4:3)</PresentationFormat>
  <Paragraphs>120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39</cp:revision>
  <dcterms:created xsi:type="dcterms:W3CDTF">2020-03-25T15:59:49Z</dcterms:created>
  <dcterms:modified xsi:type="dcterms:W3CDTF">2020-10-17T16:25:37Z</dcterms:modified>
</cp:coreProperties>
</file>