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3" r:id="rId3"/>
    <p:sldId id="262" r:id="rId4"/>
    <p:sldId id="258" r:id="rId5"/>
    <p:sldId id="267" r:id="rId6"/>
    <p:sldId id="264" r:id="rId7"/>
    <p:sldId id="259" r:id="rId8"/>
    <p:sldId id="270" r:id="rId9"/>
    <p:sldId id="283" r:id="rId10"/>
    <p:sldId id="271" r:id="rId11"/>
    <p:sldId id="272" r:id="rId12"/>
    <p:sldId id="273" r:id="rId13"/>
    <p:sldId id="274" r:id="rId14"/>
    <p:sldId id="269" r:id="rId15"/>
    <p:sldId id="266" r:id="rId16"/>
    <p:sldId id="279" r:id="rId17"/>
    <p:sldId id="280" r:id="rId18"/>
    <p:sldId id="277" r:id="rId19"/>
    <p:sldId id="284" r:id="rId20"/>
    <p:sldId id="278" r:id="rId21"/>
    <p:sldId id="261" r:id="rId22"/>
    <p:sldId id="257" r:id="rId23"/>
    <p:sldId id="276" r:id="rId24"/>
    <p:sldId id="260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Laughlin, Jay" initials="MJ" lastIdx="0" clrIdx="0">
    <p:extLst>
      <p:ext uri="{19B8F6BF-5375-455C-9EA6-DF929625EA0E}">
        <p15:presenceInfo xmlns:p15="http://schemas.microsoft.com/office/powerpoint/2012/main" userId="S-1-5-21-2877682817-13129443-538219114-2749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15" autoAdjust="0"/>
  </p:normalViewPr>
  <p:slideViewPr>
    <p:cSldViewPr snapToGrid="0">
      <p:cViewPr varScale="1">
        <p:scale>
          <a:sx n="95" d="100"/>
          <a:sy n="95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E2F32-80E3-464A-A019-08506349A184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AE80-C038-4762-89E0-EE4DBEA5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lumenlearning.com/chemistryformajors/chapter/molecular-orbital-theor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17" y="1776257"/>
            <a:ext cx="429477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Flaw in VBT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Atomic vs Molecular Orbitals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BO vs NBO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Sigma vs Pi Bonds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Paramagnetic vs Diamagnetic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Bond Order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776257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AutoNum type="arabicPeriod"/>
            </a:pPr>
            <a:r>
              <a:rPr lang="en-US" dirty="0" smtClean="0"/>
              <a:t>Homework </a:t>
            </a:r>
            <a:r>
              <a:rPr lang="en-US" dirty="0" smtClean="0"/>
              <a:t>5b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1017" y="6076861"/>
            <a:ext cx="36004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– Chapter </a:t>
            </a:r>
            <a:r>
              <a:rPr lang="en-US" dirty="0" smtClean="0"/>
              <a:t>5.4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93841" y="5245864"/>
            <a:ext cx="429477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://courses.lumenlearning.com/chemistryformajors/chapter/molecular-orbital-theory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Google/You Tube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6411" y="206597"/>
            <a:ext cx="53449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111 Fall 2020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5 b</a:t>
            </a:r>
            <a:endParaRPr lang="en-US" sz="3200" dirty="0" smtClean="0"/>
          </a:p>
          <a:p>
            <a:pPr algn="ctr"/>
            <a:r>
              <a:rPr lang="en-US" sz="3200" dirty="0" smtClean="0"/>
              <a:t>Molecular Orbital Theory (MO)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77" y="259976"/>
            <a:ext cx="139333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 Rules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1365" y="878542"/>
            <a:ext cx="4473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# of MO = # atomic orbitals</a:t>
            </a:r>
          </a:p>
          <a:p>
            <a:pPr marL="342900" indent="-342900">
              <a:buAutoNum type="arabicPeriod"/>
            </a:pPr>
            <a:r>
              <a:rPr lang="en-US" dirty="0" smtClean="0"/>
              <a:t>BO = lower energy, more stable</a:t>
            </a:r>
          </a:p>
          <a:p>
            <a:pPr marL="342900" indent="-342900">
              <a:buAutoNum type="arabicPeriod"/>
            </a:pPr>
            <a:r>
              <a:rPr lang="en-US" dirty="0" smtClean="0"/>
              <a:t>NMO = higher energy less stable</a:t>
            </a:r>
          </a:p>
          <a:p>
            <a:pPr marL="342900" indent="-342900">
              <a:buAutoNum type="arabicPeriod"/>
            </a:pPr>
            <a:r>
              <a:rPr lang="en-US" dirty="0" smtClean="0"/>
              <a:t>Fill all orbitals low E to high E</a:t>
            </a:r>
          </a:p>
          <a:p>
            <a:pPr marL="342900" indent="-342900">
              <a:buAutoNum type="arabicPeriod"/>
            </a:pPr>
            <a:r>
              <a:rPr lang="en-US" dirty="0" smtClean="0"/>
              <a:t>Pauli Exclusion – Degenerate orbitals fill separately, spin aligned</a:t>
            </a:r>
          </a:p>
          <a:p>
            <a:pPr marL="342900" indent="-342900">
              <a:buAutoNum type="arabicPeriod"/>
            </a:pPr>
            <a:r>
              <a:rPr lang="en-US" dirty="0" smtClean="0"/>
              <a:t>#e</a:t>
            </a:r>
            <a:r>
              <a:rPr lang="en-US" baseline="30000" dirty="0" smtClean="0"/>
              <a:t>-</a:t>
            </a:r>
            <a:r>
              <a:rPr lang="en-US" dirty="0" smtClean="0"/>
              <a:t> in MO = sum of all e</a:t>
            </a:r>
            <a:r>
              <a:rPr lang="en-US" baseline="30000" dirty="0" smtClean="0"/>
              <a:t>-</a:t>
            </a:r>
            <a:r>
              <a:rPr lang="en-US" dirty="0" smtClean="0"/>
              <a:t> in an atom (though tend to ignore inner shell/core e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977" y="3966237"/>
            <a:ext cx="371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# of bonds formed between atoms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Can be non-integer values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&gt; 0 = molecule/ion can “exist”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868" y="3438052"/>
            <a:ext cx="17048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Bond Order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6089" y="5220702"/>
            <a:ext cx="4787771" cy="896471"/>
            <a:chOff x="1935758" y="4939553"/>
            <a:chExt cx="4787771" cy="896471"/>
          </a:xfrm>
        </p:grpSpPr>
        <p:sp>
          <p:nvSpPr>
            <p:cNvPr id="13" name="Rectangle 12"/>
            <p:cNvSpPr/>
            <p:nvPr/>
          </p:nvSpPr>
          <p:spPr>
            <a:xfrm>
              <a:off x="1935758" y="4939553"/>
              <a:ext cx="4787771" cy="896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052907" y="5022607"/>
              <a:ext cx="4572022" cy="738664"/>
              <a:chOff x="2864454" y="5100918"/>
              <a:chExt cx="4572022" cy="73866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338918" y="5100918"/>
                <a:ext cx="3097558" cy="738664"/>
                <a:chOff x="4338918" y="5100918"/>
                <a:chExt cx="3097558" cy="738664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4401671" y="5100918"/>
                  <a:ext cx="3034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# bonding e</a:t>
                  </a:r>
                  <a:r>
                    <a:rPr lang="en-US" baseline="30000" dirty="0" smtClean="0"/>
                    <a:t>-</a:t>
                  </a:r>
                  <a:r>
                    <a:rPr lang="en-US" dirty="0" smtClean="0"/>
                    <a:t> - # nonbonding e</a:t>
                  </a:r>
                  <a:r>
                    <a:rPr lang="en-US" baseline="30000" dirty="0" smtClean="0"/>
                    <a:t>-</a:t>
                  </a:r>
                  <a:endParaRPr lang="en-US" dirty="0"/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4338918" y="5452320"/>
                  <a:ext cx="3030070" cy="179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5683623" y="5470250"/>
                  <a:ext cx="340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2864454" y="5267654"/>
                <a:ext cx="1443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Bond Order =</a:t>
                </a:r>
                <a:endParaRPr lang="en-US" dirty="0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6508373" y="296710"/>
            <a:ext cx="238705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will be given blank energy level diagrams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95547" y="1279172"/>
            <a:ext cx="266265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Shorthand Notation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26814" y="2219737"/>
            <a:ext cx="317586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2s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/>
              <a:t> (</a:t>
            </a:r>
            <a:r>
              <a:rPr lang="el-GR" sz="2400" dirty="0" smtClean="0"/>
              <a:t>σ</a:t>
            </a:r>
            <a:r>
              <a:rPr lang="en-US" sz="2400" baseline="30000" dirty="0" smtClean="0"/>
              <a:t>*</a:t>
            </a:r>
            <a:r>
              <a:rPr lang="en-US" sz="2400" baseline="-25000" dirty="0" smtClean="0"/>
              <a:t>2s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(</a:t>
            </a:r>
            <a:r>
              <a:rPr lang="el-GR" sz="2400" dirty="0" smtClean="0"/>
              <a:t>π</a:t>
            </a:r>
            <a:r>
              <a:rPr lang="en-US" sz="2400" baseline="-25000" dirty="0" smtClean="0"/>
              <a:t>2p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(</a:t>
            </a:r>
            <a:r>
              <a:rPr lang="el-GR" sz="2400" dirty="0"/>
              <a:t>σ </a:t>
            </a:r>
            <a:r>
              <a:rPr lang="en-US" sz="2400" baseline="-25000" dirty="0" smtClean="0"/>
              <a:t>2p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12460" y="1758072"/>
            <a:ext cx="220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to 1s</a:t>
            </a:r>
            <a:r>
              <a:rPr lang="en-US" baseline="30000" dirty="0" smtClean="0"/>
              <a:t>2</a:t>
            </a:r>
            <a:r>
              <a:rPr lang="en-US" dirty="0" smtClean="0"/>
              <a:t>, 2s</a:t>
            </a:r>
            <a:r>
              <a:rPr lang="en-US" baseline="30000" dirty="0" smtClean="0"/>
              <a:t>2</a:t>
            </a:r>
            <a:r>
              <a:rPr lang="en-US" dirty="0" smtClean="0"/>
              <a:t> etc.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58297" y="3438052"/>
            <a:ext cx="384438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Diamagnetic vs Paramagnetic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95547" y="4010036"/>
            <a:ext cx="2041328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 = </a:t>
            </a:r>
            <a:r>
              <a:rPr lang="en-US" u="sng" dirty="0" smtClean="0"/>
              <a:t>all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r>
              <a:rPr lang="en-US" dirty="0" smtClean="0"/>
              <a:t> are paired</a:t>
            </a:r>
            <a:endParaRPr lang="en-US" baseline="30000" dirty="0" smtClean="0"/>
          </a:p>
          <a:p>
            <a:r>
              <a:rPr lang="en-US" dirty="0" smtClean="0"/>
              <a:t>Para = unpaired e</a:t>
            </a:r>
            <a:r>
              <a:rPr lang="en-US" baseline="30000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1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285" y="841319"/>
            <a:ext cx="466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is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 diatomic but He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not?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27" y="2390167"/>
            <a:ext cx="4152381" cy="1819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754" y="2390167"/>
            <a:ext cx="4152381" cy="1819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1381" y="5260989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664037" y="5183252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He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439095" y="102655"/>
            <a:ext cx="2532040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Determine # electron</a:t>
            </a:r>
          </a:p>
          <a:p>
            <a:pPr marL="342900" indent="-342900">
              <a:buAutoNum type="arabicPeriod"/>
            </a:pPr>
            <a:r>
              <a:rPr lang="en-US" dirty="0" smtClean="0"/>
              <a:t>Fill in AO and MO</a:t>
            </a:r>
          </a:p>
          <a:p>
            <a:pPr marL="342900" indent="-342900">
              <a:buAutoNum type="arabicPeriod"/>
            </a:pPr>
            <a:r>
              <a:rPr lang="en-US" dirty="0" smtClean="0"/>
              <a:t>Fill low to high E</a:t>
            </a:r>
          </a:p>
          <a:p>
            <a:pPr marL="342900" indent="-342900">
              <a:buAutoNum type="arabicPeriod"/>
            </a:pPr>
            <a:r>
              <a:rPr lang="en-US" dirty="0" smtClean="0"/>
              <a:t>Calculate Bond Order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0145" y="351960"/>
            <a:ext cx="11497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Try It: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39095" y="102655"/>
            <a:ext cx="2532040" cy="175432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Determine # electron</a:t>
            </a:r>
          </a:p>
          <a:p>
            <a:pPr marL="342900" indent="-342900">
              <a:buAutoNum type="arabicPeriod"/>
            </a:pPr>
            <a:r>
              <a:rPr lang="en-US" dirty="0" smtClean="0"/>
              <a:t>Fill in AO and MO</a:t>
            </a:r>
          </a:p>
          <a:p>
            <a:pPr marL="342900" indent="-342900">
              <a:buAutoNum type="arabicPeriod"/>
            </a:pPr>
            <a:r>
              <a:rPr lang="en-US" dirty="0" smtClean="0"/>
              <a:t>Fill low to high E</a:t>
            </a:r>
          </a:p>
          <a:p>
            <a:pPr marL="342900" indent="-342900">
              <a:buAutoNum type="arabicPeriod"/>
            </a:pPr>
            <a:r>
              <a:rPr lang="en-US" dirty="0" smtClean="0"/>
              <a:t>Short hand notation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Calculate Bond Order</a:t>
            </a:r>
          </a:p>
          <a:p>
            <a:pPr marL="342900" indent="-342900">
              <a:buAutoNum type="arabicPeriod"/>
            </a:pPr>
            <a:r>
              <a:rPr lang="en-US" dirty="0" smtClean="0"/>
              <a:t>Di or Para?</a:t>
            </a:r>
          </a:p>
        </p:txBody>
      </p:sp>
    </p:spTree>
    <p:extLst>
      <p:ext uri="{BB962C8B-B14F-4D97-AF65-F5344CB8AC3E}">
        <p14:creationId xmlns:p14="http://schemas.microsoft.com/office/powerpoint/2010/main" val="81331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285" y="841319"/>
            <a:ext cx="4311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of the following molecules “exists” H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and H</a:t>
            </a:r>
            <a:r>
              <a:rPr lang="en-US" sz="2400" baseline="-25000" dirty="0" smtClean="0"/>
              <a:t>2</a:t>
            </a:r>
            <a:r>
              <a:rPr lang="en-US" sz="2400" baseline="30000" dirty="0"/>
              <a:t>-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27" y="2390167"/>
            <a:ext cx="4152381" cy="1819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754" y="2390167"/>
            <a:ext cx="4152381" cy="1819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1381" y="5260989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baseline="30000" dirty="0"/>
              <a:t>+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664037" y="5183252"/>
            <a:ext cx="72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baseline="30000" dirty="0" smtClean="0"/>
              <a:t>-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40145" y="351960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39095" y="102655"/>
            <a:ext cx="2532040" cy="175432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Determine # electron</a:t>
            </a:r>
          </a:p>
          <a:p>
            <a:pPr marL="342900" indent="-342900">
              <a:buAutoNum type="arabicPeriod"/>
            </a:pPr>
            <a:r>
              <a:rPr lang="en-US" dirty="0" smtClean="0"/>
              <a:t>Fill in AO and MO</a:t>
            </a:r>
          </a:p>
          <a:p>
            <a:pPr marL="342900" indent="-342900">
              <a:buAutoNum type="arabicPeriod"/>
            </a:pPr>
            <a:r>
              <a:rPr lang="en-US" dirty="0" smtClean="0"/>
              <a:t>Fill low to high E</a:t>
            </a:r>
          </a:p>
          <a:p>
            <a:pPr marL="342900" indent="-342900">
              <a:buAutoNum type="arabicPeriod"/>
            </a:pPr>
            <a:r>
              <a:rPr lang="en-US" dirty="0" smtClean="0"/>
              <a:t>Short hand notation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Calculate Bond Order</a:t>
            </a:r>
          </a:p>
          <a:p>
            <a:pPr marL="342900" indent="-342900">
              <a:buAutoNum type="arabicPeriod"/>
            </a:pPr>
            <a:r>
              <a:rPr lang="en-US" dirty="0" smtClean="0"/>
              <a:t>Di or Para?</a:t>
            </a:r>
          </a:p>
        </p:txBody>
      </p:sp>
    </p:spTree>
    <p:extLst>
      <p:ext uri="{BB962C8B-B14F-4D97-AF65-F5344CB8AC3E}">
        <p14:creationId xmlns:p14="http://schemas.microsoft.com/office/powerpoint/2010/main" val="124695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6" y="331694"/>
            <a:ext cx="421198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row elements and molecules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2046" y="950259"/>
            <a:ext cx="49216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It’s been way to easy until now…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LCAO – includes </a:t>
            </a:r>
            <a:r>
              <a:rPr lang="en-US" u="sng" dirty="0" smtClean="0"/>
              <a:t>all</a:t>
            </a:r>
            <a:r>
              <a:rPr lang="en-US" dirty="0" smtClean="0"/>
              <a:t> orbitals (s and p) at once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Changes energy levels of MO orbitals depending on the amount of s-p mixing and how close the levels are in energy.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6" y="2882016"/>
            <a:ext cx="8812154" cy="3579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4034" y="4141694"/>
            <a:ext cx="1803332" cy="1004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5240" y="1381985"/>
            <a:ext cx="26326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Swap </a:t>
            </a:r>
            <a:r>
              <a:rPr lang="el-GR" dirty="0" smtClean="0"/>
              <a:t>π</a:t>
            </a:r>
            <a:r>
              <a:rPr lang="en-US" baseline="-25000" dirty="0" smtClean="0"/>
              <a:t>2p</a:t>
            </a:r>
            <a:r>
              <a:rPr lang="en-US" dirty="0" smtClean="0"/>
              <a:t> and </a:t>
            </a:r>
            <a:r>
              <a:rPr lang="el-GR" dirty="0" smtClean="0"/>
              <a:t>σ</a:t>
            </a:r>
            <a:r>
              <a:rPr lang="en-US" baseline="-25000" dirty="0" smtClean="0"/>
              <a:t>2p</a:t>
            </a:r>
            <a:r>
              <a:rPr lang="en-US" dirty="0" smtClean="0"/>
              <a:t> orbitals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4932" y="2470135"/>
            <a:ext cx="441122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 s-p mixing effect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6158" y="2470135"/>
            <a:ext cx="256232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Small s-p mixing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5086994" y="1950830"/>
            <a:ext cx="537411" cy="20591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6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0484" y="0"/>
            <a:ext cx="8570750" cy="6428063"/>
            <a:chOff x="70339" y="251210"/>
            <a:chExt cx="8570750" cy="64280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39" y="251210"/>
              <a:ext cx="8570750" cy="6428063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1507253" y="3307582"/>
              <a:ext cx="6211555" cy="1485482"/>
              <a:chOff x="1507253" y="3307582"/>
              <a:chExt cx="6211555" cy="148548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07253" y="3748035"/>
                <a:ext cx="1808703" cy="1045029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910105" y="3307582"/>
                <a:ext cx="1808703" cy="1045029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6756943" y="6211669"/>
            <a:ext cx="238705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will be given blank energy level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0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285" y="841319"/>
            <a:ext cx="3690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Determine BO of Li</a:t>
            </a:r>
            <a:r>
              <a:rPr lang="en-US" sz="2400" baseline="-25000" dirty="0" smtClean="0"/>
              <a:t>2</a:t>
            </a:r>
            <a:r>
              <a:rPr lang="en-US" sz="2400" dirty="0"/>
              <a:t> </a:t>
            </a:r>
            <a:r>
              <a:rPr lang="en-US" sz="2400" dirty="0" smtClean="0"/>
              <a:t>and Be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240145" y="351960"/>
            <a:ext cx="11497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Try It: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3415"/>
          <a:stretch/>
        </p:blipFill>
        <p:spPr>
          <a:xfrm>
            <a:off x="429904" y="1670418"/>
            <a:ext cx="2954355" cy="510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23415"/>
          <a:stretch/>
        </p:blipFill>
        <p:spPr>
          <a:xfrm>
            <a:off x="5182839" y="1579983"/>
            <a:ext cx="2954355" cy="5105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5778" y="6223718"/>
            <a:ext cx="489236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Li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522450" y="6223717"/>
            <a:ext cx="609462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Be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439095" y="102655"/>
            <a:ext cx="2532040" cy="175432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Determine # electron</a:t>
            </a:r>
          </a:p>
          <a:p>
            <a:pPr marL="342900" indent="-342900">
              <a:buAutoNum type="arabicPeriod"/>
            </a:pPr>
            <a:r>
              <a:rPr lang="en-US" dirty="0" smtClean="0"/>
              <a:t>Fill in AO and MO</a:t>
            </a:r>
          </a:p>
          <a:p>
            <a:pPr marL="342900" indent="-342900">
              <a:buAutoNum type="arabicPeriod"/>
            </a:pPr>
            <a:r>
              <a:rPr lang="en-US" dirty="0" smtClean="0"/>
              <a:t>Fill low to high E</a:t>
            </a:r>
          </a:p>
          <a:p>
            <a:pPr marL="342900" indent="-342900">
              <a:buAutoNum type="arabicPeriod"/>
            </a:pPr>
            <a:r>
              <a:rPr lang="en-US" dirty="0" smtClean="0"/>
              <a:t>Short hand notation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Calculate Bond Order</a:t>
            </a:r>
          </a:p>
          <a:p>
            <a:pPr marL="342900" indent="-342900">
              <a:buAutoNum type="arabicPeriod"/>
            </a:pPr>
            <a:r>
              <a:rPr lang="en-US" dirty="0" smtClean="0"/>
              <a:t>Di or Para?</a:t>
            </a:r>
          </a:p>
        </p:txBody>
      </p:sp>
    </p:spTree>
    <p:extLst>
      <p:ext uri="{BB962C8B-B14F-4D97-AF65-F5344CB8AC3E}">
        <p14:creationId xmlns:p14="http://schemas.microsoft.com/office/powerpoint/2010/main" val="217258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285" y="841319"/>
            <a:ext cx="349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Determine BO of 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C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240145" y="351960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3415"/>
          <a:stretch/>
        </p:blipFill>
        <p:spPr>
          <a:xfrm>
            <a:off x="429904" y="1670418"/>
            <a:ext cx="2954355" cy="510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23415"/>
          <a:stretch/>
        </p:blipFill>
        <p:spPr>
          <a:xfrm>
            <a:off x="5182839" y="1579983"/>
            <a:ext cx="2954355" cy="5105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5778" y="6223718"/>
            <a:ext cx="455574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582741" y="6223718"/>
            <a:ext cx="452368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7702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285" y="841319"/>
            <a:ext cx="357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Determine BO of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240145" y="351960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3415"/>
          <a:stretch/>
        </p:blipFill>
        <p:spPr>
          <a:xfrm>
            <a:off x="339468" y="1423011"/>
            <a:ext cx="2954355" cy="510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633" y="1423011"/>
            <a:ext cx="3407404" cy="54064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5778" y="6223718"/>
            <a:ext cx="487634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367633" y="6223718"/>
            <a:ext cx="492443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407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789" y="301450"/>
            <a:ext cx="385535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 closer look at O</a:t>
            </a:r>
            <a:r>
              <a:rPr lang="en-US" sz="2400" baseline="-25000" dirty="0" smtClean="0"/>
              <a:t>2</a:t>
            </a:r>
          </a:p>
          <a:p>
            <a:pPr algn="ctr"/>
            <a:r>
              <a:rPr lang="en-US" sz="2400" dirty="0" smtClean="0"/>
              <a:t>Diamagnetic or Paramagnetic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3415"/>
          <a:stretch/>
        </p:blipFill>
        <p:spPr>
          <a:xfrm>
            <a:off x="339468" y="1423011"/>
            <a:ext cx="2954355" cy="510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633" y="1423011"/>
            <a:ext cx="3407404" cy="5406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3000" y="6449643"/>
            <a:ext cx="180729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s-p orbital mixing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1166" y="6449643"/>
            <a:ext cx="213109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s-p orbital mixing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98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8" y="512466"/>
            <a:ext cx="8363577" cy="6272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478" y="170821"/>
            <a:ext cx="3334247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Advanced Topics</a:t>
            </a:r>
          </a:p>
          <a:p>
            <a:pPr algn="ctr"/>
            <a:r>
              <a:rPr lang="en-US" sz="2400" dirty="0" err="1" smtClean="0"/>
              <a:t>Heteronuclear</a:t>
            </a:r>
            <a:r>
              <a:rPr lang="en-US" sz="2400" dirty="0" smtClean="0"/>
              <a:t> Molecules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98384" y="189300"/>
            <a:ext cx="31049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Due to differences in EN the energy levels don’t line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8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1" y="225204"/>
            <a:ext cx="173393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Flaws in VBT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7090" y="788895"/>
            <a:ext cx="5693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Fails to explain resonance or delocalization well</a:t>
            </a:r>
          </a:p>
          <a:p>
            <a:pPr marL="342900" indent="-342900">
              <a:buAutoNum type="arabicPeriod"/>
            </a:pPr>
            <a:r>
              <a:rPr lang="en-US" dirty="0" smtClean="0"/>
              <a:t>Fails to predict Magnetic Properties (Example 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smtClean="0"/>
              <a:t>Atomic Orbital - e</a:t>
            </a:r>
            <a:r>
              <a:rPr lang="en-US" baseline="30000" dirty="0" smtClean="0"/>
              <a:t>-</a:t>
            </a:r>
            <a:r>
              <a:rPr lang="en-US" dirty="0" smtClean="0"/>
              <a:t> still belongs to a single atom vs Molecular Orbitals - e</a:t>
            </a:r>
            <a:r>
              <a:rPr lang="en-US" baseline="30000" dirty="0" smtClean="0"/>
              <a:t>-</a:t>
            </a:r>
            <a:r>
              <a:rPr lang="en-US" dirty="0" smtClean="0"/>
              <a:t> is around both atoms in a molecule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023" t="48197" b="31309"/>
          <a:stretch/>
        </p:blipFill>
        <p:spPr>
          <a:xfrm>
            <a:off x="468424" y="5298140"/>
            <a:ext cx="7515638" cy="1308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427" t="2087" b="70588"/>
          <a:stretch/>
        </p:blipFill>
        <p:spPr>
          <a:xfrm>
            <a:off x="531177" y="2877619"/>
            <a:ext cx="6842954" cy="15762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470" y="2399803"/>
            <a:ext cx="154112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Atomic Orbital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8089" y="4612163"/>
            <a:ext cx="183293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Molecular Orbital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80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53" y="343244"/>
            <a:ext cx="6571429" cy="6352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628" y="180870"/>
            <a:ext cx="2828851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Advanced Topics</a:t>
            </a:r>
          </a:p>
          <a:p>
            <a:pPr algn="ctr"/>
            <a:r>
              <a:rPr lang="en-US" sz="2400" dirty="0" smtClean="0"/>
              <a:t>Solid State Chemistry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710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675" y="130629"/>
            <a:ext cx="3371565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Advanced Topics</a:t>
            </a:r>
          </a:p>
          <a:p>
            <a:pPr algn="ctr"/>
            <a:r>
              <a:rPr lang="en-US" sz="2400" dirty="0" smtClean="0"/>
              <a:t>Delocalization in Benzene</a:t>
            </a:r>
            <a:endParaRPr lang="en-US" sz="2400" dirty="0"/>
          </a:p>
        </p:txBody>
      </p:sp>
      <p:pic>
        <p:nvPicPr>
          <p:cNvPr id="4" name="Picture 1029" descr="C:\DOCUME~1\STACY_~1\LOCALS~1\Temp\npo000253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3" y="1066615"/>
            <a:ext cx="1768771" cy="200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028" descr="C:\DOCUME~1\STACY_~1\LOCALS~1\Temp\npo000251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5"/>
          <a:stretch>
            <a:fillRect/>
          </a:stretch>
        </p:blipFill>
        <p:spPr bwMode="auto">
          <a:xfrm>
            <a:off x="2602902" y="980929"/>
            <a:ext cx="6129274" cy="218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247" t="1667" r="4784" b="2815"/>
          <a:stretch/>
        </p:blipFill>
        <p:spPr>
          <a:xfrm>
            <a:off x="2039814" y="3161000"/>
            <a:ext cx="4961137" cy="367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8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588" y="167645"/>
            <a:ext cx="309687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LS vs VBT vs MO theory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878" y="1344706"/>
            <a:ext cx="6033147" cy="2411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5083" y="5593976"/>
            <a:ext cx="4267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Annoying:  All the MO theory examples are normally just two atoms so its difficult to see the difference between atomic and molecular orbitals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255" y="4084309"/>
            <a:ext cx="158569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Quick and Easy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4776" y="1478288"/>
            <a:ext cx="15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Lewis Structures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3121" y="1830581"/>
            <a:ext cx="1941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Bond – two shared e</a:t>
            </a:r>
            <a:r>
              <a:rPr lang="en-US" sz="1600" baseline="30000" dirty="0"/>
              <a:t>-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45694" y="2191364"/>
            <a:ext cx="1176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Counts dots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45694" y="2561326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 bonds same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64776" y="2964586"/>
            <a:ext cx="2200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VSEPR – predicts shapes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828" y="3266109"/>
            <a:ext cx="2611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Violations, FC, Resonance </a:t>
            </a:r>
            <a:r>
              <a:rPr lang="en-US" sz="1600" dirty="0" err="1" smtClean="0"/>
              <a:t>etc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16808" y="4084309"/>
            <a:ext cx="131093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too bad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50425" y="4084309"/>
            <a:ext cx="164570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Pain in the </a:t>
            </a:r>
            <a:r>
              <a:rPr lang="en-US" dirty="0" err="1" smtClean="0"/>
              <a:t>Arse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51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~1\STACY_~1\LOCALS~1\Temp\npo000250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" b="7486"/>
          <a:stretch>
            <a:fillRect/>
          </a:stretch>
        </p:blipFill>
        <p:spPr bwMode="auto">
          <a:xfrm>
            <a:off x="152400" y="996950"/>
            <a:ext cx="8836025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726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569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87" r="5561"/>
          <a:stretch/>
        </p:blipFill>
        <p:spPr>
          <a:xfrm>
            <a:off x="244588" y="3172545"/>
            <a:ext cx="3466800" cy="3322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588" y="167645"/>
            <a:ext cx="384438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Diamagnetic vs Paramagnetic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857" y="4231341"/>
            <a:ext cx="4603669" cy="2124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6611779"/>
            <a:ext cx="5791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https://mediaspace.wisc.edu/media/Paramagnetism+of+liquid+Oxygen+Short+Ver+cropped/1_y4u5ppmq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588" y="1191727"/>
            <a:ext cx="331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no unpaired e</a:t>
            </a:r>
            <a:r>
              <a:rPr lang="en-US" baseline="30000" dirty="0" smtClean="0"/>
              <a:t>-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Not effected by magnetic field</a:t>
            </a:r>
          </a:p>
        </p:txBody>
      </p:sp>
      <p:sp>
        <p:nvSpPr>
          <p:cNvPr id="7" name="Rectangle 6"/>
          <p:cNvSpPr/>
          <p:nvPr/>
        </p:nvSpPr>
        <p:spPr>
          <a:xfrm>
            <a:off x="174588" y="806928"/>
            <a:ext cx="1358449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/>
              <a:t>Diamagnetic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607" y="2400475"/>
            <a:ext cx="2900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unpaired e</a:t>
            </a:r>
            <a:r>
              <a:rPr lang="en-US" baseline="30000" dirty="0" smtClean="0"/>
              <a:t>-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Effected by magnetic field</a:t>
            </a:r>
          </a:p>
        </p:txBody>
      </p:sp>
      <p:sp>
        <p:nvSpPr>
          <p:cNvPr id="9" name="Rectangle 8"/>
          <p:cNvSpPr/>
          <p:nvPr/>
        </p:nvSpPr>
        <p:spPr>
          <a:xfrm>
            <a:off x="245623" y="2036991"/>
            <a:ext cx="1462580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Paramagnetic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916" y="595729"/>
            <a:ext cx="2495550" cy="18383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75262" y="2677942"/>
            <a:ext cx="363997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Theoretically – both are Diamagnetic</a:t>
            </a:r>
          </a:p>
          <a:p>
            <a:r>
              <a:rPr lang="en-US" dirty="0" smtClean="0"/>
              <a:t>Experimentally – O</a:t>
            </a:r>
            <a:r>
              <a:rPr lang="en-US" baseline="-25000" dirty="0" smtClean="0"/>
              <a:t>2</a:t>
            </a:r>
            <a:r>
              <a:rPr lang="en-US" dirty="0" smtClean="0"/>
              <a:t> = paramagnetic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88" y="167645"/>
            <a:ext cx="506324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Molecular Orbital Theory (MO or MOT)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30301" y="3104767"/>
            <a:ext cx="7189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 in bonds are in “Molecular” orbitals not “Atomic” Orbitals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Computers use a “trial” wave-function and modify it to minimize the energy (repeat until you can’t reach a lower energy)</a:t>
            </a:r>
          </a:p>
          <a:p>
            <a:pPr marL="800100" lvl="1" indent="-342900">
              <a:buAutoNum type="alphaLcPeriod"/>
            </a:pPr>
            <a:r>
              <a:rPr lang="en-US" dirty="0"/>
              <a:t>LCAO – Linear Combination of AO to form </a:t>
            </a:r>
            <a:r>
              <a:rPr lang="en-US" dirty="0" smtClean="0"/>
              <a:t>MO (weighted average)</a:t>
            </a:r>
          </a:p>
          <a:p>
            <a:pPr marL="800100" lvl="1" indent="-342900">
              <a:buAutoNum type="alphaLcPeriod"/>
            </a:pPr>
            <a:r>
              <a:rPr lang="en-US" dirty="0" smtClean="0"/>
              <a:t>Constructive vs Destructive Interference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30301" y="838431"/>
            <a:ext cx="2563005" cy="1906957"/>
            <a:chOff x="5343865" y="2832619"/>
            <a:chExt cx="2563005" cy="19069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5427" t="2087" r="46642" b="70588"/>
            <a:stretch/>
          </p:blipFill>
          <p:spPr>
            <a:xfrm>
              <a:off x="5343865" y="2832619"/>
              <a:ext cx="2563005" cy="157622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54804" y="4370244"/>
              <a:ext cx="1541128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Atomic Orbital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83106" y="941472"/>
            <a:ext cx="2385612" cy="1656425"/>
            <a:chOff x="701506" y="3099994"/>
            <a:chExt cx="2385612" cy="16564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6023" t="48197" r="50495" b="31309"/>
            <a:stretch/>
          </p:blipFill>
          <p:spPr>
            <a:xfrm>
              <a:off x="701506" y="3099994"/>
              <a:ext cx="2385612" cy="130884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77843" y="4387087"/>
              <a:ext cx="1832938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Molecular Orbital</a:t>
              </a:r>
              <a:endParaRPr lang="en-US" dirty="0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3618626" y="921497"/>
            <a:ext cx="1843520" cy="1676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Scary Math!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23053" b="36484"/>
          <a:stretch/>
        </p:blipFill>
        <p:spPr>
          <a:xfrm>
            <a:off x="1223019" y="4725776"/>
            <a:ext cx="6204257" cy="18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6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2" y="1523685"/>
            <a:ext cx="7300937" cy="43110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4118" y="233082"/>
            <a:ext cx="454521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 Theory – Adding AO to get MO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59451" y="233082"/>
            <a:ext cx="273703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Non-bonding Orbital (NBO)</a:t>
            </a:r>
          </a:p>
          <a:p>
            <a:r>
              <a:rPr lang="en-US" dirty="0"/>
              <a:t>*aka </a:t>
            </a:r>
            <a:r>
              <a:rPr lang="en-US" dirty="0" smtClean="0"/>
              <a:t>Antibonding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84728" y="5049413"/>
            <a:ext cx="2680447" cy="1651014"/>
            <a:chOff x="3227294" y="5394303"/>
            <a:chExt cx="2680447" cy="1651014"/>
          </a:xfrm>
        </p:grpSpPr>
        <p:sp>
          <p:nvSpPr>
            <p:cNvPr id="8" name="TextBox 7"/>
            <p:cNvSpPr txBox="1"/>
            <p:nvPr/>
          </p:nvSpPr>
          <p:spPr>
            <a:xfrm>
              <a:off x="3406588" y="5394303"/>
              <a:ext cx="212789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Bonding Orbital (BO)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27294" y="5844988"/>
              <a:ext cx="2680447" cy="1200329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Lower in Energy</a:t>
              </a:r>
            </a:p>
            <a:p>
              <a:r>
                <a:rPr lang="en-US" dirty="0"/>
                <a:t>e</a:t>
              </a:r>
              <a:r>
                <a:rPr lang="en-US" baseline="30000" dirty="0"/>
                <a:t>-</a:t>
              </a:r>
              <a:r>
                <a:rPr lang="en-US" dirty="0"/>
                <a:t> density between atoms</a:t>
              </a:r>
            </a:p>
            <a:p>
              <a:r>
                <a:rPr lang="en-US" dirty="0"/>
                <a:t>Constructive </a:t>
              </a:r>
              <a:r>
                <a:rPr lang="en-US" dirty="0" smtClean="0"/>
                <a:t>Interference</a:t>
              </a:r>
            </a:p>
            <a:p>
              <a:r>
                <a:rPr lang="el-GR" dirty="0"/>
                <a:t>σ</a:t>
              </a:r>
              <a:r>
                <a:rPr lang="en-US" baseline="-25000" dirty="0" smtClean="0"/>
                <a:t>1s</a:t>
              </a:r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87742" y="953345"/>
            <a:ext cx="2680447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Higher </a:t>
            </a:r>
            <a:r>
              <a:rPr lang="en-US" dirty="0"/>
              <a:t>in Energy</a:t>
            </a:r>
          </a:p>
          <a:p>
            <a:r>
              <a:rPr lang="en-US" dirty="0" smtClean="0"/>
              <a:t>Node with ZERO e</a:t>
            </a:r>
            <a:r>
              <a:rPr lang="en-US" baseline="30000" dirty="0" smtClean="0"/>
              <a:t>-</a:t>
            </a:r>
            <a:r>
              <a:rPr lang="en-US" dirty="0" smtClean="0"/>
              <a:t> density</a:t>
            </a:r>
          </a:p>
          <a:p>
            <a:r>
              <a:rPr lang="en-US" dirty="0" smtClean="0"/>
              <a:t>Destructive Interference</a:t>
            </a:r>
          </a:p>
          <a:p>
            <a:r>
              <a:rPr lang="el-GR" dirty="0"/>
              <a:t>σ</a:t>
            </a:r>
            <a:r>
              <a:rPr lang="en-US" dirty="0" smtClean="0"/>
              <a:t>*</a:t>
            </a:r>
            <a:r>
              <a:rPr lang="en-US" baseline="-25000" dirty="0" smtClean="0"/>
              <a:t>1s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29009" y="4587748"/>
            <a:ext cx="62026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1s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62865" y="2254762"/>
            <a:ext cx="76708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sz="2400" dirty="0"/>
              <a:t>σ</a:t>
            </a:r>
            <a:r>
              <a:rPr lang="en-US" sz="2400" dirty="0" smtClean="0"/>
              <a:t>*</a:t>
            </a:r>
            <a:r>
              <a:rPr lang="en-US" sz="2400" baseline="-25000" dirty="0" smtClean="0"/>
              <a:t>1s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47482" y="1175920"/>
            <a:ext cx="56271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AO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74023" y="1118970"/>
            <a:ext cx="56271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AO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110752" y="1135517"/>
            <a:ext cx="651140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3051316" y="5234079"/>
            <a:ext cx="118872" cy="1212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29009" y="5234079"/>
            <a:ext cx="118872" cy="1212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32444" y="1997821"/>
            <a:ext cx="118872" cy="1212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0986" y="1997821"/>
            <a:ext cx="118872" cy="1212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761"/>
            <a:ext cx="4342857" cy="3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857" y="781419"/>
            <a:ext cx="4666667" cy="32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729" y="158680"/>
            <a:ext cx="30313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 – H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Molecule</a:t>
            </a:r>
          </a:p>
          <a:p>
            <a:r>
              <a:rPr lang="en-US" sz="2400" dirty="0" smtClean="0"/>
              <a:t>A different perspective</a:t>
            </a:r>
          </a:p>
        </p:txBody>
      </p:sp>
      <p:pic>
        <p:nvPicPr>
          <p:cNvPr id="5" name="Picture 2" descr="C:\DOCUME~1\STACY_~1\LOCALS~1\Temp\npo000249.t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85" y="4571999"/>
            <a:ext cx="6608763" cy="221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0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"/>
          <a:stretch/>
        </p:blipFill>
        <p:spPr bwMode="auto">
          <a:xfrm>
            <a:off x="156657" y="944855"/>
            <a:ext cx="5753303" cy="575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084" y="113858"/>
            <a:ext cx="240187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 – 2p + 2p</a:t>
            </a:r>
          </a:p>
          <a:p>
            <a:r>
              <a:rPr lang="en-US" sz="2400" dirty="0" smtClean="0"/>
              <a:t>Sigma (</a:t>
            </a:r>
            <a:r>
              <a:rPr lang="el-GR" sz="2400" dirty="0" smtClean="0"/>
              <a:t>σ</a:t>
            </a:r>
            <a:r>
              <a:rPr lang="en-US" sz="2400" dirty="0" smtClean="0"/>
              <a:t>) vs Pi (</a:t>
            </a:r>
            <a:r>
              <a:rPr lang="el-GR" sz="2400" dirty="0" smtClean="0"/>
              <a:t>π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6200" y="1225472"/>
            <a:ext cx="2648867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head to head overlap</a:t>
            </a:r>
          </a:p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density between atoms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6657" y="4015559"/>
            <a:ext cx="3375437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overlap is side to side</a:t>
            </a:r>
          </a:p>
          <a:p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density </a:t>
            </a:r>
            <a:r>
              <a:rPr lang="en-US" dirty="0" smtClean="0"/>
              <a:t>above and below </a:t>
            </a:r>
            <a:r>
              <a:rPr lang="en-US" dirty="0"/>
              <a:t>atoms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86367" y="1342422"/>
            <a:ext cx="713657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l-GR" sz="2400" dirty="0"/>
              <a:t>σ</a:t>
            </a:r>
            <a:r>
              <a:rPr lang="en-US" sz="2400" dirty="0" smtClean="0"/>
              <a:t>*</a:t>
            </a:r>
            <a:r>
              <a:rPr lang="en-US" sz="2400" baseline="-25000" dirty="0" smtClean="0"/>
              <a:t>2p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969535" y="4567251"/>
            <a:ext cx="720069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l-GR" sz="2400" dirty="0" smtClean="0"/>
              <a:t>π</a:t>
            </a:r>
            <a:r>
              <a:rPr lang="en-US" sz="2400" dirty="0" smtClean="0"/>
              <a:t>*</a:t>
            </a:r>
            <a:r>
              <a:rPr lang="en-US" sz="2400" baseline="-25000" dirty="0" smtClean="0"/>
              <a:t>2p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986367" y="5930520"/>
            <a:ext cx="566181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l-GR" sz="2400" dirty="0" smtClean="0"/>
              <a:t>π</a:t>
            </a:r>
            <a:r>
              <a:rPr lang="en-US" sz="2400" baseline="-25000" dirty="0" smtClean="0"/>
              <a:t>2p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969535" y="2755498"/>
            <a:ext cx="559769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2p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91718" y="5298141"/>
            <a:ext cx="47320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x2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009880" y="3588065"/>
            <a:ext cx="106150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dirty="0"/>
              <a:t>Pi (</a:t>
            </a:r>
            <a:r>
              <a:rPr lang="el-GR" dirty="0"/>
              <a:t>π</a:t>
            </a:r>
            <a:r>
              <a:rPr lang="en-US" dirty="0" smtClean="0"/>
              <a:t>) BO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43189" y="926985"/>
            <a:ext cx="1394934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Sigma (</a:t>
            </a:r>
            <a:r>
              <a:rPr lang="el-GR" dirty="0"/>
              <a:t>σ</a:t>
            </a:r>
            <a:r>
              <a:rPr lang="en-US" dirty="0"/>
              <a:t>) </a:t>
            </a:r>
            <a:r>
              <a:rPr lang="en-US" dirty="0" smtClean="0"/>
              <a:t>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1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701" y="94146"/>
            <a:ext cx="291047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 – Energy Diagram</a:t>
            </a:r>
          </a:p>
          <a:p>
            <a:pPr algn="ctr"/>
            <a:r>
              <a:rPr lang="en-US" sz="2400" dirty="0" smtClean="0"/>
              <a:t>(2p – orbitals)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55343" y="94146"/>
            <a:ext cx="238705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will be given blank energy level diagrams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32" y="1879041"/>
            <a:ext cx="7202197" cy="40070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9" t="74328" b="5245"/>
          <a:stretch/>
        </p:blipFill>
        <p:spPr bwMode="auto">
          <a:xfrm>
            <a:off x="2199320" y="4007328"/>
            <a:ext cx="1762325" cy="12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9" t="-434" b="80255"/>
          <a:stretch/>
        </p:blipFill>
        <p:spPr bwMode="auto">
          <a:xfrm>
            <a:off x="5295025" y="735928"/>
            <a:ext cx="1914726" cy="122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9" t="26168" b="58615"/>
          <a:stretch/>
        </p:blipFill>
        <p:spPr bwMode="auto">
          <a:xfrm>
            <a:off x="5606045" y="4361018"/>
            <a:ext cx="1894628" cy="92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0" t="49986" b="27685"/>
          <a:stretch/>
        </p:blipFill>
        <p:spPr bwMode="auto">
          <a:xfrm>
            <a:off x="2025822" y="1610594"/>
            <a:ext cx="1764000" cy="13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11"/>
          <p:cNvSpPr/>
          <p:nvPr/>
        </p:nvSpPr>
        <p:spPr>
          <a:xfrm rot="13919987">
            <a:off x="4860643" y="1358727"/>
            <a:ext cx="281354" cy="5256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2547526">
            <a:off x="3783013" y="4098211"/>
            <a:ext cx="281354" cy="5256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13919987">
            <a:off x="5250248" y="4712834"/>
            <a:ext cx="281354" cy="5256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9" t="74328" b="5245"/>
          <a:stretch/>
        </p:blipFill>
        <p:spPr bwMode="auto">
          <a:xfrm>
            <a:off x="528623" y="4007327"/>
            <a:ext cx="1762325" cy="12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0" t="49986" b="27685"/>
          <a:stretch/>
        </p:blipFill>
        <p:spPr bwMode="auto">
          <a:xfrm>
            <a:off x="261822" y="1643429"/>
            <a:ext cx="1764000" cy="13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Up Arrow 16"/>
          <p:cNvSpPr/>
          <p:nvPr/>
        </p:nvSpPr>
        <p:spPr>
          <a:xfrm rot="6995295">
            <a:off x="3716618" y="2488869"/>
            <a:ext cx="281354" cy="5256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8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~1\STACY_~1\LOCALS~1\Temp\npo00024c.tmp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/>
          <a:stretch>
            <a:fillRect/>
          </a:stretch>
        </p:blipFill>
        <p:spPr bwMode="auto">
          <a:xfrm>
            <a:off x="23813" y="136490"/>
            <a:ext cx="9120187" cy="650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597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13272</TotalTime>
  <Words>790</Words>
  <Application>Microsoft Office PowerPoint</Application>
  <PresentationFormat>On-screen Show (4:3)</PresentationFormat>
  <Paragraphs>169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145</cp:revision>
  <dcterms:created xsi:type="dcterms:W3CDTF">2020-03-25T15:59:49Z</dcterms:created>
  <dcterms:modified xsi:type="dcterms:W3CDTF">2020-10-10T21:54:51Z</dcterms:modified>
</cp:coreProperties>
</file>