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20" r:id="rId3"/>
    <p:sldId id="334" r:id="rId4"/>
    <p:sldId id="335" r:id="rId5"/>
    <p:sldId id="336" r:id="rId6"/>
    <p:sldId id="337" r:id="rId7"/>
    <p:sldId id="338" r:id="rId8"/>
    <p:sldId id="339" r:id="rId9"/>
    <p:sldId id="341" r:id="rId10"/>
    <p:sldId id="349" r:id="rId11"/>
    <p:sldId id="350" r:id="rId12"/>
    <p:sldId id="340" r:id="rId13"/>
    <p:sldId id="342" r:id="rId14"/>
    <p:sldId id="344" r:id="rId15"/>
    <p:sldId id="345" r:id="rId16"/>
    <p:sldId id="346" r:id="rId17"/>
    <p:sldId id="347" r:id="rId18"/>
    <p:sldId id="348" r:id="rId19"/>
    <p:sldId id="34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Laughlin, Jay" initials="MJ" lastIdx="0" clrIdx="0">
    <p:extLst>
      <p:ext uri="{19B8F6BF-5375-455C-9EA6-DF929625EA0E}">
        <p15:presenceInfo xmlns:p15="http://schemas.microsoft.com/office/powerpoint/2012/main" userId="S-1-5-21-2877682817-13129443-538219114-2749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3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115" autoAdjust="0"/>
  </p:normalViewPr>
  <p:slideViewPr>
    <p:cSldViewPr snapToGrid="0">
      <p:cViewPr varScale="1">
        <p:scale>
          <a:sx n="107" d="100"/>
          <a:sy n="107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E2F32-80E3-464A-A019-08506349A184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0AE80-C038-4762-89E0-EE4DBEA5E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0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math/arithmetic-home/arith-review-decimals/arithmetic-significant-figures-tutorial/v/multiplying-and-dividing-with-significant-figures" TargetMode="External"/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17" y="1776257"/>
            <a:ext cx="429477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Resonance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Formal Charges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Violating the Octet Rule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776257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AutoNum type="arabicPeriod"/>
            </a:pPr>
            <a:r>
              <a:rPr lang="en-US" dirty="0" smtClean="0"/>
              <a:t>Homework 4 </a:t>
            </a:r>
            <a:r>
              <a:rPr lang="en-US" dirty="0" smtClean="0"/>
              <a:t>f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1017" y="6076861"/>
            <a:ext cx="360040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– Chapter </a:t>
            </a:r>
            <a:r>
              <a:rPr lang="en-US" dirty="0" smtClean="0"/>
              <a:t>4.4-4.6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93841" y="5571082"/>
            <a:ext cx="429477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Additional Useful Links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hlinkClick r:id="rId2"/>
              </a:rPr>
              <a:t>www.chemhaven.org/che111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hlinkClick r:id="rId3"/>
              </a:rPr>
              <a:t>Khan Academy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Google/You Tube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6726" y="206597"/>
            <a:ext cx="60642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111 Fall 2020</a:t>
            </a:r>
          </a:p>
          <a:p>
            <a:pPr algn="ctr"/>
            <a:r>
              <a:rPr lang="en-US" sz="3200" dirty="0" smtClean="0"/>
              <a:t>Lecture 4 </a:t>
            </a:r>
            <a:r>
              <a:rPr lang="en-US" sz="3200" dirty="0" smtClean="0"/>
              <a:t>f</a:t>
            </a:r>
            <a:endParaRPr lang="en-US" sz="3200" dirty="0" smtClean="0"/>
          </a:p>
          <a:p>
            <a:pPr algn="ctr"/>
            <a:r>
              <a:rPr lang="en-US" sz="3200" dirty="0" smtClean="0"/>
              <a:t>Lewis Structures – Advanced Topics</a:t>
            </a:r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582" y="5848081"/>
            <a:ext cx="604781" cy="8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730" y="313765"/>
            <a:ext cx="112248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99130" y="310172"/>
            <a:ext cx="370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Determine the shape + is it NP or DP?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7554" y="1602427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PCl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66812" y="1602426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SF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4095" y="1622611"/>
            <a:ext cx="73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XeF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679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730" y="313765"/>
            <a:ext cx="2086725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 - Answers!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6283" y="313765"/>
            <a:ext cx="370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Determine the shape + is it NP or DP?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7554" y="1602427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PCl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73" y="2987013"/>
            <a:ext cx="7015858" cy="2521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66812" y="1602426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SF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4095" y="1622611"/>
            <a:ext cx="73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XeF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2730" y="5916706"/>
            <a:ext cx="288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Nonpolar – all vectors cancel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2877" y="5896521"/>
            <a:ext cx="288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Nonpolar – all vectors cancel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52265" y="5896521"/>
            <a:ext cx="288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Nonpolar – all vectors cancel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0356" y="2450274"/>
            <a:ext cx="148489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Square Planar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98132" y="2393978"/>
            <a:ext cx="209448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Trigonal </a:t>
            </a:r>
            <a:r>
              <a:rPr lang="en-US" dirty="0" err="1" smtClean="0"/>
              <a:t>Bipyramidal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74889" y="2353205"/>
            <a:ext cx="121744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Octahedral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4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981" y="330227"/>
            <a:ext cx="211487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Formal Charges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9645" y="3676006"/>
            <a:ext cx="79884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Definition:  </a:t>
            </a:r>
            <a:r>
              <a:rPr lang="en-US" dirty="0" smtClean="0"/>
              <a:t>The difference in charge between the valence e</a:t>
            </a:r>
            <a:r>
              <a:rPr lang="en-US" baseline="30000" dirty="0" smtClean="0"/>
              <a:t>-</a:t>
            </a:r>
            <a:r>
              <a:rPr lang="en-US" dirty="0" smtClean="0"/>
              <a:t> in an isolated atom and the number of e</a:t>
            </a:r>
            <a:r>
              <a:rPr lang="en-US" baseline="30000" dirty="0" smtClean="0"/>
              <a:t>-</a:t>
            </a:r>
            <a:r>
              <a:rPr lang="en-US" dirty="0" smtClean="0"/>
              <a:t> assigned in the Lewis Structure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2715" y="5494493"/>
            <a:ext cx="6062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FC = # Valence e</a:t>
            </a:r>
            <a:r>
              <a:rPr lang="en-US" sz="2400" baseline="30000" dirty="0" smtClean="0"/>
              <a:t>-</a:t>
            </a:r>
            <a:r>
              <a:rPr lang="en-US" sz="2400" dirty="0"/>
              <a:t> </a:t>
            </a:r>
            <a:r>
              <a:rPr lang="en-US" sz="2400" dirty="0" smtClean="0"/>
              <a:t>- # lone pair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- ½ bonding </a:t>
            </a:r>
            <a:r>
              <a:rPr lang="en-US" sz="2400" dirty="0"/>
              <a:t>e</a:t>
            </a:r>
            <a:r>
              <a:rPr lang="en-US" sz="2400" baseline="30000" dirty="0"/>
              <a:t>-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29734" y="4885937"/>
            <a:ext cx="148803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Isolated Atom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94425" y="4885937"/>
            <a:ext cx="164019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Valence e</a:t>
            </a:r>
            <a:r>
              <a:rPr lang="en-US" baseline="30000" dirty="0" smtClean="0"/>
              <a:t>-</a:t>
            </a:r>
            <a:r>
              <a:rPr lang="en-US" dirty="0" smtClean="0"/>
              <a:t> in LS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5400000">
            <a:off x="2798720" y="4686282"/>
            <a:ext cx="350064" cy="1488037"/>
          </a:xfrm>
          <a:prstGeom prst="leftBrac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5400000">
            <a:off x="5539489" y="3676864"/>
            <a:ext cx="350064" cy="3506874"/>
          </a:xfrm>
          <a:prstGeom prst="lef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71592" y="1125709"/>
            <a:ext cx="3402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Polyatomic Ions always have </a:t>
            </a:r>
            <a:r>
              <a:rPr lang="en-US" dirty="0" smtClean="0"/>
              <a:t>FC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Sum FC = overall charge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Other molecules may have FC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855" y="9094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What happens if there is more than 1 possible LS?  “Tie-Breakers”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 </a:t>
            </a:r>
            <a:r>
              <a:rPr lang="en-US" dirty="0"/>
              <a:t>structure with the least FC is the most “correct” structure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Negative FC should reside on the most EN </a:t>
            </a:r>
            <a:r>
              <a:rPr lang="en-US" dirty="0" smtClean="0"/>
              <a:t>Element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Adjacent FC = same sign or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37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75" y="470904"/>
            <a:ext cx="1323632" cy="4616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Example: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763" y="1969714"/>
            <a:ext cx="2838450" cy="1609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6786" y="470904"/>
            <a:ext cx="6062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FC = # Valence e</a:t>
            </a:r>
            <a:r>
              <a:rPr lang="en-US" sz="2400" baseline="30000" dirty="0" smtClean="0"/>
              <a:t>-</a:t>
            </a:r>
            <a:r>
              <a:rPr lang="en-US" sz="2400" dirty="0"/>
              <a:t> </a:t>
            </a:r>
            <a:r>
              <a:rPr lang="en-US" sz="2400" dirty="0" smtClean="0"/>
              <a:t>- # lone pair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- ½ bonding </a:t>
            </a:r>
            <a:r>
              <a:rPr lang="en-US" sz="2400" dirty="0"/>
              <a:t>e</a:t>
            </a:r>
            <a:r>
              <a:rPr lang="en-US" sz="2400" baseline="30000" dirty="0"/>
              <a:t>-</a:t>
            </a:r>
            <a:r>
              <a:rPr lang="en-US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099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7951"/>
          <a:stretch/>
        </p:blipFill>
        <p:spPr>
          <a:xfrm>
            <a:off x="686940" y="1798656"/>
            <a:ext cx="8060996" cy="924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75" y="470904"/>
            <a:ext cx="2051587" cy="4616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You Try it:  NO</a:t>
            </a:r>
            <a:r>
              <a:rPr lang="en-US" sz="2400" baseline="30000" dirty="0" smtClean="0"/>
              <a:t>+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04382" y="364322"/>
            <a:ext cx="3826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out the FC for each structure below</a:t>
            </a:r>
          </a:p>
          <a:p>
            <a:r>
              <a:rPr lang="en-US" dirty="0" smtClean="0"/>
              <a:t>Which structure is the “best”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414" b="71919"/>
          <a:stretch/>
        </p:blipFill>
        <p:spPr>
          <a:xfrm>
            <a:off x="550259" y="4220308"/>
            <a:ext cx="8197677" cy="107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34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16" y="1267767"/>
            <a:ext cx="8060996" cy="148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75" y="470904"/>
            <a:ext cx="1318181" cy="4616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Answers: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56634" y="105402"/>
            <a:ext cx="2994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Favored structure, the + charge is on the least EN element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 rot="10800000">
            <a:off x="2863779" y="789697"/>
            <a:ext cx="703385" cy="620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3" y="2925239"/>
            <a:ext cx="8777611" cy="28118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8267" y="5904649"/>
            <a:ext cx="2994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 is favored structure, the - charge is on the most EN element</a:t>
            </a: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2160394" y="5313992"/>
            <a:ext cx="703385" cy="620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2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981" y="330227"/>
            <a:ext cx="28907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Resonance Structures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653553" y="6581001"/>
            <a:ext cx="6598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https://chemistry.stackexchange.com/questions/15665/ozone-resonance-structure-differing-opinions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412" y="950259"/>
            <a:ext cx="800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molecules can not be described by a single LS or there are multiple correct 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65" y="5713812"/>
            <a:ext cx="300317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Really LS are just not 100% correct, need a better theory…VBT and MO Theory!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7554" y="1867708"/>
            <a:ext cx="2285999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Ozone’s LS predicts 2 different bond lengths but experimentally only 1 is observed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4022390"/>
            <a:ext cx="6265516" cy="9291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3092" y="3886778"/>
            <a:ext cx="251229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Resonance Hybrid - The “real” structure is the superposition (average) of all possible LS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58798"/>
          <a:stretch/>
        </p:blipFill>
        <p:spPr>
          <a:xfrm>
            <a:off x="4404058" y="1906962"/>
            <a:ext cx="198971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63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66" y="1117601"/>
            <a:ext cx="7853503" cy="1164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981" y="330227"/>
            <a:ext cx="306917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 more in depth view…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97526" y="214623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A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1717" y="2146232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B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0207" y="2146231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C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581" y="3174861"/>
            <a:ext cx="74660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Despite the ↔ the molecule does not go back and forth between </a:t>
            </a:r>
            <a:r>
              <a:rPr lang="en-US" dirty="0" smtClean="0">
                <a:solidFill>
                  <a:srgbClr val="00B0F0"/>
                </a:solidFill>
              </a:rPr>
              <a:t>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B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correct structure is always </a:t>
            </a:r>
            <a:r>
              <a:rPr lang="en-US" dirty="0" smtClean="0">
                <a:solidFill>
                  <a:srgbClr val="00B050"/>
                </a:solidFill>
              </a:rPr>
              <a:t>C</a:t>
            </a:r>
            <a:r>
              <a:rPr lang="en-US" dirty="0" smtClean="0"/>
              <a:t>.  </a:t>
            </a:r>
          </a:p>
          <a:p>
            <a:pPr marL="342900" indent="-342900">
              <a:buAutoNum type="arabicPeriod"/>
            </a:pPr>
            <a:r>
              <a:rPr lang="en-US" dirty="0" smtClean="0"/>
              <a:t>Each bond is identical and somewhere between a single and double bond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68019" y="5852358"/>
            <a:ext cx="300317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Really LS are just not 100% correct, need a better theory…VBT and MO Theory!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526" y="4480488"/>
            <a:ext cx="93807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Analogy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6981" y="5047455"/>
            <a:ext cx="5626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like colors.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is the combination of </a:t>
            </a:r>
            <a:r>
              <a:rPr lang="en-US" dirty="0" smtClean="0">
                <a:solidFill>
                  <a:srgbClr val="FFFF00"/>
                </a:solidFill>
              </a:rPr>
              <a:t>Yellow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F0"/>
                </a:solidFill>
              </a:rPr>
              <a:t>Blue. </a:t>
            </a:r>
            <a:r>
              <a:rPr lang="en-US" dirty="0" smtClean="0"/>
              <a:t>It does not oscillate between yellow and blue and its never just yellow or blue, its </a:t>
            </a:r>
            <a:r>
              <a:rPr lang="en-US" u="sng" dirty="0" smtClean="0"/>
              <a:t>ALWAYS</a:t>
            </a:r>
            <a:r>
              <a:rPr lang="en-US" dirty="0" smtClean="0"/>
              <a:t> </a:t>
            </a:r>
            <a:r>
              <a:rPr lang="en-US" dirty="0">
                <a:solidFill>
                  <a:srgbClr val="00B050"/>
                </a:solidFill>
              </a:rPr>
              <a:t>G</a:t>
            </a:r>
            <a:r>
              <a:rPr lang="en-US" dirty="0" smtClean="0">
                <a:solidFill>
                  <a:srgbClr val="00B050"/>
                </a:solidFill>
              </a:rPr>
              <a:t>reen.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75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098" y="943289"/>
            <a:ext cx="7091414" cy="5851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915" y="285005"/>
            <a:ext cx="254371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Another, Cooler Analogy!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68019" y="5852358"/>
            <a:ext cx="300317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Really LS are just not 100% correct, need a better theory…VBT and MO Theory!</a:t>
            </a:r>
          </a:p>
        </p:txBody>
      </p:sp>
    </p:spTree>
    <p:extLst>
      <p:ext uri="{BB962C8B-B14F-4D97-AF65-F5344CB8AC3E}">
        <p14:creationId xmlns:p14="http://schemas.microsoft.com/office/powerpoint/2010/main" val="416612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341" y="286326"/>
            <a:ext cx="351019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Why is Chemistry so hard!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6" y="832594"/>
            <a:ext cx="4573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Is it better to obey or violate the octet rule?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Case Study:  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-2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541" r="52069"/>
          <a:stretch/>
        </p:blipFill>
        <p:spPr>
          <a:xfrm>
            <a:off x="960853" y="2278474"/>
            <a:ext cx="2484582" cy="2486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9515" r="31835"/>
          <a:stretch/>
        </p:blipFill>
        <p:spPr>
          <a:xfrm>
            <a:off x="5271519" y="2278473"/>
            <a:ext cx="2664692" cy="24860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0853" y="1840529"/>
            <a:ext cx="213353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/>
              <a:t>Obey the Octet Rule </a:t>
            </a:r>
          </a:p>
        </p:txBody>
      </p:sp>
      <p:sp>
        <p:nvSpPr>
          <p:cNvPr id="8" name="Rectangle 7"/>
          <p:cNvSpPr/>
          <p:nvPr/>
        </p:nvSpPr>
        <p:spPr>
          <a:xfrm>
            <a:off x="5284686" y="1840529"/>
            <a:ext cx="2245808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Violate </a:t>
            </a:r>
            <a:r>
              <a:rPr lang="en-US" dirty="0"/>
              <a:t>the Octet Rule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5841" y="6130264"/>
            <a:ext cx="287875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Another example of why LS are not the 100% answer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0853" y="4977436"/>
            <a:ext cx="2147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Obeys Octet Rule</a:t>
            </a:r>
          </a:p>
          <a:p>
            <a:pPr marL="342900" indent="-342900">
              <a:buAutoNum type="arabicPeriod"/>
            </a:pPr>
            <a:r>
              <a:rPr lang="en-US" dirty="0" smtClean="0"/>
              <a:t>High FC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87772" y="5002306"/>
            <a:ext cx="2314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Violates Octet Rule</a:t>
            </a:r>
          </a:p>
          <a:p>
            <a:pPr marL="342900" indent="-342900">
              <a:buAutoNum type="arabicPeriod"/>
            </a:pPr>
            <a:r>
              <a:rPr lang="en-US" dirty="0" smtClean="0"/>
              <a:t>Low FC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0836" y="6268763"/>
            <a:ext cx="4815036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*QM calculations suggest structure (a) is “better”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977" y="376517"/>
            <a:ext cx="315195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Violating the Octet Rule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9977" y="1004047"/>
            <a:ext cx="34714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3 Cases</a:t>
            </a:r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en-US" dirty="0"/>
              <a:t>Too few </a:t>
            </a:r>
            <a:r>
              <a:rPr lang="en-US" dirty="0" smtClean="0"/>
              <a:t>electrons (e</a:t>
            </a:r>
            <a:r>
              <a:rPr lang="en-US" baseline="30000" dirty="0" smtClean="0"/>
              <a:t>-</a:t>
            </a:r>
            <a:r>
              <a:rPr lang="en-US" dirty="0" smtClean="0"/>
              <a:t> deficient)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Odd # of electrons (radicals)</a:t>
            </a:r>
          </a:p>
          <a:p>
            <a:pPr marL="342900" indent="-342900">
              <a:buAutoNum type="arabicPeriod"/>
            </a:pPr>
            <a:r>
              <a:rPr lang="en-US" dirty="0" smtClean="0"/>
              <a:t>Expanded Octets (</a:t>
            </a:r>
            <a:r>
              <a:rPr lang="en-US" dirty="0" err="1" smtClean="0"/>
              <a:t>hypervalent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893" y="675523"/>
            <a:ext cx="1743075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431" y="3843339"/>
            <a:ext cx="2478721" cy="1401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77" y="3824151"/>
            <a:ext cx="4876800" cy="17526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630706" y="1183341"/>
            <a:ext cx="2052918" cy="251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78453" y="1721224"/>
            <a:ext cx="3389900" cy="259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05318" y="2204376"/>
            <a:ext cx="26894" cy="1498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94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835" y="268941"/>
            <a:ext cx="315195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Violating the Octet Rule</a:t>
            </a:r>
          </a:p>
          <a:p>
            <a:pPr algn="ctr"/>
            <a:r>
              <a:rPr lang="en-US" sz="2400" dirty="0" smtClean="0"/>
              <a:t>Too few electrons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4117" y="1308846"/>
            <a:ext cx="3680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Generally occurs only for Be, B, Al</a:t>
            </a:r>
          </a:p>
          <a:p>
            <a:pPr marL="342900" indent="-342900">
              <a:buAutoNum type="arabicPeriod"/>
            </a:pPr>
            <a:r>
              <a:rPr lang="en-US" dirty="0" smtClean="0"/>
              <a:t>Fairly Reactive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107" y="593912"/>
            <a:ext cx="284797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84" y="3612777"/>
            <a:ext cx="8054752" cy="2492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835" y="2778119"/>
            <a:ext cx="35053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“best” structure for BF</a:t>
            </a:r>
            <a:r>
              <a:rPr lang="en-US" baseline="-25000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51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69" y="268941"/>
            <a:ext cx="335848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Violating the Octet Rule</a:t>
            </a:r>
          </a:p>
          <a:p>
            <a:pPr algn="ctr"/>
            <a:r>
              <a:rPr lang="en-US" sz="2400" dirty="0" smtClean="0"/>
              <a:t>Odd Number of Electrons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17635" y="1404700"/>
            <a:ext cx="3166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Often Called “Free Radicals”</a:t>
            </a:r>
          </a:p>
          <a:p>
            <a:pPr marL="342900" indent="-342900">
              <a:buAutoNum type="arabicPeriod"/>
            </a:pPr>
            <a:r>
              <a:rPr lang="en-US" dirty="0" smtClean="0"/>
              <a:t>Very Reactive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730" y="902753"/>
            <a:ext cx="3685714" cy="6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225" y="2698377"/>
            <a:ext cx="151682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NO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7309" y="4903695"/>
            <a:ext cx="162262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ClO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5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370" y="197224"/>
            <a:ext cx="407528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Violating the Octet Rule</a:t>
            </a:r>
          </a:p>
          <a:p>
            <a:pPr algn="ctr"/>
            <a:r>
              <a:rPr lang="en-US" sz="2400" dirty="0" smtClean="0"/>
              <a:t>Expanded Octets (</a:t>
            </a:r>
            <a:r>
              <a:rPr lang="en-US" sz="2400" dirty="0" err="1" smtClean="0"/>
              <a:t>Hypervalent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1220" y="1217685"/>
            <a:ext cx="3971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Central Element Only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n </a:t>
            </a:r>
            <a:r>
              <a:rPr lang="en-US" u="sng" dirty="0" smtClean="0"/>
              <a:t>&gt;</a:t>
            </a:r>
            <a:r>
              <a:rPr lang="en-US" dirty="0" smtClean="0"/>
              <a:t> 3 have access to d-orbitals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Nonmetals (S, P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Highly EN terminal elements</a:t>
            </a:r>
          </a:p>
          <a:p>
            <a:pPr marL="342900" indent="-342900">
              <a:buAutoNum type="arabicPeriod"/>
            </a:pPr>
            <a:r>
              <a:rPr lang="en-US" dirty="0" smtClean="0"/>
              <a:t>Extra Valence e</a:t>
            </a:r>
            <a:r>
              <a:rPr lang="en-US" baseline="30000" dirty="0" smtClean="0"/>
              <a:t>-</a:t>
            </a:r>
            <a:r>
              <a:rPr lang="en-US" dirty="0" smtClean="0"/>
              <a:t> go on central atom</a:t>
            </a:r>
          </a:p>
          <a:p>
            <a:pPr marL="342900" indent="-342900">
              <a:buAutoNum type="arabicPeriod"/>
            </a:pPr>
            <a:r>
              <a:rPr lang="en-US" dirty="0" smtClean="0"/>
              <a:t>Decreases Formal Charges</a:t>
            </a:r>
          </a:p>
          <a:p>
            <a:pPr marL="342900" indent="-342900">
              <a:buAutoNum type="arabicPeriod"/>
            </a:pPr>
            <a:r>
              <a:rPr lang="en-US" dirty="0" smtClean="0"/>
              <a:t>Two new shape families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93316" y="1825905"/>
            <a:ext cx="1731680" cy="646332"/>
            <a:chOff x="7270378" y="6024282"/>
            <a:chExt cx="1731680" cy="646332"/>
          </a:xfrm>
        </p:grpSpPr>
        <p:sp>
          <p:nvSpPr>
            <p:cNvPr id="8" name="TextBox 7"/>
            <p:cNvSpPr txBox="1"/>
            <p:nvPr/>
          </p:nvSpPr>
          <p:spPr>
            <a:xfrm>
              <a:off x="7270378" y="6024283"/>
              <a:ext cx="932115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# atoms</a:t>
              </a:r>
            </a:p>
            <a:p>
              <a:r>
                <a:rPr lang="en-US" dirty="0" smtClean="0"/>
                <a:t>Bonded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11457" y="6024282"/>
              <a:ext cx="790601" cy="646331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# lone</a:t>
              </a:r>
            </a:p>
            <a:p>
              <a:r>
                <a:rPr lang="en-US" dirty="0"/>
                <a:t>p</a:t>
              </a:r>
              <a:r>
                <a:rPr lang="en-US" dirty="0" smtClean="0"/>
                <a:t>air e</a:t>
              </a:r>
              <a:r>
                <a:rPr lang="en-US" baseline="30000" dirty="0" smtClean="0"/>
                <a:t>-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76259" y="1964404"/>
            <a:ext cx="229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Unique for each shape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45365" y="3438474"/>
            <a:ext cx="7592270" cy="3285879"/>
            <a:chOff x="472259" y="3019068"/>
            <a:chExt cx="7592270" cy="3285879"/>
          </a:xfrm>
        </p:grpSpPr>
        <p:grpSp>
          <p:nvGrpSpPr>
            <p:cNvPr id="6" name="Group 5"/>
            <p:cNvGrpSpPr/>
            <p:nvPr/>
          </p:nvGrpSpPr>
          <p:grpSpPr>
            <a:xfrm>
              <a:off x="472259" y="3019068"/>
              <a:ext cx="7580952" cy="3285879"/>
              <a:chOff x="313799" y="2678409"/>
              <a:chExt cx="7580952" cy="328587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b="86133"/>
              <a:stretch/>
            </p:blipFill>
            <p:spPr>
              <a:xfrm>
                <a:off x="313799" y="2678409"/>
                <a:ext cx="7580952" cy="87562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t="61829"/>
              <a:stretch/>
            </p:blipFill>
            <p:spPr>
              <a:xfrm>
                <a:off x="313799" y="3554034"/>
                <a:ext cx="7580952" cy="2410254"/>
              </a:xfrm>
              <a:prstGeom prst="rect">
                <a:avLst/>
              </a:prstGeom>
            </p:spPr>
          </p:pic>
        </p:grpSp>
        <p:sp>
          <p:nvSpPr>
            <p:cNvPr id="11" name="Multiply 10"/>
            <p:cNvSpPr/>
            <p:nvPr/>
          </p:nvSpPr>
          <p:spPr>
            <a:xfrm>
              <a:off x="5387788" y="4879559"/>
              <a:ext cx="1479177" cy="142538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ultiply 11"/>
            <p:cNvSpPr/>
            <p:nvPr/>
          </p:nvSpPr>
          <p:spPr>
            <a:xfrm>
              <a:off x="6585352" y="4804453"/>
              <a:ext cx="1479177" cy="142538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340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/>
          <a:stretch>
            <a:fillRect/>
          </a:stretch>
        </p:blipFill>
        <p:spPr bwMode="auto">
          <a:xfrm>
            <a:off x="2538265" y="719124"/>
            <a:ext cx="4674681" cy="256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1"/>
          <a:stretch>
            <a:fillRect/>
          </a:stretch>
        </p:blipFill>
        <p:spPr bwMode="auto">
          <a:xfrm>
            <a:off x="4733534" y="3367359"/>
            <a:ext cx="3476962" cy="285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793" y="968188"/>
            <a:ext cx="2143536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Trigonal </a:t>
            </a:r>
            <a:r>
              <a:rPr lang="en-US" dirty="0" err="1"/>
              <a:t>Bypyramidal</a:t>
            </a:r>
            <a:endParaRPr lang="en-US" dirty="0"/>
          </a:p>
          <a:p>
            <a:pPr algn="ctr"/>
            <a:r>
              <a:rPr lang="en-US" dirty="0"/>
              <a:t>90</a:t>
            </a:r>
            <a:r>
              <a:rPr lang="en-US" dirty="0" smtClean="0"/>
              <a:t>°</a:t>
            </a:r>
            <a:r>
              <a:rPr lang="en-US" dirty="0" smtClean="0"/>
              <a:t>/120°</a:t>
            </a:r>
            <a:endParaRPr lang="en-US" dirty="0"/>
          </a:p>
          <a:p>
            <a:pPr algn="ctr"/>
            <a:r>
              <a:rPr lang="en-US" dirty="0" smtClean="0"/>
              <a:t>(5,0</a:t>
            </a:r>
            <a:r>
              <a:rPr lang="en-US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767" y="159115"/>
            <a:ext cx="253607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Five </a:t>
            </a:r>
            <a:r>
              <a:rPr lang="en-US" sz="2400" dirty="0" smtClean="0"/>
              <a:t>Charge Clouds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5855" y="4226738"/>
            <a:ext cx="1016624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See-Saw</a:t>
            </a:r>
            <a:endParaRPr lang="en-US" dirty="0"/>
          </a:p>
          <a:p>
            <a:pPr algn="ctr"/>
            <a:r>
              <a:rPr lang="en-US" dirty="0"/>
              <a:t>90°/120°</a:t>
            </a:r>
          </a:p>
          <a:p>
            <a:pPr algn="ctr"/>
            <a:r>
              <a:rPr lang="en-US" dirty="0" smtClean="0"/>
              <a:t>(4,1)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98529" y="4220075"/>
            <a:ext cx="2474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*always remove equatorial before axial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78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6"/>
          <a:stretch>
            <a:fillRect/>
          </a:stretch>
        </p:blipFill>
        <p:spPr bwMode="auto">
          <a:xfrm>
            <a:off x="4034117" y="683532"/>
            <a:ext cx="3334215" cy="231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9362" y="1377207"/>
            <a:ext cx="942887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T-Shape</a:t>
            </a:r>
            <a:endParaRPr lang="en-US" dirty="0"/>
          </a:p>
          <a:p>
            <a:pPr algn="ctr"/>
            <a:r>
              <a:rPr lang="en-US" dirty="0" smtClean="0"/>
              <a:t>90°</a:t>
            </a:r>
            <a:endParaRPr lang="en-US" dirty="0"/>
          </a:p>
          <a:p>
            <a:pPr algn="ctr"/>
            <a:r>
              <a:rPr lang="en-US" dirty="0" smtClean="0"/>
              <a:t>(3,2)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767" y="159115"/>
            <a:ext cx="253607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Five </a:t>
            </a:r>
            <a:r>
              <a:rPr lang="en-US" sz="2400" dirty="0" smtClean="0"/>
              <a:t>Charge Clouds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9133" y="4577607"/>
            <a:ext cx="763349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Linear</a:t>
            </a:r>
          </a:p>
          <a:p>
            <a:pPr algn="ctr"/>
            <a:r>
              <a:rPr lang="en-US" dirty="0" smtClean="0"/>
              <a:t>180</a:t>
            </a:r>
            <a:r>
              <a:rPr lang="en-US" dirty="0" smtClean="0"/>
              <a:t>°</a:t>
            </a:r>
            <a:endParaRPr lang="en-US" dirty="0"/>
          </a:p>
          <a:p>
            <a:pPr algn="ctr"/>
            <a:r>
              <a:rPr lang="en-US" dirty="0" smtClean="0"/>
              <a:t>(2,3)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18" y="3747247"/>
            <a:ext cx="4072061" cy="240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59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96" y="466165"/>
            <a:ext cx="5345465" cy="22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541" y="1341348"/>
            <a:ext cx="1217448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Octahedral</a:t>
            </a:r>
            <a:endParaRPr lang="en-US" dirty="0"/>
          </a:p>
          <a:p>
            <a:pPr algn="ctr"/>
            <a:r>
              <a:rPr lang="en-US" dirty="0" smtClean="0"/>
              <a:t>90°</a:t>
            </a:r>
            <a:endParaRPr lang="en-US" dirty="0"/>
          </a:p>
          <a:p>
            <a:pPr algn="ctr"/>
            <a:r>
              <a:rPr lang="en-US" dirty="0" smtClean="0"/>
              <a:t>(6,0)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767" y="159115"/>
            <a:ext cx="237879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Six </a:t>
            </a:r>
            <a:r>
              <a:rPr lang="en-US" sz="2400" dirty="0" smtClean="0"/>
              <a:t>Charge Clouds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1"/>
          <a:stretch/>
        </p:blipFill>
        <p:spPr bwMode="auto">
          <a:xfrm>
            <a:off x="3517793" y="3541061"/>
            <a:ext cx="5004469" cy="21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622" y="4254879"/>
            <a:ext cx="1822936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Square Pyramidal</a:t>
            </a:r>
            <a:endParaRPr lang="en-US" dirty="0"/>
          </a:p>
          <a:p>
            <a:pPr algn="ctr"/>
            <a:r>
              <a:rPr lang="en-US" dirty="0" smtClean="0"/>
              <a:t>90°</a:t>
            </a:r>
            <a:endParaRPr lang="en-US" dirty="0"/>
          </a:p>
          <a:p>
            <a:pPr algn="ctr"/>
            <a:r>
              <a:rPr lang="en-US" dirty="0" smtClean="0"/>
              <a:t>(5,1)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4916" y="5724061"/>
            <a:ext cx="2474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*always remove axial before equatorial atoms</a:t>
            </a:r>
          </a:p>
        </p:txBody>
      </p:sp>
    </p:spTree>
    <p:extLst>
      <p:ext uri="{BB962C8B-B14F-4D97-AF65-F5344CB8AC3E}">
        <p14:creationId xmlns:p14="http://schemas.microsoft.com/office/powerpoint/2010/main" val="268987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67" y="159115"/>
            <a:ext cx="237879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Six </a:t>
            </a:r>
            <a:r>
              <a:rPr lang="en-US" sz="2400" dirty="0" smtClean="0"/>
              <a:t>Charge Clouds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1"/>
          <a:stretch/>
        </p:blipFill>
        <p:spPr bwMode="auto">
          <a:xfrm>
            <a:off x="3813227" y="984290"/>
            <a:ext cx="4332517" cy="202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407" y="1274087"/>
            <a:ext cx="1537793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Square Planar</a:t>
            </a:r>
            <a:endParaRPr lang="en-US" dirty="0"/>
          </a:p>
          <a:p>
            <a:pPr algn="ctr"/>
            <a:r>
              <a:rPr lang="en-US" dirty="0" smtClean="0"/>
              <a:t>90°</a:t>
            </a:r>
            <a:endParaRPr lang="en-US" dirty="0"/>
          </a:p>
          <a:p>
            <a:pPr algn="ctr"/>
            <a:r>
              <a:rPr lang="en-US" dirty="0" smtClean="0"/>
              <a:t>(4,2)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307" y="4492417"/>
            <a:ext cx="942887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T-Shape</a:t>
            </a:r>
            <a:endParaRPr lang="en-US" dirty="0"/>
          </a:p>
          <a:p>
            <a:pPr algn="ctr"/>
            <a:r>
              <a:rPr lang="en-US" dirty="0" smtClean="0"/>
              <a:t>90°</a:t>
            </a:r>
            <a:endParaRPr lang="en-US" dirty="0"/>
          </a:p>
          <a:p>
            <a:pPr algn="ctr"/>
            <a:r>
              <a:rPr lang="en-US" dirty="0" smtClean="0"/>
              <a:t>(3,3)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81353" y="4492417"/>
            <a:ext cx="763351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Linear</a:t>
            </a:r>
            <a:endParaRPr lang="en-US" dirty="0"/>
          </a:p>
          <a:p>
            <a:pPr algn="ctr"/>
            <a:r>
              <a:rPr lang="en-US" dirty="0" smtClean="0"/>
              <a:t>18</a:t>
            </a:r>
            <a:r>
              <a:rPr lang="en-US" dirty="0" smtClean="0"/>
              <a:t>0°</a:t>
            </a:r>
            <a:endParaRPr lang="en-US" dirty="0"/>
          </a:p>
          <a:p>
            <a:pPr algn="ctr"/>
            <a:r>
              <a:rPr lang="en-US" dirty="0" smtClean="0"/>
              <a:t>(2,4)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60661" y="476941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88227" y="4076919"/>
            <a:ext cx="3884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 many electrons to close together, no *know compounds exist with these molecular geometries</a:t>
            </a:r>
          </a:p>
          <a:p>
            <a:endParaRPr lang="en-US" dirty="0"/>
          </a:p>
          <a:p>
            <a:r>
              <a:rPr lang="en-US" dirty="0" smtClean="0"/>
              <a:t>*I didn’t find any with a quick google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19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12991</TotalTime>
  <Words>761</Words>
  <Application>Microsoft Office PowerPoint</Application>
  <PresentationFormat>On-screen Show (4:3)</PresentationFormat>
  <Paragraphs>147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114</cp:revision>
  <dcterms:created xsi:type="dcterms:W3CDTF">2020-03-25T15:59:49Z</dcterms:created>
  <dcterms:modified xsi:type="dcterms:W3CDTF">2020-10-04T18:08:20Z</dcterms:modified>
</cp:coreProperties>
</file>