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3" r:id="rId3"/>
    <p:sldId id="344" r:id="rId4"/>
    <p:sldId id="346" r:id="rId5"/>
    <p:sldId id="345" r:id="rId6"/>
    <p:sldId id="347" r:id="rId7"/>
    <p:sldId id="348" r:id="rId8"/>
    <p:sldId id="349" r:id="rId9"/>
    <p:sldId id="342" r:id="rId10"/>
    <p:sldId id="352" r:id="rId11"/>
    <p:sldId id="350" r:id="rId12"/>
    <p:sldId id="351" r:id="rId13"/>
    <p:sldId id="357" r:id="rId14"/>
    <p:sldId id="343" r:id="rId15"/>
    <p:sldId id="358" r:id="rId16"/>
    <p:sldId id="332" r:id="rId17"/>
    <p:sldId id="329" r:id="rId18"/>
    <p:sldId id="330" r:id="rId19"/>
    <p:sldId id="331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14" r:id="rId29"/>
    <p:sldId id="315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15" autoAdjust="0"/>
  </p:normalViewPr>
  <p:slideViewPr>
    <p:cSldViewPr snapToGrid="0">
      <p:cViewPr>
        <p:scale>
          <a:sx n="100" d="100"/>
          <a:sy n="100" d="100"/>
        </p:scale>
        <p:origin x="6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2F32-80E3-464A-A019-08506349A18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E80-C038-4762-89E0-EE4DBEA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17" y="1776257"/>
            <a:ext cx="429477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 Covalent Bonds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Lewis </a:t>
            </a:r>
            <a:r>
              <a:rPr lang="en-US" dirty="0" smtClean="0"/>
              <a:t>Structures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Electron Configurations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Words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Polar Covalent Bonds and Electronegativity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Naming Molecular Compounds and Acids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776257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Homework 4 </a:t>
            </a:r>
            <a:r>
              <a:rPr lang="en-US" dirty="0" err="1" smtClean="0"/>
              <a:t>c,d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1017" y="6076861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– Chapter </a:t>
            </a:r>
            <a:r>
              <a:rPr lang="en-US" dirty="0" smtClean="0"/>
              <a:t>4.2-4.4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102" y="206597"/>
            <a:ext cx="7347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4 </a:t>
            </a:r>
            <a:r>
              <a:rPr lang="en-US" sz="3200" dirty="0" smtClean="0"/>
              <a:t>cd</a:t>
            </a:r>
            <a:endParaRPr lang="en-US" sz="3200" dirty="0" smtClean="0"/>
          </a:p>
          <a:p>
            <a:pPr algn="ctr"/>
            <a:r>
              <a:rPr lang="en-US" sz="3200" dirty="0" smtClean="0"/>
              <a:t>Lewis Structures,  Ionic Bonds, and Naming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2" y="1485900"/>
            <a:ext cx="7719483" cy="496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238125"/>
            <a:ext cx="44266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Comparison of several bond types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421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33" y="396197"/>
            <a:ext cx="2076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</a:t>
            </a:r>
            <a:r>
              <a:rPr lang="en-US" dirty="0" smtClean="0"/>
              <a:t>H + O </a:t>
            </a:r>
            <a:r>
              <a:rPr lang="en-US" dirty="0" smtClean="0"/>
              <a:t>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28850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Electronegativity (EN)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47725"/>
            <a:ext cx="8401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Measure of the tendency of an atom to attract the electrons (electron density) in a covalent bond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Lowest = 0.7 (Fr)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Highest = 4.0 (F)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Assign </a:t>
            </a:r>
            <a:r>
              <a:rPr lang="el-GR" sz="2400" dirty="0" smtClean="0"/>
              <a:t>δ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dirty="0" smtClean="0"/>
              <a:t>to the least EN element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Assign </a:t>
            </a:r>
            <a:r>
              <a:rPr lang="el-GR" sz="2400" dirty="0" smtClean="0"/>
              <a:t>δ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dirty="0"/>
              <a:t>to the </a:t>
            </a:r>
            <a:r>
              <a:rPr lang="en-US" dirty="0" smtClean="0"/>
              <a:t>most </a:t>
            </a:r>
            <a:r>
              <a:rPr lang="en-US" dirty="0"/>
              <a:t>EN element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5" y="2786717"/>
            <a:ext cx="7476190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4" y="238125"/>
            <a:ext cx="45434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Using EN to Determine Bond Type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1474" y="1047750"/>
                <a:ext cx="3470822" cy="1225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smtClean="0"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ea typeface="Cambria Math" panose="02040503050406030204" pitchFamily="18" charset="0"/>
                      </a:rPr>
                      <m:t>𝐸𝑁</m:t>
                    </m:r>
                    <m:r>
                      <a:rPr lang="en-US" b="0" i="1" smtClean="0">
                        <a:ea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b="0" i="1" smtClean="0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a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𝐶𝑎𝑡𝑖𝑜𝑛</m:t>
                        </m:r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b="0" i="1" smtClean="0">
                            <a:ea typeface="Cambria Math" panose="02040503050406030204" pitchFamily="18" charset="0"/>
                          </a:rPr>
                          <m:t>𝐴𝑛𝑖𝑜𝑛</m:t>
                        </m:r>
                      </m:sub>
                    </m:sSub>
                    <m:r>
                      <a:rPr lang="en-US" b="0" i="1" smtClean="0"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Varies a little by book/web-site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General rule (lots of exceptions)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Best guide is nm/nm vs m/nm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1047750"/>
                <a:ext cx="3470822" cy="1225207"/>
              </a:xfrm>
              <a:prstGeom prst="rect">
                <a:avLst/>
              </a:prstGeom>
              <a:blipFill>
                <a:blip r:embed="rId2"/>
                <a:stretch>
                  <a:fillRect l="-1230" t="-498" r="-1054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4" y="2882754"/>
            <a:ext cx="6438900" cy="3002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552063"/>
            <a:ext cx="3795513" cy="19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238125"/>
            <a:ext cx="29966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Continuum of Bonding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4" t="22739" r="3052" b="12661"/>
          <a:stretch/>
        </p:blipFill>
        <p:spPr>
          <a:xfrm>
            <a:off x="561974" y="1371005"/>
            <a:ext cx="7677151" cy="298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25" y="792123"/>
            <a:ext cx="8867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</a:t>
            </a:r>
          </a:p>
          <a:p>
            <a:r>
              <a:rPr lang="en-US" dirty="0" smtClean="0"/>
              <a:t>nm/nm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044" y="792123"/>
            <a:ext cx="101790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nm/nm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0844" y="863263"/>
            <a:ext cx="7649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m/nm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3153" y="5840565"/>
            <a:ext cx="13461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Weak Bond</a:t>
            </a:r>
          </a:p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6803" y="5840564"/>
            <a:ext cx="15215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Medium Bond</a:t>
            </a:r>
          </a:p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2534" y="5841901"/>
            <a:ext cx="1521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Strong Bond</a:t>
            </a:r>
          </a:p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3153" y="4560815"/>
            <a:ext cx="134617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Electrostatic Attraction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06803" y="4634249"/>
            <a:ext cx="152157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Weak Electrostatic Attraction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2534" y="4634249"/>
            <a:ext cx="152157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 Electrostatic Attraction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2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01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1819531"/>
            <a:ext cx="4629151" cy="2684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433" y="2351376"/>
            <a:ext cx="4551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Metalloids (7*) – B, Si, Ge, As, Sb, </a:t>
            </a:r>
            <a:r>
              <a:rPr lang="en-US" dirty="0" err="1" smtClean="0"/>
              <a:t>Te</a:t>
            </a:r>
            <a:r>
              <a:rPr lang="en-US" dirty="0" smtClean="0"/>
              <a:t>, Po/At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Metals (left)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Non-metals (right)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5058" y="4832692"/>
            <a:ext cx="627524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No consistent rule for metalloids</a:t>
            </a:r>
          </a:p>
          <a:p>
            <a:r>
              <a:rPr lang="en-US" sz="3600" dirty="0" smtClean="0"/>
              <a:t>Nonmetals – B, Si, </a:t>
            </a:r>
          </a:p>
          <a:p>
            <a:r>
              <a:rPr lang="en-US" sz="3600" dirty="0" smtClean="0"/>
              <a:t>Metals – Ge, As, Sb, </a:t>
            </a:r>
            <a:r>
              <a:rPr lang="en-US" sz="3600" dirty="0" err="1" smtClean="0"/>
              <a:t>Te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77364"/>
            <a:ext cx="53270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Molecular Compounds and Acids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86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101500"/>
            <a:ext cx="188224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Acids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6309" y="773489"/>
            <a:ext cx="3519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Acids always start with H_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 consistent rules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_</a:t>
            </a:r>
            <a:r>
              <a:rPr lang="en-US" dirty="0" err="1" smtClean="0"/>
              <a:t>ic</a:t>
            </a:r>
            <a:r>
              <a:rPr lang="en-US" dirty="0" smtClean="0"/>
              <a:t> Acid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Just memorize 10 most common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" y="2095500"/>
            <a:ext cx="3178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HF = Hydrofluoric Acid</a:t>
            </a:r>
          </a:p>
          <a:p>
            <a:r>
              <a:rPr lang="en-US" sz="2400" dirty="0" err="1" smtClean="0"/>
              <a:t>HCl</a:t>
            </a:r>
            <a:r>
              <a:rPr lang="en-US" sz="2400" dirty="0" smtClean="0"/>
              <a:t> =Hydrochloric Acid</a:t>
            </a:r>
          </a:p>
          <a:p>
            <a:r>
              <a:rPr lang="en-US" sz="2400" dirty="0" err="1" smtClean="0"/>
              <a:t>HBr</a:t>
            </a:r>
            <a:r>
              <a:rPr lang="en-US" sz="2400" dirty="0" smtClean="0"/>
              <a:t> = </a:t>
            </a:r>
            <a:r>
              <a:rPr lang="en-US" sz="2400" dirty="0" err="1" smtClean="0"/>
              <a:t>Hydrobromic</a:t>
            </a:r>
            <a:r>
              <a:rPr lang="en-US" sz="2400" dirty="0" smtClean="0"/>
              <a:t> Acid</a:t>
            </a:r>
          </a:p>
          <a:p>
            <a:r>
              <a:rPr lang="en-US" sz="2400" dirty="0" smtClean="0"/>
              <a:t>HI = </a:t>
            </a:r>
            <a:r>
              <a:rPr lang="en-US" sz="2400" dirty="0" err="1" smtClean="0"/>
              <a:t>Hydroiodic</a:t>
            </a:r>
            <a:r>
              <a:rPr lang="en-US" sz="2400" dirty="0" smtClean="0"/>
              <a:t> Acid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5" y="1600200"/>
            <a:ext cx="33473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Sulfuric Acid</a:t>
            </a:r>
          </a:p>
          <a:p>
            <a:r>
              <a:rPr lang="en-US" sz="2400" dirty="0" smtClean="0"/>
              <a:t>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Nitric Acid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Carbonic Acid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Phosphoric Acid</a:t>
            </a:r>
          </a:p>
          <a:p>
            <a:r>
              <a:rPr lang="en-US" sz="2400" dirty="0" smtClean="0"/>
              <a:t>HClO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</a:t>
            </a:r>
            <a:r>
              <a:rPr lang="en-US" sz="2400" dirty="0" err="1" smtClean="0"/>
              <a:t>Perchloric</a:t>
            </a:r>
            <a:r>
              <a:rPr lang="en-US" sz="2400" dirty="0" smtClean="0"/>
              <a:t> Acid</a:t>
            </a:r>
          </a:p>
          <a:p>
            <a:r>
              <a:rPr lang="en-US" sz="2400" dirty="0" smtClean="0"/>
              <a:t>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Acetic Acid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6045" y="6366033"/>
            <a:ext cx="17648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Memorize them!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2981" y="117098"/>
            <a:ext cx="190790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Ch. </a:t>
            </a:r>
            <a:r>
              <a:rPr lang="en-US" dirty="0" smtClean="0"/>
              <a:t>?? </a:t>
            </a:r>
            <a:r>
              <a:rPr lang="en-US" dirty="0"/>
              <a:t>is all about acids and bases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9481" y="4167782"/>
            <a:ext cx="266656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– charges do balance</a:t>
            </a:r>
          </a:p>
          <a:p>
            <a:r>
              <a:rPr lang="en-US" dirty="0"/>
              <a:t> </a:t>
            </a:r>
            <a:r>
              <a:rPr lang="en-US" dirty="0" smtClean="0"/>
              <a:t>         - polyatomic on CS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589" y="3908524"/>
            <a:ext cx="25100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– Just the Halogens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86190" y="824240"/>
            <a:ext cx="4611520" cy="646331"/>
            <a:chOff x="866775" y="5334000"/>
            <a:chExt cx="461152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866775" y="5334000"/>
              <a:ext cx="471604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8379" y="5334000"/>
              <a:ext cx="413991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Anion or </a:t>
              </a:r>
              <a:r>
                <a:rPr lang="en-US" sz="3600" dirty="0" err="1" smtClean="0"/>
                <a:t>Polyatomics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844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292000"/>
            <a:ext cx="19303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Bases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1047750"/>
            <a:ext cx="387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Bases are always a </a:t>
            </a:r>
            <a:r>
              <a:rPr lang="en-US" u="sng" dirty="0" smtClean="0"/>
              <a:t>metal + OH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Named like normal ionic compounds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12981" y="117098"/>
            <a:ext cx="190790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Ch. </a:t>
            </a:r>
            <a:r>
              <a:rPr lang="en-US" dirty="0" smtClean="0"/>
              <a:t>?? </a:t>
            </a:r>
            <a:r>
              <a:rPr lang="en-US" dirty="0"/>
              <a:t>is all about acids and bases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1922" y="2110115"/>
            <a:ext cx="3180679" cy="646331"/>
            <a:chOff x="866775" y="5334000"/>
            <a:chExt cx="3180679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866775" y="5334000"/>
              <a:ext cx="2402902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Metal Atom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9677" y="5334000"/>
              <a:ext cx="777777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OH</a:t>
              </a:r>
              <a:endParaRPr lang="en-US" sz="3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2912" y="3371850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NaOH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52062" y="3371849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Mg(OH)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0816" y="4171920"/>
            <a:ext cx="246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Hydroxide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8502" y="4171920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Magnesium Hydroxide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552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" y="1595681"/>
            <a:ext cx="9133333" cy="38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95" y="151590"/>
            <a:ext cx="31917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Using your Cheat Sheet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1419" y="781302"/>
            <a:ext cx="314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Never leave home without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Provided on every exam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4950" y="5924550"/>
            <a:ext cx="214603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Polyatomic Ions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2486025" y="5461201"/>
            <a:ext cx="438150" cy="39553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6481" y="5442993"/>
            <a:ext cx="232974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Roman Numerals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r>
              <a:rPr lang="en-US" sz="2400" dirty="0" err="1" smtClean="0"/>
              <a:t>Molec</a:t>
            </a:r>
            <a:r>
              <a:rPr lang="en-US" sz="2400" dirty="0" smtClean="0"/>
              <a:t>. </a:t>
            </a:r>
            <a:r>
              <a:rPr lang="en-US" sz="2400" dirty="0" err="1" smtClean="0"/>
              <a:t>Prefixs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7210424" y="5009362"/>
            <a:ext cx="438150" cy="3955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0166" y="1085005"/>
            <a:ext cx="22622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Variable Charges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 rot="7476844">
            <a:off x="5393376" y="1158660"/>
            <a:ext cx="438150" cy="26973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5219" y="931217"/>
            <a:ext cx="189776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Fixed Charges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rot="10800000">
            <a:off x="7083201" y="1397915"/>
            <a:ext cx="438150" cy="39553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" y="358588"/>
            <a:ext cx="37923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Covalent or Molecular Bonds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5835" y="923364"/>
            <a:ext cx="5364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Form between nonmetals and nonmetals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Share electrons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Weaker bond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Lower Melting/Boiling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Form Discrete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Don’t conduct electricity in water (some exceptions)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5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95" y="151590"/>
            <a:ext cx="405752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Molecular Compounds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8395" y="818980"/>
            <a:ext cx="686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n</a:t>
            </a:r>
            <a:r>
              <a:rPr lang="en-US" dirty="0" smtClean="0"/>
              <a:t>m/nm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Left most Element goes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Naming:  Prefix – 1</a:t>
            </a:r>
            <a:r>
              <a:rPr lang="en-US" baseline="30000" dirty="0" smtClean="0"/>
              <a:t>st</a:t>
            </a:r>
            <a:r>
              <a:rPr lang="en-US" dirty="0" smtClean="0"/>
              <a:t> Element – Prefix – 2</a:t>
            </a:r>
            <a:r>
              <a:rPr lang="en-US" baseline="30000" dirty="0" smtClean="0"/>
              <a:t>nd</a:t>
            </a:r>
            <a:r>
              <a:rPr lang="en-US" dirty="0" smtClean="0"/>
              <a:t> Element (-ide ending)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8395" y="2066925"/>
            <a:ext cx="8612718" cy="1244263"/>
            <a:chOff x="78892" y="3857625"/>
            <a:chExt cx="8612718" cy="1244263"/>
          </a:xfrm>
        </p:grpSpPr>
        <p:grpSp>
          <p:nvGrpSpPr>
            <p:cNvPr id="17" name="Group 16"/>
            <p:cNvGrpSpPr/>
            <p:nvPr/>
          </p:nvGrpSpPr>
          <p:grpSpPr>
            <a:xfrm>
              <a:off x="78892" y="3857625"/>
              <a:ext cx="8612718" cy="1244263"/>
              <a:chOff x="145567" y="2495550"/>
              <a:chExt cx="8612718" cy="124426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43478" y="2495550"/>
                <a:ext cx="1250150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Prefix</a:t>
                </a:r>
                <a:endParaRPr lang="en-US" sz="3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93628" y="2495550"/>
                <a:ext cx="2639120" cy="6463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First Element</a:t>
                </a:r>
                <a:endParaRPr lang="en-US" sz="3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58498" y="2503706"/>
                <a:ext cx="3199787" cy="646331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Second Element</a:t>
                </a:r>
                <a:endParaRPr lang="en-US" sz="3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63105" y="2503706"/>
                <a:ext cx="1250150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Prefix</a:t>
                </a:r>
                <a:endParaRPr lang="en-US" sz="36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5567" y="3370481"/>
                <a:ext cx="1728165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Never use mono</a:t>
                </a:r>
                <a:endParaRPr lang="en-US" dirty="0"/>
              </a:p>
            </p:txBody>
          </p:sp>
          <p:sp>
            <p:nvSpPr>
              <p:cNvPr id="15" name="Up Arrow 14"/>
              <p:cNvSpPr/>
              <p:nvPr/>
            </p:nvSpPr>
            <p:spPr>
              <a:xfrm>
                <a:off x="657225" y="3150037"/>
                <a:ext cx="352425" cy="212288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450565" y="4732556"/>
              <a:ext cx="124104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-ide ending</a:t>
              </a:r>
              <a:endParaRPr lang="en-US" dirty="0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7756860" y="4512112"/>
              <a:ext cx="352425" cy="21228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91349" y="72160"/>
            <a:ext cx="2490027" cy="1477328"/>
            <a:chOff x="670053" y="4510734"/>
            <a:chExt cx="2490027" cy="1477328"/>
          </a:xfrm>
          <a:solidFill>
            <a:schemeClr val="bg1">
              <a:lumMod val="85000"/>
            </a:schemeClr>
          </a:solidFill>
        </p:grpSpPr>
        <p:sp>
          <p:nvSpPr>
            <p:cNvPr id="29" name="TextBox 28"/>
            <p:cNvSpPr txBox="1"/>
            <p:nvPr/>
          </p:nvSpPr>
          <p:spPr>
            <a:xfrm>
              <a:off x="670053" y="4510734"/>
              <a:ext cx="1072730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= mono</a:t>
              </a:r>
            </a:p>
            <a:p>
              <a:r>
                <a:rPr lang="en-US" dirty="0" smtClean="0"/>
                <a:t>2 = die</a:t>
              </a:r>
            </a:p>
            <a:p>
              <a:r>
                <a:rPr lang="en-US" dirty="0" smtClean="0"/>
                <a:t>3 = tri</a:t>
              </a:r>
            </a:p>
            <a:p>
              <a:r>
                <a:rPr lang="en-US" dirty="0" smtClean="0"/>
                <a:t>4 = tetra</a:t>
              </a:r>
            </a:p>
            <a:p>
              <a:r>
                <a:rPr lang="en-US" dirty="0" smtClean="0"/>
                <a:t>5 = </a:t>
              </a:r>
              <a:r>
                <a:rPr lang="en-US" dirty="0" err="1" smtClean="0"/>
                <a:t>penta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6450" y="4510734"/>
              <a:ext cx="1083630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= </a:t>
              </a:r>
              <a:r>
                <a:rPr lang="en-US" dirty="0" err="1" smtClean="0"/>
                <a:t>hexa</a:t>
              </a:r>
              <a:endParaRPr lang="en-US" dirty="0" smtClean="0"/>
            </a:p>
            <a:p>
              <a:r>
                <a:rPr lang="en-US" dirty="0" smtClean="0"/>
                <a:t>7 = </a:t>
              </a:r>
              <a:r>
                <a:rPr lang="en-US" dirty="0" err="1" smtClean="0"/>
                <a:t>hepta</a:t>
              </a:r>
              <a:endParaRPr lang="en-US" dirty="0" smtClean="0"/>
            </a:p>
            <a:p>
              <a:r>
                <a:rPr lang="en-US" dirty="0" smtClean="0"/>
                <a:t>8 = </a:t>
              </a:r>
              <a:r>
                <a:rPr lang="en-US" dirty="0" err="1" smtClean="0"/>
                <a:t>octa</a:t>
              </a:r>
              <a:endParaRPr lang="en-US" dirty="0" smtClean="0"/>
            </a:p>
            <a:p>
              <a:r>
                <a:rPr lang="en-US" dirty="0" smtClean="0"/>
                <a:t>9 = </a:t>
              </a:r>
              <a:r>
                <a:rPr lang="en-US" dirty="0" err="1" smtClean="0"/>
                <a:t>nona</a:t>
              </a:r>
              <a:endParaRPr lang="en-US" dirty="0" smtClean="0"/>
            </a:p>
            <a:p>
              <a:r>
                <a:rPr lang="en-US" dirty="0" smtClean="0"/>
                <a:t>10 = </a:t>
              </a:r>
              <a:r>
                <a:rPr lang="en-US" dirty="0" err="1" smtClean="0"/>
                <a:t>deca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13680" y="3816062"/>
            <a:ext cx="733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9510" y="4374041"/>
            <a:ext cx="240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 monox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5418926" y="3684202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01008" y="4327191"/>
            <a:ext cx="206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 diox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033409" y="5202080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/>
              <a:t>S</a:t>
            </a:r>
            <a:r>
              <a:rPr lang="en-US" sz="3600" baseline="-25000" dirty="0" smtClean="0"/>
              <a:t>5</a:t>
            </a:r>
            <a:endParaRPr lang="en-US" sz="36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84339" y="5865915"/>
            <a:ext cx="354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Diphosphorus</a:t>
            </a:r>
            <a:r>
              <a:rPr lang="en-US" sz="2400" dirty="0" smtClean="0"/>
              <a:t> </a:t>
            </a:r>
            <a:r>
              <a:rPr lang="en-US" sz="2400" dirty="0" err="1" smtClean="0"/>
              <a:t>pentasulf</a:t>
            </a:r>
            <a:r>
              <a:rPr lang="en-US" sz="2400" u="sng" dirty="0" err="1" smtClean="0"/>
              <a:t>ide</a:t>
            </a:r>
            <a:endParaRPr lang="en-US" sz="2400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5361987" y="519669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Br</a:t>
            </a:r>
            <a:endParaRPr lang="en-US" sz="36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412917" y="5860525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Trisulfur</a:t>
            </a:r>
            <a:r>
              <a:rPr lang="en-US" sz="2400" dirty="0" smtClean="0"/>
              <a:t> </a:t>
            </a:r>
            <a:r>
              <a:rPr lang="en-US" sz="2400" dirty="0" err="1" smtClean="0"/>
              <a:t>monobrom</a:t>
            </a:r>
            <a:r>
              <a:rPr lang="en-US" sz="2400" u="sng" dirty="0" err="1" smtClean="0"/>
              <a:t>ide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66138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64" y="470416"/>
            <a:ext cx="28860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70416"/>
            <a:ext cx="285060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56964" y="3836432"/>
            <a:ext cx="294346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</a:t>
            </a:r>
            <a:r>
              <a:rPr lang="en-US" dirty="0" err="1" smtClean="0"/>
              <a:t>tetraphosphorus</a:t>
            </a:r>
            <a:r>
              <a:rPr lang="en-US" dirty="0" smtClean="0"/>
              <a:t> hexafluoride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1" y="3836432"/>
            <a:ext cx="29458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dioxygen </a:t>
            </a:r>
            <a:r>
              <a:rPr lang="en-US" dirty="0" err="1" smtClean="0"/>
              <a:t>monochloride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751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061" y="1275338"/>
            <a:ext cx="3600450" cy="3295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Oh shit its test time… </a:t>
            </a:r>
            <a:r>
              <a:rPr lang="en-US" sz="6600" dirty="0" smtClean="0">
                <a:solidFill>
                  <a:schemeClr val="tx1"/>
                </a:solidFill>
              </a:rPr>
              <a:t>PANIC!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101500"/>
            <a:ext cx="23607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Formula to Name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8269" y="4397497"/>
            <a:ext cx="134203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m/nm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659061" y="1388445"/>
            <a:ext cx="70083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H_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67467" y="1366450"/>
            <a:ext cx="158408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m/nm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4582" y="906006"/>
            <a:ext cx="24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Acids – memorize them!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99931" y="972770"/>
            <a:ext cx="29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Prefix-Element </a:t>
            </a:r>
            <a:r>
              <a:rPr lang="en-US" dirty="0" err="1" smtClean="0"/>
              <a:t>Prefix-Element</a:t>
            </a:r>
            <a:endParaRPr lang="en-US" dirty="0"/>
          </a:p>
        </p:txBody>
      </p:sp>
      <p:sp>
        <p:nvSpPr>
          <p:cNvPr id="25" name="Bent-Up Arrow 24"/>
          <p:cNvSpPr/>
          <p:nvPr/>
        </p:nvSpPr>
        <p:spPr>
          <a:xfrm rot="10800000">
            <a:off x="1783974" y="4579382"/>
            <a:ext cx="2009775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5130303" y="4595336"/>
            <a:ext cx="1959352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16512" y="4535996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Charge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31989" y="5727668"/>
            <a:ext cx="23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Cation Anion (ide/poly)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81995" y="5744027"/>
            <a:ext cx="319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Cation (charge) Anion (ide/poly)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81995" y="4582537"/>
            <a:ext cx="165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Charge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09978" y="2012243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*what the one exception?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34599" y="4670167"/>
            <a:ext cx="18638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Save until last they are the hardest!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6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38125" y="142875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38125" y="2723559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V</a:t>
            </a:r>
            <a:r>
              <a:rPr lang="en-US" sz="3600" baseline="-25000" smtClean="0"/>
              <a:t>2</a:t>
            </a:r>
            <a:r>
              <a:rPr lang="en-US" sz="3600" smtClean="0"/>
              <a:t>(SO</a:t>
            </a:r>
            <a:r>
              <a:rPr lang="en-US" sz="3600" baseline="-25000" smtClean="0"/>
              <a:t>4</a:t>
            </a:r>
            <a:r>
              <a:rPr lang="en-US" sz="3600" smtClean="0"/>
              <a:t>)</a:t>
            </a:r>
            <a:r>
              <a:rPr lang="en-US" sz="3600" baseline="-2500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0408" y="420052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3" y="5634333"/>
            <a:ext cx="8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57596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4169716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0408" y="1323384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PbPO</a:t>
            </a:r>
            <a:r>
              <a:rPr lang="en-US" sz="3600" baseline="-25000" dirty="0" smtClean="0"/>
              <a:t>4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9644" y="270510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3</a:t>
            </a:r>
            <a:r>
              <a:rPr lang="en-US" sz="3600" dirty="0"/>
              <a:t>P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3" y="5634333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0755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061" y="1275338"/>
            <a:ext cx="3600450" cy="3295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Oh shit its test time… </a:t>
            </a:r>
            <a:r>
              <a:rPr lang="en-US" sz="6600" dirty="0" smtClean="0">
                <a:solidFill>
                  <a:schemeClr val="tx1"/>
                </a:solidFill>
              </a:rPr>
              <a:t>PANIC!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101500"/>
            <a:ext cx="23607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Name to Formula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8269" y="4397497"/>
            <a:ext cx="134203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m/nm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3577" y="1275338"/>
            <a:ext cx="149592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-</a:t>
            </a:r>
            <a:r>
              <a:rPr lang="en-US" sz="3600" dirty="0" err="1" smtClean="0"/>
              <a:t>ic</a:t>
            </a:r>
            <a:r>
              <a:rPr lang="en-US" sz="3600" dirty="0" smtClean="0"/>
              <a:t> acid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67467" y="1366450"/>
            <a:ext cx="3475310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ono, di, tri (nm)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4582" y="906006"/>
            <a:ext cx="24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Acids – memorize them!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99931" y="972770"/>
            <a:ext cx="29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Prefix-Element </a:t>
            </a:r>
            <a:r>
              <a:rPr lang="en-US" dirty="0" err="1" smtClean="0"/>
              <a:t>Prefix-Element</a:t>
            </a:r>
            <a:endParaRPr lang="en-US" dirty="0"/>
          </a:p>
        </p:txBody>
      </p:sp>
      <p:sp>
        <p:nvSpPr>
          <p:cNvPr id="25" name="Bent-Up Arrow 24"/>
          <p:cNvSpPr/>
          <p:nvPr/>
        </p:nvSpPr>
        <p:spPr>
          <a:xfrm rot="10800000">
            <a:off x="1783974" y="4579382"/>
            <a:ext cx="2009775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5130303" y="4595336"/>
            <a:ext cx="1959352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05447" y="42058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( 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76498" y="4535996"/>
            <a:ext cx="16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charge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79006" y="5642233"/>
            <a:ext cx="3394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Balance Charges!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32594" y="4567441"/>
            <a:ext cx="188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(charge on cation)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09978" y="2012243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*what the one exception?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18152" y="5899487"/>
            <a:ext cx="18638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Save until last they are the hardest!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67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4113157"/>
            <a:ext cx="36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Dicarbon</a:t>
            </a:r>
            <a:r>
              <a:rPr lang="en-US" sz="3600" dirty="0" smtClean="0"/>
              <a:t> tetroxide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0408" y="1323384"/>
            <a:ext cx="304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Tin (VI) Oxalate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9644" y="2705100"/>
            <a:ext cx="3120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Sodium Oxalate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59644" y="5710533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Carbonic Acid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46934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4169716"/>
            <a:ext cx="433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Vanadium (III) Acetate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0408" y="1323384"/>
            <a:ext cx="320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Calcium Acetate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9644" y="2705100"/>
            <a:ext cx="224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Acetic Acid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3" y="5634333"/>
            <a:ext cx="536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Silver Dihydrogen </a:t>
            </a:r>
            <a:r>
              <a:rPr lang="en-US" sz="3600" dirty="0" err="1" smtClean="0"/>
              <a:t>phophate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58693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42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48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42315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Covalent/Molecular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08761"/>
            <a:ext cx="6317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when gain/losing not possible therefore the </a:t>
            </a:r>
            <a:r>
              <a:rPr lang="en-US" u="sng" dirty="0" smtClean="0"/>
              <a:t>share</a:t>
            </a:r>
            <a:r>
              <a:rPr lang="en-US" dirty="0" smtClean="0"/>
              <a:t> electrons</a:t>
            </a:r>
          </a:p>
          <a:p>
            <a:r>
              <a:rPr lang="en-US" dirty="0" smtClean="0"/>
              <a:t>Form between nonmetals (nm) and nonmetals (nm)</a:t>
            </a:r>
          </a:p>
          <a:p>
            <a:r>
              <a:rPr lang="en-US" dirty="0" smtClean="0"/>
              <a:t>Weak Attractive Force – (not full +/- charges)</a:t>
            </a:r>
          </a:p>
          <a:p>
            <a:r>
              <a:rPr lang="en-US" dirty="0" smtClean="0"/>
              <a:t>Low Melting and Boiling Points</a:t>
            </a:r>
          </a:p>
          <a:p>
            <a:r>
              <a:rPr lang="en-US" dirty="0" smtClean="0"/>
              <a:t>Solubility varies (Low)</a:t>
            </a:r>
          </a:p>
          <a:p>
            <a:r>
              <a:rPr lang="en-US" u="sng" dirty="0" smtClean="0"/>
              <a:t>Do Not </a:t>
            </a:r>
            <a:r>
              <a:rPr lang="en-US" dirty="0" smtClean="0"/>
              <a:t>Conduct Electricity</a:t>
            </a:r>
          </a:p>
          <a:p>
            <a:r>
              <a:rPr lang="en-US" dirty="0" smtClean="0"/>
              <a:t>Tend to form discrete molecules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152400" y="3405375"/>
            <a:ext cx="3590774" cy="3047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13" y="1824423"/>
            <a:ext cx="4809524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4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7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42315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Covalent/Molecular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66576" y="176851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79372" y="176851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51828" y="176850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4878434" y="1795715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1830" y="257083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20089" y="259414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9784" y="256051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1+1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69395" y="1271587"/>
            <a:ext cx="1073358" cy="1446550"/>
            <a:chOff x="3704146" y="3562611"/>
            <a:chExt cx="1073358" cy="1446550"/>
          </a:xfrm>
        </p:grpSpPr>
        <p:grpSp>
          <p:nvGrpSpPr>
            <p:cNvPr id="14" name="Group 13"/>
            <p:cNvGrpSpPr/>
            <p:nvPr/>
          </p:nvGrpSpPr>
          <p:grpSpPr>
            <a:xfrm>
              <a:off x="3704146" y="4041112"/>
              <a:ext cx="1073358" cy="648006"/>
              <a:chOff x="3704146" y="4041112"/>
              <a:chExt cx="1073358" cy="64800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704146" y="4041112"/>
                <a:ext cx="4716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H</a:t>
                </a:r>
                <a:endParaRPr lang="en-US" sz="3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05900" y="4042787"/>
                <a:ext cx="4716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H</a:t>
                </a:r>
                <a:endParaRPr lang="en-US" sz="36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957803" y="3562611"/>
              <a:ext cx="53091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/>
                <a:t>-</a:t>
              </a:r>
              <a:endParaRPr lang="en-US" sz="8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81832" y="248730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1s</a:t>
            </a:r>
            <a:r>
              <a:rPr lang="en-US" sz="2400" baseline="30000" dirty="0" smtClean="0"/>
              <a:t>1+1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8" y="3613046"/>
            <a:ext cx="7027860" cy="1249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05197" y="5814906"/>
            <a:ext cx="25828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Lewis Dot Structures use solid line to indicate shared electrons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968" y="5038725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57175" y="238125"/>
            <a:ext cx="455317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Potential Energy of Covalent Bonds</a:t>
            </a:r>
            <a:endParaRPr lang="en-US" sz="24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9390" t="18593" r="9031"/>
          <a:stretch/>
        </p:blipFill>
        <p:spPr>
          <a:xfrm>
            <a:off x="188260" y="1335741"/>
            <a:ext cx="6611113" cy="4947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864" t="13873" r="33897"/>
          <a:stretch/>
        </p:blipFill>
        <p:spPr>
          <a:xfrm>
            <a:off x="7064188" y="1667436"/>
            <a:ext cx="1963272" cy="37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81" y="414618"/>
            <a:ext cx="1989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F + F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6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33" y="396197"/>
            <a:ext cx="208255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O + O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6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33" y="396197"/>
            <a:ext cx="2076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N + N →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2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238125"/>
            <a:ext cx="28275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Polar Covalent Bonds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5" y="959224"/>
            <a:ext cx="659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Covalent or Nonpolar Covalent (C or NPC) Bonds = shared equally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Polar Covalent (PC) Bonds = shared unequally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4" t="27502" r="5302" b="17678"/>
          <a:stretch/>
        </p:blipFill>
        <p:spPr>
          <a:xfrm>
            <a:off x="1909648" y="4494327"/>
            <a:ext cx="5179506" cy="229014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013608" y="1469129"/>
            <a:ext cx="7234609" cy="2847676"/>
            <a:chOff x="1023133" y="1998347"/>
            <a:chExt cx="7234609" cy="2847676"/>
          </a:xfrm>
        </p:grpSpPr>
        <p:sp>
          <p:nvSpPr>
            <p:cNvPr id="6" name="TextBox 5"/>
            <p:cNvSpPr txBox="1"/>
            <p:nvPr/>
          </p:nvSpPr>
          <p:spPr>
            <a:xfrm>
              <a:off x="1069620" y="2495270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2416" y="2495270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4872" y="2495269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581478" y="2522475"/>
              <a:ext cx="1159422" cy="619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3267" y="3320908"/>
              <a:ext cx="136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1s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2s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2p</a:t>
              </a:r>
              <a:r>
                <a:rPr lang="en-US" sz="2400" baseline="30000" dirty="0" smtClean="0"/>
                <a:t>5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3133" y="3320909"/>
              <a:ext cx="564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1s</a:t>
              </a:r>
              <a:r>
                <a:rPr lang="en-US" sz="2400" baseline="30000" dirty="0" smtClean="0"/>
                <a:t>1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2828" y="3287272"/>
              <a:ext cx="771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1s</a:t>
              </a:r>
              <a:r>
                <a:rPr lang="en-US" sz="2400" baseline="30000" dirty="0" smtClean="0"/>
                <a:t>1+1</a:t>
              </a:r>
              <a:endParaRPr lang="en-US" sz="24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972439" y="1998347"/>
              <a:ext cx="998016" cy="1446550"/>
              <a:chOff x="3704146" y="3562611"/>
              <a:chExt cx="998016" cy="144655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04146" y="4041112"/>
                <a:ext cx="998016" cy="648006"/>
                <a:chOff x="3704146" y="4041112"/>
                <a:chExt cx="998016" cy="648006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3704146" y="4041112"/>
                  <a:ext cx="4716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/>
                    <a:t>H</a:t>
                  </a:r>
                  <a:endParaRPr lang="en-US" sz="36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05900" y="4042787"/>
                  <a:ext cx="39626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/>
                    <a:t>F</a:t>
                  </a:r>
                  <a:endParaRPr lang="en-US" sz="36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3957803" y="3562611"/>
                <a:ext cx="530915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/>
                  <a:t>-</a:t>
                </a:r>
                <a:endParaRPr lang="en-US" sz="88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684876" y="3214064"/>
              <a:ext cx="1572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1s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2s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2p</a:t>
              </a:r>
              <a:r>
                <a:rPr lang="en-US" sz="2400" baseline="30000" dirty="0" smtClean="0"/>
                <a:t>5</a:t>
              </a:r>
              <a:r>
                <a:rPr lang="en-US" sz="2400" baseline="30000" dirty="0" smtClean="0"/>
                <a:t>+1</a:t>
              </a:r>
              <a:endParaRPr lang="en-US" sz="24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4070" y="4015026"/>
              <a:ext cx="6921623" cy="830997"/>
              <a:chOff x="1346945" y="5091259"/>
              <a:chExt cx="6921623" cy="83099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523443" y="5244240"/>
                <a:ext cx="471213" cy="646331"/>
                <a:chOff x="3286048" y="5026195"/>
                <a:chExt cx="471213" cy="646331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15279" y="5026195"/>
                  <a:ext cx="39626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/>
                    <a:t>F</a:t>
                  </a:r>
                  <a:endParaRPr lang="en-US" sz="3600" dirty="0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3665821" y="5208282"/>
                  <a:ext cx="91440" cy="282156"/>
                  <a:chOff x="2015188" y="6017483"/>
                  <a:chExt cx="91440" cy="282156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2015188" y="6204389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2015188" y="601748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286048" y="5208282"/>
                  <a:ext cx="91440" cy="282156"/>
                  <a:chOff x="2015188" y="6017483"/>
                  <a:chExt cx="91440" cy="282156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2015188" y="6204389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2015188" y="601748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3413153" y="5055509"/>
                  <a:ext cx="252668" cy="95250"/>
                  <a:chOff x="2420801" y="6150493"/>
                  <a:chExt cx="252668" cy="9525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2420801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2582029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Oval 23"/>
                <p:cNvSpPr/>
                <p:nvPr/>
              </p:nvSpPr>
              <p:spPr>
                <a:xfrm>
                  <a:off x="3441099" y="5550486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346945" y="5240432"/>
                <a:ext cx="471604" cy="646331"/>
                <a:chOff x="1042183" y="5403310"/>
                <a:chExt cx="471604" cy="646331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1042183" y="5403310"/>
                  <a:ext cx="4716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/>
                    <a:t>H</a:t>
                  </a:r>
                  <a:endParaRPr lang="en-US" sz="3600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232265" y="5411508"/>
                  <a:ext cx="91440" cy="95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897680" y="5091259"/>
                <a:ext cx="1370888" cy="830997"/>
                <a:chOff x="5841191" y="4939169"/>
                <a:chExt cx="1370888" cy="8309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6168576" y="5046323"/>
                  <a:ext cx="39626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/>
                    <a:t>F</a:t>
                  </a:r>
                  <a:endParaRPr lang="en-US" sz="3600" dirty="0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519118" y="5228410"/>
                  <a:ext cx="91440" cy="282156"/>
                  <a:chOff x="2015188" y="6017483"/>
                  <a:chExt cx="91440" cy="282156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2015188" y="6204389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015188" y="601748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139345" y="5228410"/>
                  <a:ext cx="91440" cy="282156"/>
                  <a:chOff x="2015188" y="6017483"/>
                  <a:chExt cx="91440" cy="282156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2015188" y="6204389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015188" y="601748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6266450" y="5075637"/>
                  <a:ext cx="252668" cy="95250"/>
                  <a:chOff x="2420801" y="6150493"/>
                  <a:chExt cx="252668" cy="95250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2420801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582029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240373" y="5585640"/>
                  <a:ext cx="252668" cy="95250"/>
                  <a:chOff x="2420801" y="6150493"/>
                  <a:chExt cx="252668" cy="95250"/>
                </a:xfrm>
              </p:grpSpPr>
              <p:sp>
                <p:nvSpPr>
                  <p:cNvPr id="41" name="Oval 40"/>
                  <p:cNvSpPr/>
                  <p:nvPr/>
                </p:nvSpPr>
                <p:spPr>
                  <a:xfrm>
                    <a:off x="2420801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2582029" y="6150493"/>
                    <a:ext cx="91440" cy="95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5841191" y="4939169"/>
                  <a:ext cx="13708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smtClean="0"/>
                    <a:t>[    ]</a:t>
                  </a:r>
                  <a:r>
                    <a:rPr lang="en-US" sz="3600" baseline="30000" dirty="0" smtClean="0"/>
                    <a:t>-1</a:t>
                  </a:r>
                  <a:endParaRPr lang="en-US" sz="4800" dirty="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2446800" y="5273554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</a:t>
                </a:r>
                <a:endParaRPr lang="en-US" sz="3600" dirty="0"/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4654237" y="5261409"/>
                <a:ext cx="1159422" cy="6191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49731" y="5198413"/>
                <a:ext cx="907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[H]</a:t>
                </a:r>
                <a:r>
                  <a:rPr lang="en-US" sz="3600" baseline="30000" dirty="0"/>
                  <a:t>+</a:t>
                </a:r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46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8494</TotalTime>
  <Words>818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79</cp:revision>
  <dcterms:created xsi:type="dcterms:W3CDTF">2020-03-25T15:59:49Z</dcterms:created>
  <dcterms:modified xsi:type="dcterms:W3CDTF">2020-09-26T23:18:09Z</dcterms:modified>
</cp:coreProperties>
</file>