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9" r:id="rId3"/>
    <p:sldId id="300" r:id="rId4"/>
    <p:sldId id="304" r:id="rId5"/>
    <p:sldId id="329" r:id="rId6"/>
    <p:sldId id="308" r:id="rId7"/>
    <p:sldId id="302" r:id="rId8"/>
    <p:sldId id="303" r:id="rId9"/>
    <p:sldId id="305" r:id="rId10"/>
    <p:sldId id="319" r:id="rId11"/>
    <p:sldId id="317" r:id="rId12"/>
    <p:sldId id="328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13" r:id="rId22"/>
    <p:sldId id="314" r:id="rId23"/>
    <p:sldId id="315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15" autoAdjust="0"/>
  </p:normalViewPr>
  <p:slideViewPr>
    <p:cSldViewPr snapToGrid="0">
      <p:cViewPr>
        <p:scale>
          <a:sx n="100" d="100"/>
          <a:sy n="100" d="100"/>
        </p:scale>
        <p:origin x="6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2F32-80E3-464A-A019-08506349A18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E80-C038-4762-89E0-EE4DBEA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-home/arith-review-decimals/arithmetic-significant-figures-tutorial/v/multiplying-and-dividing-with-significant-figures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17" y="1776257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Lewis Structures of Elements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Understand Ionic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Charges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Lewis Structures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Electron Configurations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776257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Homework 4 </a:t>
            </a:r>
            <a:r>
              <a:rPr lang="en-US" dirty="0" err="1" smtClean="0"/>
              <a:t>a,b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5250" y="5953018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Chapter 4.4, 4.1, 4.3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102" y="206597"/>
            <a:ext cx="7347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4 ab</a:t>
            </a:r>
          </a:p>
          <a:p>
            <a:pPr algn="ctr"/>
            <a:r>
              <a:rPr lang="en-US" sz="3200" dirty="0" smtClean="0"/>
              <a:t>Lewis Structures,  Ionic Bonds, and Naming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95" y="151590"/>
            <a:ext cx="288361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Fixed Charge </a:t>
            </a:r>
          </a:p>
          <a:p>
            <a:r>
              <a:rPr lang="en-US" sz="2400" dirty="0" smtClean="0"/>
              <a:t>Ionic Compound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3845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NaCl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8395" y="1104812"/>
            <a:ext cx="58004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IUPAC Rules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Always write ionic compound:  Cation – Anion (or m/nm)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Naming:  Cation = metal name</a:t>
            </a:r>
          </a:p>
          <a:p>
            <a:r>
              <a:rPr lang="en-US" dirty="0"/>
              <a:t>	</a:t>
            </a:r>
            <a:r>
              <a:rPr lang="en-US" dirty="0" smtClean="0"/>
              <a:t>	Anion = element change ending to –ide</a:t>
            </a:r>
          </a:p>
          <a:p>
            <a:r>
              <a:rPr lang="en-US" dirty="0"/>
              <a:t>	</a:t>
            </a:r>
            <a:r>
              <a:rPr lang="en-US" dirty="0" smtClean="0"/>
              <a:t>	Polyatomic = name on 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Writing Formula – Balance Charges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484" y="3581400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Sodium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514975" y="2838449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NaNO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152926" y="3520559"/>
            <a:ext cx="206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Sodium Nitrate</a:t>
            </a:r>
            <a:endParaRPr lang="en-US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04875" y="4704486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709" y="5433536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Magnesium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704486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MgCl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2926" y="5433536"/>
            <a:ext cx="304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Magnesium Phosphate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198908" y="6432797"/>
            <a:ext cx="18207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Formula to Name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45468" y="231926"/>
            <a:ext cx="3866737" cy="1993257"/>
            <a:chOff x="5973646" y="1527302"/>
            <a:chExt cx="3866737" cy="1993257"/>
          </a:xfrm>
        </p:grpSpPr>
        <p:sp>
          <p:nvSpPr>
            <p:cNvPr id="18" name="TextBox 17"/>
            <p:cNvSpPr txBox="1"/>
            <p:nvPr/>
          </p:nvSpPr>
          <p:spPr>
            <a:xfrm>
              <a:off x="7357014" y="1527303"/>
              <a:ext cx="1485065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Anion</a:t>
              </a:r>
              <a:endParaRPr lang="en-US" sz="36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973646" y="1527302"/>
              <a:ext cx="3866737" cy="1993257"/>
              <a:chOff x="5995055" y="1527302"/>
              <a:chExt cx="3866737" cy="19932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995055" y="1527302"/>
                <a:ext cx="1361959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Metal</a:t>
                </a:r>
                <a:endParaRPr lang="en-US" sz="3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66752" y="2192118"/>
                <a:ext cx="1485065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E - ide</a:t>
                </a:r>
                <a:endParaRPr lang="en-US" sz="3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57013" y="2874228"/>
                <a:ext cx="250477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Poly = name</a:t>
                </a:r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12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" y="1595681"/>
            <a:ext cx="9133333" cy="38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95" y="151590"/>
            <a:ext cx="319177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Using your Cheat Sheet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1419" y="781302"/>
            <a:ext cx="314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Never leave home without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Provided on every exam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4950" y="5924550"/>
            <a:ext cx="214603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Polyatomic Ions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2486025" y="5461201"/>
            <a:ext cx="438150" cy="39553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6481" y="5442993"/>
            <a:ext cx="232974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Roman Numerals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r>
              <a:rPr lang="en-US" sz="2400" dirty="0" err="1" smtClean="0"/>
              <a:t>Molec</a:t>
            </a:r>
            <a:r>
              <a:rPr lang="en-US" sz="2400" dirty="0" smtClean="0"/>
              <a:t>. </a:t>
            </a:r>
            <a:r>
              <a:rPr lang="en-US" sz="2400" dirty="0" err="1" smtClean="0"/>
              <a:t>Prefixs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>
            <a:off x="7210424" y="5009362"/>
            <a:ext cx="438150" cy="3955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0166" y="1085005"/>
            <a:ext cx="22622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Variable Charges</a:t>
            </a:r>
            <a:endParaRPr lang="en-US" sz="2400" dirty="0"/>
          </a:p>
        </p:txBody>
      </p:sp>
      <p:sp>
        <p:nvSpPr>
          <p:cNvPr id="12" name="Up Arrow 11"/>
          <p:cNvSpPr/>
          <p:nvPr/>
        </p:nvSpPr>
        <p:spPr>
          <a:xfrm rot="7476844">
            <a:off x="5393376" y="1158660"/>
            <a:ext cx="438150" cy="26973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5219" y="931217"/>
            <a:ext cx="189776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Fixed Charges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rot="10800000">
            <a:off x="7083201" y="1397915"/>
            <a:ext cx="438150" cy="39553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532"/>
            <a:ext cx="4220862" cy="24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13" y="453758"/>
            <a:ext cx="4551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Metalloids (7*) – B, Si, Ge, As, Sb, </a:t>
            </a:r>
            <a:r>
              <a:rPr lang="en-US" dirty="0" err="1" smtClean="0"/>
              <a:t>Te</a:t>
            </a:r>
            <a:r>
              <a:rPr lang="en-US" dirty="0" smtClean="0"/>
              <a:t>, Po/At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Metals (left)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Non-metals (right)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6391" y="105197"/>
            <a:ext cx="14927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7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397070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Methods to Balance Charges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52500"/>
            <a:ext cx="3542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Old School Math and CA method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Cross Method + Simplify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0475" y="137725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of 6a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4300" y="6138475"/>
            <a:ext cx="13387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Charges are </a:t>
            </a:r>
          </a:p>
          <a:p>
            <a:r>
              <a:rPr lang="en-US" dirty="0" smtClean="0"/>
              <a:t>on your CS!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125" y="2090440"/>
            <a:ext cx="26574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Ca and 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3075" y="209044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Na and SO</a:t>
            </a:r>
            <a:r>
              <a:rPr lang="en-US" baseline="-25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3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64" y="470416"/>
            <a:ext cx="28860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Ca and 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70416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Al and 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964" y="3836432"/>
            <a:ext cx="28860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Na and SCN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772151" y="3836432"/>
            <a:ext cx="29458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Ag and HPO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1793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408175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Method 2 – Math + CA Method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37825"/>
            <a:ext cx="27622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Mg and 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0" y="937825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K and CO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4450"/>
            <a:ext cx="27622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Ba and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9750" y="59930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Al and 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4014400"/>
            <a:ext cx="30003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and NO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4865" y="4014400"/>
            <a:ext cx="30003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and 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6932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101500"/>
            <a:ext cx="324813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Variable Charge </a:t>
            </a:r>
          </a:p>
          <a:p>
            <a:r>
              <a:rPr lang="en-US" sz="2400" dirty="0" smtClean="0"/>
              <a:t>Ionic Compounds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38450"/>
            <a:ext cx="95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VCl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61925" y="999990"/>
            <a:ext cx="5800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Always write ionic compound:  Cation – Anion (or m/nm)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Naming:  Cation = metal name</a:t>
            </a:r>
          </a:p>
          <a:p>
            <a:pPr lvl="2"/>
            <a:r>
              <a:rPr lang="en-US" dirty="0" smtClean="0"/>
              <a:t>     Charge in ( ) using roman numerals</a:t>
            </a:r>
          </a:p>
          <a:p>
            <a:r>
              <a:rPr lang="en-US" dirty="0" smtClean="0"/>
              <a:t>		     Anion = element change ending to –ide</a:t>
            </a:r>
          </a:p>
          <a:p>
            <a:r>
              <a:rPr lang="en-US" dirty="0" smtClean="0"/>
              <a:t>		                 = Polyatomic name on 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484" y="3581400"/>
            <a:ext cx="30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Vanadium (III)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514975" y="2838449"/>
            <a:ext cx="198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(PO4)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322549" y="3550294"/>
            <a:ext cx="248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Iron (II) Phosphate</a:t>
            </a:r>
            <a:endParaRPr lang="en-US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04875" y="4704486"/>
            <a:ext cx="147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709" y="5433536"/>
            <a:ext cx="298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Vanadium (V)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704486"/>
            <a:ext cx="95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VCl</a:t>
            </a:r>
            <a:r>
              <a:rPr lang="en-US" sz="3600" baseline="-25000" dirty="0"/>
              <a:t>5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2926" y="5433536"/>
            <a:ext cx="241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Iron (I) Phosphate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186382" y="1387137"/>
            <a:ext cx="283712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Variable Charge Listed on CS</a:t>
            </a:r>
          </a:p>
          <a:p>
            <a:r>
              <a:rPr lang="en-US" dirty="0" smtClean="0"/>
              <a:t>Roman Numerals on CS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982855" y="284656"/>
            <a:ext cx="3044040" cy="464963"/>
            <a:chOff x="5759437" y="1530176"/>
            <a:chExt cx="3044040" cy="464963"/>
          </a:xfrm>
        </p:grpSpPr>
        <p:sp>
          <p:nvSpPr>
            <p:cNvPr id="2" name="TextBox 1"/>
            <p:cNvSpPr txBox="1"/>
            <p:nvPr/>
          </p:nvSpPr>
          <p:spPr>
            <a:xfrm>
              <a:off x="5759437" y="1533474"/>
              <a:ext cx="916598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Metal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76035" y="1530176"/>
              <a:ext cx="120860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(charge)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4636" y="1530176"/>
              <a:ext cx="918841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08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47689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Method 3 – Cross Multiply + Simplify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03347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Sn</a:t>
            </a:r>
            <a:r>
              <a:rPr lang="en-US" baseline="30000" dirty="0" smtClean="0"/>
              <a:t>+4</a:t>
            </a:r>
            <a:r>
              <a:rPr lang="en-US" dirty="0" smtClean="0"/>
              <a:t> and 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6425" y="1103347"/>
            <a:ext cx="294322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Sn</a:t>
            </a:r>
            <a:r>
              <a:rPr lang="en-US" baseline="30000" dirty="0" smtClean="0"/>
              <a:t>+2</a:t>
            </a:r>
            <a:r>
              <a:rPr lang="en-US" dirty="0" smtClean="0"/>
              <a:t> and 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1825" y="593467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Compounds always form in the lowest whole number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2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599299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 </a:t>
            </a:r>
          </a:p>
          <a:p>
            <a:pPr algn="ctr"/>
            <a:r>
              <a:rPr lang="en-US" dirty="0" smtClean="0"/>
              <a:t>Lead (IV) Sulfite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9750" y="59930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Chromium (III) Hydroxide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475" y="3723499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 Name for </a:t>
            </a:r>
          </a:p>
          <a:p>
            <a:pPr algn="ctr"/>
            <a:r>
              <a:rPr lang="en-US" dirty="0" smtClean="0"/>
              <a:t>Au</a:t>
            </a:r>
            <a:r>
              <a:rPr lang="en-US" baseline="-25000" dirty="0" smtClean="0"/>
              <a:t>2</a:t>
            </a:r>
            <a:r>
              <a:rPr lang="en-US" dirty="0" smtClean="0"/>
              <a:t>(S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619750" y="372350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Name for</a:t>
            </a:r>
          </a:p>
          <a:p>
            <a:pPr algn="ctr"/>
            <a:r>
              <a:rPr lang="en-US" dirty="0" smtClean="0"/>
              <a:t>Hg(SO4)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5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95275"/>
            <a:ext cx="19827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Symbols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20845" y="6505575"/>
            <a:ext cx="4585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https://www.sciencehistory.org/historical-profile/gilbert-newton-lewis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33450"/>
            <a:ext cx="197167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" y="3157537"/>
            <a:ext cx="4198832" cy="3414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9962" y="1318349"/>
            <a:ext cx="5194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Developed Rules for Covalent Bonding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Acid/Base Chemistry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1902 – Chemistry Lecture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1916 – Paper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Nominated 41 times for Nobel Prize (never won)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7293" y="718944"/>
            <a:ext cx="220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Gilbert Lewis Newton</a:t>
            </a:r>
          </a:p>
          <a:p>
            <a:pPr algn="ctr"/>
            <a:r>
              <a:rPr lang="en-US" dirty="0" smtClean="0"/>
              <a:t>(1875-1946)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8361" y="118020"/>
            <a:ext cx="21480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Invented Lewis Structures before QM fully discovered!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34459" y="62952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https://en.wikipedia.org/wiki/Gilbert_N._Lewis</a:t>
            </a:r>
          </a:p>
        </p:txBody>
      </p:sp>
    </p:spTree>
    <p:extLst>
      <p:ext uri="{BB962C8B-B14F-4D97-AF65-F5344CB8AC3E}">
        <p14:creationId xmlns:p14="http://schemas.microsoft.com/office/powerpoint/2010/main" val="51296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311050"/>
            <a:ext cx="174438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Mix it all up!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894574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 </a:t>
            </a:r>
          </a:p>
          <a:p>
            <a:pPr algn="ctr"/>
            <a:r>
              <a:rPr lang="en-US" dirty="0" smtClean="0"/>
              <a:t>Scandium Oxalate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894575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Cobalt (II) Oxalate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6900" y="4239219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 Name for </a:t>
            </a:r>
          </a:p>
          <a:p>
            <a:pPr algn="ctr"/>
            <a:r>
              <a:rPr lang="en-US" dirty="0" smtClean="0"/>
              <a:t>ZnCr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30743" y="4267019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Name for</a:t>
            </a:r>
          </a:p>
          <a:p>
            <a:pPr algn="ctr"/>
            <a:r>
              <a:rPr lang="en-US" dirty="0" smtClean="0"/>
              <a:t>Sb(MnO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7419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5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4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48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7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95275"/>
            <a:ext cx="19827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Symbols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" y="885825"/>
            <a:ext cx="438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Graphical representation of the valence electrons an element has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Shorthand for Electron Configurations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507" y="2886663"/>
            <a:ext cx="491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Li: 1s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1</a:t>
            </a:r>
            <a:r>
              <a:rPr lang="en-US" sz="3600" dirty="0"/>
              <a:t> </a:t>
            </a:r>
            <a:r>
              <a:rPr lang="en-US" sz="3600" dirty="0" smtClean="0"/>
              <a:t>= 1 valence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=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1008" y="4348497"/>
            <a:ext cx="20111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Nitrogen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042" t="51667" r="37917" b="25000"/>
          <a:stretch/>
        </p:blipFill>
        <p:spPr>
          <a:xfrm>
            <a:off x="5156123" y="2780519"/>
            <a:ext cx="1190625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0116" y="4350711"/>
            <a:ext cx="146700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</a:t>
            </a:r>
            <a:r>
              <a:rPr lang="en-US" dirty="0" smtClean="0"/>
              <a:t>O</a:t>
            </a:r>
            <a:r>
              <a:rPr lang="en-US" baseline="30000" dirty="0" smtClean="0"/>
              <a:t>-2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841499" y="294970"/>
            <a:ext cx="3722854" cy="2354048"/>
            <a:chOff x="4174749" y="4113427"/>
            <a:chExt cx="3722854" cy="2354048"/>
          </a:xfrm>
        </p:grpSpPr>
        <p:sp>
          <p:nvSpPr>
            <p:cNvPr id="24" name="Rectangle 23"/>
            <p:cNvSpPr/>
            <p:nvPr/>
          </p:nvSpPr>
          <p:spPr>
            <a:xfrm>
              <a:off x="4174749" y="4113427"/>
              <a:ext cx="3722854" cy="2354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174749" y="4271780"/>
              <a:ext cx="3722854" cy="2108601"/>
              <a:chOff x="4174749" y="4271780"/>
              <a:chExt cx="3722854" cy="210860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360235" y="4847269"/>
                <a:ext cx="91440" cy="282156"/>
                <a:chOff x="2514808" y="4923282"/>
                <a:chExt cx="91440" cy="282156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2514808" y="5110188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514808" y="4923282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360235" y="4271780"/>
                <a:ext cx="1561201" cy="369332"/>
                <a:chOff x="4675051" y="4812221"/>
                <a:chExt cx="1561201" cy="36933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675051" y="4949262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766491" y="4812221"/>
                  <a:ext cx="1469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Lone Electron</a:t>
                  </a:r>
                  <a:endParaRPr lang="en-US" dirty="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4489373" y="4783332"/>
                <a:ext cx="218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Lone “pair” Electrons</a:t>
                </a:r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174749" y="4849174"/>
                <a:ext cx="3722854" cy="1323439"/>
                <a:chOff x="4067175" y="4562475"/>
                <a:chExt cx="3722854" cy="132343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067175" y="4562475"/>
                  <a:ext cx="498855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0" dirty="0"/>
                    <a:t>-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476750" y="5114925"/>
                  <a:ext cx="3313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Shared Electrons (Covalent Bond)</a:t>
                  </a: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174749" y="5734050"/>
                <a:ext cx="1299705" cy="646331"/>
                <a:chOff x="3924300" y="4695825"/>
                <a:chExt cx="1299705" cy="646331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924300" y="4695825"/>
                  <a:ext cx="7986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/>
                    <a:t>[   ]</a:t>
                  </a:r>
                  <a:endParaRPr lang="en-US" sz="36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648206" y="4880491"/>
                  <a:ext cx="57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Ions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8880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827158"/>
            <a:ext cx="8822878" cy="1287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" y="295275"/>
            <a:ext cx="19827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Symbols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883"/>
          <a:stretch/>
        </p:blipFill>
        <p:spPr>
          <a:xfrm>
            <a:off x="257175" y="2448313"/>
            <a:ext cx="7077075" cy="440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075" y="2585650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table is a bit of overkill because…….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6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05" y="139522"/>
            <a:ext cx="14941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Octet Rule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0605" y="708378"/>
            <a:ext cx="7007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Noted that Noble Gases are unreactive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If positions on PT added to 8 a compound was formed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We know the “real” reason from QM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Elements with completely filled s and p orbitals are stable (s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6</a:t>
            </a:r>
            <a:r>
              <a:rPr lang="en-US" dirty="0" smtClean="0"/>
              <a:t>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8 electrons (octet) are stable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Exceptions to Octet Rule – H and 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605" y="2838140"/>
            <a:ext cx="506170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 1 – Alkali Metal + Row 7 – Halogens = 8 (octet!)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605" y="4809133"/>
            <a:ext cx="589911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 2 – Alkali Earth Metals + Row 6 – </a:t>
            </a:r>
            <a:r>
              <a:rPr lang="en-US" dirty="0" err="1" smtClean="0"/>
              <a:t>Chalcogens</a:t>
            </a:r>
            <a:r>
              <a:rPr lang="en-US" dirty="0" smtClean="0"/>
              <a:t> = 8 (octet!)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605" y="5542233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MgO</a:t>
            </a:r>
            <a:r>
              <a:rPr lang="en-US" dirty="0"/>
              <a:t>		</a:t>
            </a:r>
            <a:r>
              <a:rPr lang="en-US" dirty="0" err="1" smtClean="0"/>
              <a:t>CaO</a:t>
            </a:r>
            <a:endParaRPr lang="en-US" dirty="0"/>
          </a:p>
          <a:p>
            <a:r>
              <a:rPr lang="en-US" dirty="0" err="1" smtClean="0"/>
              <a:t>MgS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 smtClean="0"/>
              <a:t>CaS</a:t>
            </a:r>
            <a:endParaRPr lang="en-US" dirty="0"/>
          </a:p>
          <a:p>
            <a:r>
              <a:rPr lang="en-US" dirty="0" err="1" smtClean="0"/>
              <a:t>MgSe</a:t>
            </a:r>
            <a:r>
              <a:rPr lang="en-US" dirty="0"/>
              <a:t>	</a:t>
            </a:r>
            <a:r>
              <a:rPr lang="en-US" dirty="0" err="1" smtClean="0"/>
              <a:t>CaSe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605" y="3436743"/>
            <a:ext cx="1430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NaF</a:t>
            </a:r>
            <a:r>
              <a:rPr lang="en-US" dirty="0"/>
              <a:t>		KF</a:t>
            </a:r>
          </a:p>
          <a:p>
            <a:r>
              <a:rPr lang="en-US" dirty="0" err="1"/>
              <a:t>NaCl</a:t>
            </a:r>
            <a:r>
              <a:rPr lang="en-US" dirty="0"/>
              <a:t>		</a:t>
            </a:r>
            <a:r>
              <a:rPr lang="en-US" dirty="0" err="1"/>
              <a:t>KCl</a:t>
            </a:r>
            <a:endParaRPr lang="en-US" dirty="0"/>
          </a:p>
          <a:p>
            <a:r>
              <a:rPr lang="en-US" dirty="0" err="1"/>
              <a:t>NaBr</a:t>
            </a:r>
            <a:r>
              <a:rPr lang="en-US" dirty="0"/>
              <a:t>	</a:t>
            </a:r>
            <a:r>
              <a:rPr lang="en-US" dirty="0" err="1"/>
              <a:t>KBr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6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135" t="19704" r="5083" b="17082"/>
          <a:stretch/>
        </p:blipFill>
        <p:spPr>
          <a:xfrm>
            <a:off x="4211109" y="1173304"/>
            <a:ext cx="4781859" cy="2185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175" y="238125"/>
            <a:ext cx="235513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Ionic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08839"/>
            <a:ext cx="83357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due to the electrostatic attraction between cations and anions (opposites attract)</a:t>
            </a:r>
          </a:p>
          <a:p>
            <a:r>
              <a:rPr lang="en-US" dirty="0" smtClean="0"/>
              <a:t>Form between metals (cations) and nonmetals (anions)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Gain or lose electrons to achieve an octet</a:t>
            </a:r>
          </a:p>
          <a:p>
            <a:r>
              <a:rPr lang="en-US" dirty="0" smtClean="0"/>
              <a:t>Strong Attractive Force - Coulombs Law</a:t>
            </a:r>
          </a:p>
          <a:p>
            <a:r>
              <a:rPr lang="en-US" dirty="0" smtClean="0"/>
              <a:t>High Melting and Boiling Points</a:t>
            </a:r>
          </a:p>
          <a:p>
            <a:r>
              <a:rPr lang="en-US" dirty="0" smtClean="0"/>
              <a:t>Highly soluble in water</a:t>
            </a:r>
          </a:p>
          <a:p>
            <a:r>
              <a:rPr lang="en-US" dirty="0" smtClean="0"/>
              <a:t>Conduct Electricity</a:t>
            </a:r>
          </a:p>
          <a:p>
            <a:r>
              <a:rPr lang="en-US" dirty="0" smtClean="0"/>
              <a:t>Tend to form lattice structures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2125" y="4272641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  +  Cl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4000436" y="4272641"/>
            <a:ext cx="1159422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15459" y="4249664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Na</a:t>
            </a:r>
            <a:r>
              <a:rPr lang="en-US" sz="3600" baseline="30000" dirty="0" err="1" smtClean="0"/>
              <a:t>+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65523" y="481188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56160" y="478888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31377" y="4811889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23097" y="536588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52656" y="5861745"/>
            <a:ext cx="184031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Common Charges</a:t>
            </a:r>
          </a:p>
          <a:p>
            <a:r>
              <a:rPr lang="en-US" dirty="0" smtClean="0"/>
              <a:t>QM predicts</a:t>
            </a:r>
          </a:p>
          <a:p>
            <a:r>
              <a:rPr lang="en-US" dirty="0" smtClean="0"/>
              <a:t>Use your 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547" y="3190738"/>
            <a:ext cx="189378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Silvery Metal</a:t>
            </a:r>
          </a:p>
          <a:p>
            <a:r>
              <a:rPr lang="en-US" dirty="0" smtClean="0"/>
              <a:t>Very Combustible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36419" y="3231368"/>
            <a:ext cx="183293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Yellow-Green Gas</a:t>
            </a:r>
          </a:p>
          <a:p>
            <a:r>
              <a:rPr lang="en-US" dirty="0" smtClean="0"/>
              <a:t>Very Toxic!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04669" y="3209963"/>
            <a:ext cx="210102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Clear/White Crystals</a:t>
            </a:r>
          </a:p>
          <a:p>
            <a:r>
              <a:rPr lang="en-US" dirty="0" smtClean="0"/>
              <a:t>Very Tasty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6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323850"/>
            <a:ext cx="33146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Formation of Ionic Bonds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923925"/>
            <a:ext cx="4476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Cation + Anion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metal/nonmetal (m/nm)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Lose or gain electrons to reach an octet (8)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6622" y="2098944"/>
            <a:ext cx="935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Magnesium + Fluorine           Magnesium Fluoride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40746" y="2981349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13853" y="288690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902127" y="2981349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F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47978" y="2839297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MgF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4567997" y="2289442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90678" y="3014934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98758" y="361871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8723" y="347889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7363" y="3658726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9582" y="361296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4436" y="3620063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3s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>
            <a:off x="4521952" y="3649285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55218" y="4725471"/>
            <a:ext cx="797013" cy="646331"/>
            <a:chOff x="1681860" y="5400675"/>
            <a:chExt cx="797013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681860" y="5400675"/>
              <a:ext cx="797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Mg</a:t>
              </a:r>
              <a:endParaRPr lang="en-US" sz="36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000347" y="5433257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68723" y="467784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86005" y="4770509"/>
            <a:ext cx="471213" cy="646331"/>
            <a:chOff x="3286048" y="5026195"/>
            <a:chExt cx="471213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4270847" y="4810555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914900" y="4666806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[Mg]</a:t>
            </a:r>
            <a:r>
              <a:rPr lang="en-US" sz="3600" baseline="30000" dirty="0" smtClean="0"/>
              <a:t>+2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35936" y="4194906"/>
            <a:ext cx="1370888" cy="830997"/>
            <a:chOff x="5841191" y="4939169"/>
            <a:chExt cx="1370888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6168576" y="504632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519118" y="5228410"/>
              <a:ext cx="91440" cy="282156"/>
              <a:chOff x="2015188" y="6017483"/>
              <a:chExt cx="91440" cy="28215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139345" y="5228410"/>
              <a:ext cx="91440" cy="282156"/>
              <a:chOff x="2015188" y="6017483"/>
              <a:chExt cx="91440" cy="28215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266450" y="5075637"/>
              <a:ext cx="252668" cy="95250"/>
              <a:chOff x="2420801" y="6150493"/>
              <a:chExt cx="252668" cy="9525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40373" y="5585640"/>
              <a:ext cx="252668" cy="95250"/>
              <a:chOff x="2420801" y="6150493"/>
              <a:chExt cx="252668" cy="9525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841191" y="4939169"/>
              <a:ext cx="13708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[    ]</a:t>
              </a:r>
              <a:r>
                <a:rPr lang="en-US" sz="3600" baseline="30000" dirty="0" smtClean="0"/>
                <a:t>-1</a:t>
              </a:r>
              <a:endParaRPr lang="en-US" sz="48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8031" y="6115555"/>
            <a:ext cx="886784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Magnesium loses two electrons, one to each fluorine to complete all three octets, the resulting cation and anion form an ionic bond because opposite attract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691179" y="5032964"/>
            <a:ext cx="9144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514808" y="4741195"/>
            <a:ext cx="471213" cy="646331"/>
            <a:chOff x="3286048" y="5026195"/>
            <a:chExt cx="471213" cy="646331"/>
          </a:xfrm>
        </p:grpSpPr>
        <p:sp>
          <p:nvSpPr>
            <p:cNvPr id="59" name="TextBox 58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35936" y="4898524"/>
            <a:ext cx="1370888" cy="830997"/>
            <a:chOff x="5841191" y="4939169"/>
            <a:chExt cx="1370888" cy="830997"/>
          </a:xfrm>
        </p:grpSpPr>
        <p:sp>
          <p:nvSpPr>
            <p:cNvPr id="71" name="TextBox 70"/>
            <p:cNvSpPr txBox="1"/>
            <p:nvPr/>
          </p:nvSpPr>
          <p:spPr>
            <a:xfrm>
              <a:off x="6168576" y="504632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519118" y="5228410"/>
              <a:ext cx="91440" cy="282156"/>
              <a:chOff x="2015188" y="6017483"/>
              <a:chExt cx="91440" cy="282156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139345" y="5228410"/>
              <a:ext cx="91440" cy="282156"/>
              <a:chOff x="2015188" y="6017483"/>
              <a:chExt cx="91440" cy="28215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266450" y="5075637"/>
              <a:ext cx="252668" cy="95250"/>
              <a:chOff x="2420801" y="6150493"/>
              <a:chExt cx="252668" cy="9525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240373" y="5585640"/>
              <a:ext cx="252668" cy="95250"/>
              <a:chOff x="2420801" y="6150493"/>
              <a:chExt cx="252668" cy="9525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841191" y="4939169"/>
              <a:ext cx="13708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[    ]</a:t>
              </a:r>
              <a:r>
                <a:rPr lang="en-US" sz="3600" baseline="30000" dirty="0" smtClean="0"/>
                <a:t>-1</a:t>
              </a:r>
              <a:endParaRPr lang="en-US" sz="4800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557363" y="3989391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17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81" y="414618"/>
            <a:ext cx="207935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Li + S 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1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81" y="414618"/>
            <a:ext cx="22027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Mg + P 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8451</TotalTime>
  <Words>936</Words>
  <Application>Microsoft Office PowerPoint</Application>
  <PresentationFormat>On-screen Show (4:3)</PresentationFormat>
  <Paragraphs>204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73</cp:revision>
  <dcterms:created xsi:type="dcterms:W3CDTF">2020-03-25T15:59:49Z</dcterms:created>
  <dcterms:modified xsi:type="dcterms:W3CDTF">2020-09-26T23:38:56Z</dcterms:modified>
</cp:coreProperties>
</file>