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9" r:id="rId2"/>
    <p:sldId id="345" r:id="rId3"/>
    <p:sldId id="350" r:id="rId4"/>
    <p:sldId id="346" r:id="rId5"/>
    <p:sldId id="347" r:id="rId6"/>
    <p:sldId id="348" r:id="rId7"/>
    <p:sldId id="349" r:id="rId8"/>
    <p:sldId id="341" r:id="rId9"/>
    <p:sldId id="342" r:id="rId10"/>
    <p:sldId id="343" r:id="rId11"/>
    <p:sldId id="359" r:id="rId12"/>
    <p:sldId id="356" r:id="rId13"/>
    <p:sldId id="357" r:id="rId14"/>
    <p:sldId id="358" r:id="rId15"/>
    <p:sldId id="361" r:id="rId16"/>
    <p:sldId id="362" r:id="rId17"/>
    <p:sldId id="360" r:id="rId18"/>
    <p:sldId id="344" r:id="rId19"/>
    <p:sldId id="351" r:id="rId20"/>
    <p:sldId id="352" r:id="rId21"/>
    <p:sldId id="363" r:id="rId22"/>
    <p:sldId id="364" r:id="rId23"/>
    <p:sldId id="353" r:id="rId24"/>
    <p:sldId id="35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Laughlin, Jay" initials="MJ" lastIdx="1" clrIdx="0">
    <p:extLst>
      <p:ext uri="{19B8F6BF-5375-455C-9EA6-DF929625EA0E}">
        <p15:presenceInfo xmlns:p15="http://schemas.microsoft.com/office/powerpoint/2012/main" userId="S-1-5-21-527237240-562591055-1417001333-46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5" autoAdjust="0"/>
    <p:restoredTop sz="93860" autoAdjust="0"/>
  </p:normalViewPr>
  <p:slideViewPr>
    <p:cSldViewPr snapToGrid="0">
      <p:cViewPr varScale="1">
        <p:scale>
          <a:sx n="100" d="100"/>
          <a:sy n="100" d="100"/>
        </p:scale>
        <p:origin x="7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7E3A7-674A-4C63-ACC3-9DC792483C87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3F021-9BBF-4730-8BD1-EF67405C4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1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8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3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8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1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5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1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3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0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769B-43C7-464A-8947-418DAFBED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5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0769B-43C7-464A-8947-418DAFBED53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7614-EB99-4F43-ADCA-63AFF039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0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/>
        </p:nvSpPr>
        <p:spPr>
          <a:xfrm>
            <a:off x="1714500" y="161925"/>
            <a:ext cx="5829300" cy="11025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Chemistry </a:t>
            </a:r>
            <a:r>
              <a:rPr lang="en-US" sz="3300" dirty="0" smtClean="0"/>
              <a:t>111</a:t>
            </a:r>
            <a:endParaRPr lang="en-US" sz="3300" dirty="0"/>
          </a:p>
        </p:txBody>
      </p:sp>
      <p:sp>
        <p:nvSpPr>
          <p:cNvPr id="3" name="Subtitle 4"/>
          <p:cNvSpPr>
            <a:spLocks noGrp="1"/>
          </p:cNvSpPr>
          <p:nvPr/>
        </p:nvSpPr>
        <p:spPr>
          <a:xfrm>
            <a:off x="2228850" y="1264444"/>
            <a:ext cx="4800600" cy="1314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Chapter </a:t>
            </a:r>
            <a:r>
              <a:rPr lang="en-US" sz="2400" dirty="0" smtClean="0"/>
              <a:t>3 g</a:t>
            </a:r>
          </a:p>
          <a:p>
            <a:r>
              <a:rPr lang="en-US" sz="2400" dirty="0" smtClean="0"/>
              <a:t>Periodic Trends (3.5)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806" y="2578894"/>
            <a:ext cx="3583738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u="sng" dirty="0"/>
              <a:t>Goals</a:t>
            </a:r>
          </a:p>
          <a:p>
            <a:r>
              <a:rPr lang="en-US" sz="1600" dirty="0" smtClean="0"/>
              <a:t>Explain the following periodic trends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Atomic Size Atoms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Atomic Size Cations and Anions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Ionization Energy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Electron Affinity</a:t>
            </a:r>
          </a:p>
        </p:txBody>
      </p:sp>
    </p:spTree>
    <p:extLst>
      <p:ext uri="{BB962C8B-B14F-4D97-AF65-F5344CB8AC3E}">
        <p14:creationId xmlns:p14="http://schemas.microsoft.com/office/powerpoint/2010/main" val="42419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" y="352425"/>
            <a:ext cx="620785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No real trends, but can make some observations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14325" y="1343025"/>
            <a:ext cx="627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Alkali metals – slightly negative, electron goes into existing orbital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4325" y="2390775"/>
            <a:ext cx="800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Alkaline Earth Metals – very positive, electron goes into new, higher energy orbital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4325" y="3524250"/>
            <a:ext cx="687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Across Row (B to F) – more negative, electron goes into existing orbitals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4657725"/>
            <a:ext cx="420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Halogens – most negative, complete octets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5791200"/>
            <a:ext cx="661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Noble Gases – </a:t>
            </a:r>
            <a:r>
              <a:rPr lang="en-US" dirty="0"/>
              <a:t>positive, electron goes into new, higher energy orbital</a:t>
            </a:r>
          </a:p>
        </p:txBody>
      </p:sp>
    </p:spTree>
    <p:extLst>
      <p:ext uri="{BB962C8B-B14F-4D97-AF65-F5344CB8AC3E}">
        <p14:creationId xmlns:p14="http://schemas.microsoft.com/office/powerpoint/2010/main" val="77833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/>
          <p:cNvSpPr>
            <a:spLocks noGrp="1"/>
          </p:cNvSpPr>
          <p:nvPr/>
        </p:nvSpPr>
        <p:spPr>
          <a:xfrm>
            <a:off x="2228850" y="1352550"/>
            <a:ext cx="4800600" cy="13144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Chapter </a:t>
            </a:r>
            <a:r>
              <a:rPr lang="en-US" sz="2400" dirty="0" smtClean="0"/>
              <a:t>3 h</a:t>
            </a:r>
            <a:endParaRPr lang="en-US" sz="2400" dirty="0"/>
          </a:p>
          <a:p>
            <a:r>
              <a:rPr lang="en-US" sz="2400" dirty="0" smtClean="0"/>
              <a:t>Ionic and Molecular Compounds (3.7)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4304" y="2533650"/>
            <a:ext cx="261655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Goals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Why compounds form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3 Major types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Ionic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Molecular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Polyatomic Ions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/>
        </p:nvSpPr>
        <p:spPr>
          <a:xfrm>
            <a:off x="1714500" y="161925"/>
            <a:ext cx="5829300" cy="11025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Chemistry </a:t>
            </a:r>
            <a:r>
              <a:rPr lang="en-US" sz="3300" dirty="0" smtClean="0"/>
              <a:t>111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87742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5" y="261938"/>
            <a:ext cx="150169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Metalloids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" y="2987040"/>
            <a:ext cx="6381192" cy="37010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75990"/>
            <a:ext cx="4551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Know the following: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Metalloids (7*) – B, Si, Ge, As, Sb, </a:t>
            </a:r>
            <a:r>
              <a:rPr lang="en-US" dirty="0" err="1" smtClean="0"/>
              <a:t>Te</a:t>
            </a:r>
            <a:r>
              <a:rPr lang="en-US" dirty="0" smtClean="0"/>
              <a:t>, Po/At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Metals (left)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Non-metals (right)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618365"/>
              </p:ext>
            </p:extLst>
          </p:nvPr>
        </p:nvGraphicFramePr>
        <p:xfrm>
          <a:off x="4551567" y="209550"/>
          <a:ext cx="4506709" cy="2758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3144">
                  <a:extLst>
                    <a:ext uri="{9D8B030D-6E8A-4147-A177-3AD203B41FA5}">
                      <a16:colId xmlns:a16="http://schemas.microsoft.com/office/drawing/2014/main" val="2229491183"/>
                    </a:ext>
                  </a:extLst>
                </a:gridCol>
                <a:gridCol w="1230748">
                  <a:extLst>
                    <a:ext uri="{9D8B030D-6E8A-4147-A177-3AD203B41FA5}">
                      <a16:colId xmlns:a16="http://schemas.microsoft.com/office/drawing/2014/main" val="3025735227"/>
                    </a:ext>
                  </a:extLst>
                </a:gridCol>
                <a:gridCol w="1972817">
                  <a:extLst>
                    <a:ext uri="{9D8B030D-6E8A-4147-A177-3AD203B41FA5}">
                      <a16:colId xmlns:a16="http://schemas.microsoft.com/office/drawing/2014/main" val="2724639604"/>
                    </a:ext>
                  </a:extLst>
                </a:gridCol>
              </a:tblGrid>
              <a:tr h="301748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Metals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Nonmetals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2775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State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Solid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Solid/Liquid/Gas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04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Melting Point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68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Density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377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Appearance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 luster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lusterous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52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Conduction (heat/elect)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Good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Poor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3560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774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5" y="352425"/>
            <a:ext cx="3384003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Fundamentals of Bonding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0025" y="902732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Compound: 2 or more E, chemically combined (bonded) in definite proportions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Compounds form to lower the total energy of the atoms involved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Most stable molecules form to complete octets (fully filled s and p orbitals</a:t>
            </a:r>
            <a:r>
              <a:rPr lang="en-US" dirty="0" smtClean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Coulombs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28750" y="3003721"/>
                <a:ext cx="1909497" cy="945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0" y="3003721"/>
                <a:ext cx="1909497" cy="9451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75947" y="5237887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2 major categories –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Ionic – gain/lose electrons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Covalent/Molecular – share electrons (Ch. 4)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Polyatomic Ions ( ½  Ionic, ½ Molecular fragments)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7135" t="19704" r="5083" b="17082"/>
          <a:stretch/>
        </p:blipFill>
        <p:spPr>
          <a:xfrm>
            <a:off x="5553526" y="2056483"/>
            <a:ext cx="3266624" cy="14933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597" y="4391328"/>
            <a:ext cx="2559182" cy="19031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48350" y="1918395"/>
            <a:ext cx="11801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Ionic Bond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10737" y="3872890"/>
            <a:ext cx="25890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Covalent/Molecular Bond</a:t>
            </a:r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 rot="3744589">
            <a:off x="3959346" y="2274173"/>
            <a:ext cx="723900" cy="14590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6461864">
            <a:off x="3959346" y="3290106"/>
            <a:ext cx="723900" cy="14590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4200" y="2493238"/>
            <a:ext cx="782522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Atoms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12650" y="4181328"/>
            <a:ext cx="104977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63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135" t="19704" r="5083" b="17082"/>
          <a:stretch/>
        </p:blipFill>
        <p:spPr>
          <a:xfrm>
            <a:off x="4211109" y="1173304"/>
            <a:ext cx="4781859" cy="21859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175" y="238125"/>
            <a:ext cx="235513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Ionic Compounds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7175" y="808761"/>
            <a:ext cx="83357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 due to the electrostatic attraction between cations and anions (opposites attract)</a:t>
            </a:r>
          </a:p>
          <a:p>
            <a:r>
              <a:rPr lang="en-US" dirty="0" smtClean="0"/>
              <a:t>Form between metals (cations) and nonmetals (anions)</a:t>
            </a:r>
          </a:p>
          <a:p>
            <a:r>
              <a:rPr lang="en-US" dirty="0" smtClean="0"/>
              <a:t>Strong Attractive Force - Coulombs Law</a:t>
            </a:r>
          </a:p>
          <a:p>
            <a:r>
              <a:rPr lang="en-US" dirty="0" smtClean="0"/>
              <a:t>High Melting and Boiling Points</a:t>
            </a:r>
          </a:p>
          <a:p>
            <a:r>
              <a:rPr lang="en-US" dirty="0" smtClean="0"/>
              <a:t>Highly soluble in water</a:t>
            </a:r>
          </a:p>
          <a:p>
            <a:r>
              <a:rPr lang="en-US" dirty="0" smtClean="0"/>
              <a:t>Conduct Electricity</a:t>
            </a:r>
          </a:p>
          <a:p>
            <a:r>
              <a:rPr lang="en-US" dirty="0" smtClean="0"/>
              <a:t>Tend to form lattice structures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31335" y="3414277"/>
            <a:ext cx="170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  +  Cl</a:t>
            </a:r>
            <a:endParaRPr lang="en-US" sz="3600" dirty="0"/>
          </a:p>
        </p:txBody>
      </p:sp>
      <p:sp>
        <p:nvSpPr>
          <p:cNvPr id="5" name="Right Arrow 4"/>
          <p:cNvSpPr/>
          <p:nvPr/>
        </p:nvSpPr>
        <p:spPr>
          <a:xfrm>
            <a:off x="4089646" y="3414277"/>
            <a:ext cx="1159422" cy="619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04669" y="3391300"/>
            <a:ext cx="130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Na</a:t>
            </a:r>
            <a:r>
              <a:rPr lang="en-US" sz="3600" baseline="30000" dirty="0" err="1" smtClean="0"/>
              <a:t>+</a:t>
            </a:r>
            <a:r>
              <a:rPr lang="en-US" sz="3600" dirty="0" err="1" smtClean="0"/>
              <a:t>Cl</a:t>
            </a:r>
            <a:r>
              <a:rPr lang="en-US" sz="3600" baseline="30000" dirty="0" smtClean="0"/>
              <a:t>-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054733" y="3953525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45370" y="3930524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r>
              <a:rPr lang="en-US" dirty="0" smtClean="0"/>
              <a:t>3p</a:t>
            </a:r>
            <a:r>
              <a:rPr lang="en-US" baseline="30000" dirty="0" smtClean="0"/>
              <a:t>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626" y="4138191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12307" y="4507523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r>
              <a:rPr lang="en-US" dirty="0" smtClean="0"/>
              <a:t>3p</a:t>
            </a:r>
            <a:r>
              <a:rPr lang="en-US" baseline="30000" dirty="0" smtClean="0"/>
              <a:t>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52656" y="5861745"/>
            <a:ext cx="1840312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Common Charges</a:t>
            </a:r>
          </a:p>
          <a:p>
            <a:r>
              <a:rPr lang="en-US" dirty="0" smtClean="0"/>
              <a:t>QM predicts</a:t>
            </a:r>
          </a:p>
          <a:p>
            <a:r>
              <a:rPr lang="en-US" dirty="0" smtClean="0"/>
              <a:t>Use your 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57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833" y="1923246"/>
            <a:ext cx="97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  Cl</a:t>
            </a:r>
            <a:endParaRPr lang="en-US" sz="3600" dirty="0"/>
          </a:p>
        </p:txBody>
      </p:sp>
      <p:sp>
        <p:nvSpPr>
          <p:cNvPr id="3" name="Right Arrow 2"/>
          <p:cNvSpPr/>
          <p:nvPr/>
        </p:nvSpPr>
        <p:spPr>
          <a:xfrm>
            <a:off x="3749418" y="2168536"/>
            <a:ext cx="1159422" cy="619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28444" y="2168536"/>
            <a:ext cx="130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MgCl</a:t>
            </a:r>
            <a:r>
              <a:rPr lang="en-US" sz="3600" baseline="-25000" dirty="0"/>
              <a:t>2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016633" y="2889924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59620" y="2889924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r>
              <a:rPr lang="en-US" dirty="0" smtClean="0"/>
              <a:t>3p</a:t>
            </a:r>
            <a:r>
              <a:rPr lang="en-US" baseline="30000" dirty="0" smtClean="0"/>
              <a:t>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958" y="16859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r>
              <a:rPr lang="en-US" dirty="0" smtClean="0"/>
              <a:t>3p</a:t>
            </a:r>
            <a:r>
              <a:rPr lang="en-US" baseline="30000" dirty="0" smtClean="0"/>
              <a:t>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7175" y="238125"/>
            <a:ext cx="274145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Ionic Compounds - II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0461" y="869682"/>
            <a:ext cx="689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Stable compounds must be electrically neutral (i.e. can’t be charged)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The total electrons gained or lost must be equal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0364" y="2642436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0890" y="2076937"/>
            <a:ext cx="797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Mg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4831" y="2612925"/>
            <a:ext cx="97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  Cl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841251" y="31391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r>
              <a:rPr lang="en-US" dirty="0" smtClean="0"/>
              <a:t>3p</a:t>
            </a:r>
            <a:r>
              <a:rPr lang="en-US" baseline="30000" dirty="0" smtClean="0"/>
              <a:t>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59619" y="3187072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r>
              <a:rPr lang="en-US" dirty="0" smtClean="0"/>
              <a:t>3p</a:t>
            </a:r>
            <a:r>
              <a:rPr lang="en-US" baseline="30000" dirty="0" smtClean="0"/>
              <a:t>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5471" y="4263835"/>
            <a:ext cx="551202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What compound will form between Al and Cl?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98375" y="110869"/>
            <a:ext cx="1840312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Common Charges</a:t>
            </a:r>
          </a:p>
          <a:p>
            <a:r>
              <a:rPr lang="en-US" dirty="0" smtClean="0"/>
              <a:t>QM predicts</a:t>
            </a:r>
          </a:p>
          <a:p>
            <a:r>
              <a:rPr lang="en-US" dirty="0" smtClean="0"/>
              <a:t>Use your 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74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121" y="291910"/>
            <a:ext cx="545431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What compound will form between Na and 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2121" y="3558985"/>
            <a:ext cx="53805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What compound will form between Al and 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28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238125"/>
            <a:ext cx="423154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Covalent/Molecular Compounds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7175" y="808761"/>
            <a:ext cx="63178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 when gain/losing not possible therefore the </a:t>
            </a:r>
            <a:r>
              <a:rPr lang="en-US" u="sng" dirty="0" smtClean="0"/>
              <a:t>share</a:t>
            </a:r>
            <a:r>
              <a:rPr lang="en-US" dirty="0" smtClean="0"/>
              <a:t> electrons</a:t>
            </a:r>
          </a:p>
          <a:p>
            <a:r>
              <a:rPr lang="en-US" dirty="0" smtClean="0"/>
              <a:t>Form between nonmetals (nm) and nonmetals (nm)</a:t>
            </a:r>
          </a:p>
          <a:p>
            <a:r>
              <a:rPr lang="en-US" dirty="0" smtClean="0"/>
              <a:t>Weak Attractive Force – (not full +/- charges)</a:t>
            </a:r>
          </a:p>
          <a:p>
            <a:r>
              <a:rPr lang="en-US" dirty="0" smtClean="0"/>
              <a:t>Low Melting and Boiling Points</a:t>
            </a:r>
          </a:p>
          <a:p>
            <a:r>
              <a:rPr lang="en-US" dirty="0" smtClean="0"/>
              <a:t>Solubility varies (Low)</a:t>
            </a:r>
          </a:p>
          <a:p>
            <a:r>
              <a:rPr lang="en-US" u="sng" dirty="0" smtClean="0"/>
              <a:t>Do Not </a:t>
            </a:r>
            <a:r>
              <a:rPr lang="en-US" dirty="0" smtClean="0"/>
              <a:t>Conduct Electricity</a:t>
            </a:r>
          </a:p>
          <a:p>
            <a:r>
              <a:rPr lang="en-US" dirty="0" smtClean="0"/>
              <a:t>Tend to form discrete molecules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752"/>
          <a:stretch/>
        </p:blipFill>
        <p:spPr>
          <a:xfrm>
            <a:off x="152400" y="3405375"/>
            <a:ext cx="3590774" cy="3047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513" y="1824423"/>
            <a:ext cx="4809524" cy="1580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8500" y="6372225"/>
            <a:ext cx="19513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Lots more in Ch. 4!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84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135" t="58259"/>
          <a:stretch/>
        </p:blipFill>
        <p:spPr>
          <a:xfrm>
            <a:off x="2119151" y="4906440"/>
            <a:ext cx="1760970" cy="1917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513" t="57895" r="32803"/>
          <a:stretch/>
        </p:blipFill>
        <p:spPr>
          <a:xfrm>
            <a:off x="5165125" y="4417224"/>
            <a:ext cx="1445741" cy="240626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829655"/>
              </p:ext>
            </p:extLst>
          </p:nvPr>
        </p:nvGraphicFramePr>
        <p:xfrm>
          <a:off x="249929" y="747415"/>
          <a:ext cx="6515152" cy="4084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5678">
                  <a:extLst>
                    <a:ext uri="{9D8B030D-6E8A-4147-A177-3AD203B41FA5}">
                      <a16:colId xmlns:a16="http://schemas.microsoft.com/office/drawing/2014/main" val="2229491183"/>
                    </a:ext>
                  </a:extLst>
                </a:gridCol>
                <a:gridCol w="2172490">
                  <a:extLst>
                    <a:ext uri="{9D8B030D-6E8A-4147-A177-3AD203B41FA5}">
                      <a16:colId xmlns:a16="http://schemas.microsoft.com/office/drawing/2014/main" val="3025735227"/>
                    </a:ext>
                  </a:extLst>
                </a:gridCol>
                <a:gridCol w="2846984">
                  <a:extLst>
                    <a:ext uri="{9D8B030D-6E8A-4147-A177-3AD203B41FA5}">
                      <a16:colId xmlns:a16="http://schemas.microsoft.com/office/drawing/2014/main" val="2724639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Ionic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Covalent or Molecular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2775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Formed by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Gain/lose</a:t>
                      </a:r>
                      <a:r>
                        <a:rPr lang="en-US" sz="2000" baseline="0" dirty="0" smtClean="0"/>
                        <a:t> electrons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Share electrons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04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Between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m/nm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nm/nm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853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Bond Strength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10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Melting Point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68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Solubility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8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Conductivity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536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Structure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Lattice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Discrete Molecules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33334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3993" y="115795"/>
            <a:ext cx="168668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Comparison</a:t>
            </a:r>
            <a:endParaRPr lang="en-US" sz="2400" dirty="0"/>
          </a:p>
        </p:txBody>
      </p:sp>
      <p:pic>
        <p:nvPicPr>
          <p:cNvPr id="8" name="Picture 2" descr="Image result for have no fear of ice cold beer chem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66" y="115795"/>
            <a:ext cx="2423885" cy="2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12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228600"/>
            <a:ext cx="214603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Polyatomic Ions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1950" y="866775"/>
            <a:ext cx="59420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Contain 2 or more elements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½ Molecular -  Held together by covalent/molecular bonds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½ Ionic – gain or lose an electron to be stable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43775" y="6134100"/>
            <a:ext cx="169911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Don’t memorize</a:t>
            </a:r>
          </a:p>
          <a:p>
            <a:r>
              <a:rPr lang="en-US" dirty="0" smtClean="0"/>
              <a:t>Use your CS!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871" t="50332"/>
          <a:stretch/>
        </p:blipFill>
        <p:spPr>
          <a:xfrm>
            <a:off x="6400799" y="2149595"/>
            <a:ext cx="1495151" cy="14995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91350" y="1605439"/>
            <a:ext cx="19513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Lots more in Ch. 4!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3080"/>
            <a:ext cx="2596524" cy="1674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002" y="4695350"/>
            <a:ext cx="2788222" cy="18496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1950" y="4152900"/>
            <a:ext cx="260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Polyatomic Ions and ( )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20555" y="1937205"/>
            <a:ext cx="4707430" cy="1513215"/>
            <a:chOff x="1091022" y="2068185"/>
            <a:chExt cx="4707430" cy="15132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55994"/>
            <a:stretch/>
          </p:blipFill>
          <p:spPr>
            <a:xfrm>
              <a:off x="1091022" y="2252851"/>
              <a:ext cx="4380952" cy="132854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381350" y="2068185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+1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45161" y="3095110"/>
            <a:ext cx="636713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Ionic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5819" y="3468478"/>
            <a:ext cx="2045625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Covalent/Molecular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50991" y="3464442"/>
            <a:ext cx="156844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Polyatomic 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1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1" y="866111"/>
            <a:ext cx="5478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Columns: Atoms get bigger as you go down a column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Principle QN (n)/size of orbital increases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697" y="2760052"/>
            <a:ext cx="6812595" cy="3926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1" y="256116"/>
            <a:ext cx="161121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Atomic Size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0739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" y="323850"/>
            <a:ext cx="579421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Ionic Compounds Containing Polyatomic Ions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71700" y="5462706"/>
            <a:ext cx="110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Mg</a:t>
            </a:r>
            <a:r>
              <a:rPr lang="en-US" sz="3600" baseline="30000" dirty="0" smtClean="0"/>
              <a:t>+2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185119" y="3706594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  NO</a:t>
            </a:r>
            <a:r>
              <a:rPr lang="en-US" sz="3600" baseline="-25000" dirty="0" smtClean="0"/>
              <a:t>3</a:t>
            </a:r>
            <a:r>
              <a:rPr lang="en-US" sz="3600" baseline="30000" dirty="0" smtClean="0"/>
              <a:t>-1</a:t>
            </a:r>
            <a:endParaRPr lang="en-US" sz="36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2219212" y="907583"/>
            <a:ext cx="636713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Ionic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8912" y="2829313"/>
            <a:ext cx="2045625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Covalent/Molecular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81875" y="93017"/>
            <a:ext cx="159067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learn Lewis Structures in Chapter 4.4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09688" y="1343025"/>
            <a:ext cx="2016073" cy="1431281"/>
            <a:chOff x="409688" y="1343025"/>
            <a:chExt cx="2016073" cy="14312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2625"/>
            <a:stretch/>
          </p:blipFill>
          <p:spPr>
            <a:xfrm>
              <a:off x="409688" y="1355258"/>
              <a:ext cx="1762012" cy="141904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124075" y="13430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71700" y="3706594"/>
            <a:ext cx="101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</a:t>
            </a:r>
            <a:r>
              <a:rPr lang="en-US" sz="3600" baseline="30000" dirty="0" smtClean="0"/>
              <a:t>+1</a:t>
            </a:r>
            <a:endParaRPr lang="en-US" sz="3600" dirty="0"/>
          </a:p>
        </p:txBody>
      </p:sp>
      <p:sp>
        <p:nvSpPr>
          <p:cNvPr id="12" name="Right Arrow 11"/>
          <p:cNvSpPr/>
          <p:nvPr/>
        </p:nvSpPr>
        <p:spPr>
          <a:xfrm>
            <a:off x="4872551" y="3762375"/>
            <a:ext cx="1159422" cy="619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08768" y="3706594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NaNO</a:t>
            </a:r>
            <a:r>
              <a:rPr lang="en-US" sz="3600" baseline="-25000" dirty="0" smtClean="0"/>
              <a:t>3</a:t>
            </a:r>
            <a:endParaRPr lang="en-US" sz="36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324581" y="5000951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  NO</a:t>
            </a:r>
            <a:r>
              <a:rPr lang="en-US" sz="3600" baseline="-25000" dirty="0" smtClean="0"/>
              <a:t>3</a:t>
            </a:r>
            <a:r>
              <a:rPr lang="en-US" sz="3600" baseline="30000" dirty="0" smtClean="0"/>
              <a:t>-1</a:t>
            </a:r>
            <a:endParaRPr lang="en-US" sz="36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3324581" y="5709402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  NO</a:t>
            </a:r>
            <a:r>
              <a:rPr lang="en-US" sz="3600" baseline="-25000" dirty="0" smtClean="0"/>
              <a:t>3</a:t>
            </a:r>
            <a:r>
              <a:rPr lang="en-US" sz="3600" baseline="30000" dirty="0" smtClean="0"/>
              <a:t>-1</a:t>
            </a:r>
            <a:endParaRPr lang="en-US" sz="3600" baseline="30000" dirty="0"/>
          </a:p>
        </p:txBody>
      </p:sp>
      <p:sp>
        <p:nvSpPr>
          <p:cNvPr id="18" name="Right Arrow 17"/>
          <p:cNvSpPr/>
          <p:nvPr/>
        </p:nvSpPr>
        <p:spPr>
          <a:xfrm>
            <a:off x="5003247" y="5309567"/>
            <a:ext cx="1159422" cy="619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62669" y="5282361"/>
            <a:ext cx="1991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Mg(NO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)</a:t>
            </a:r>
            <a:r>
              <a:rPr lang="en-US" sz="3600" baseline="-25000" dirty="0" smtClean="0"/>
              <a:t>2</a:t>
            </a:r>
            <a:endParaRPr lang="en-US" sz="3600" baseline="30000" dirty="0"/>
          </a:p>
        </p:txBody>
      </p:sp>
    </p:spTree>
    <p:extLst>
      <p:ext uri="{BB962C8B-B14F-4D97-AF65-F5344CB8AC3E}">
        <p14:creationId xmlns:p14="http://schemas.microsoft.com/office/powerpoint/2010/main" val="1108356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121" y="291910"/>
            <a:ext cx="591918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What compound will form between Na</a:t>
            </a:r>
            <a:r>
              <a:rPr lang="en-US" baseline="30000" dirty="0" smtClean="0"/>
              <a:t>+1</a:t>
            </a:r>
            <a:r>
              <a:rPr lang="en-US" dirty="0" smtClean="0"/>
              <a:t> and 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-2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2121" y="3558985"/>
            <a:ext cx="584544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  What compound will form between Al</a:t>
            </a:r>
            <a:r>
              <a:rPr lang="en-US" baseline="30000" dirty="0" smtClean="0"/>
              <a:t>+3</a:t>
            </a:r>
            <a:r>
              <a:rPr lang="en-US" dirty="0" smtClean="0"/>
              <a:t> and 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baseline="30000" dirty="0"/>
              <a:t>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89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758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923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90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530" y="174601"/>
            <a:ext cx="1611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Atomic Size</a:t>
            </a:r>
            <a:endParaRPr lang="en-US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68530" y="737756"/>
            <a:ext cx="6056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Rows: Atoms get smaller as you go across a row</a:t>
            </a:r>
          </a:p>
          <a:p>
            <a:r>
              <a:rPr lang="en-US" dirty="0" smtClean="0"/>
              <a:t>                  Same orbital </a:t>
            </a:r>
            <a:r>
              <a:rPr lang="en-US" dirty="0" smtClean="0">
                <a:sym typeface="Symbol" panose="05050102010706020507" pitchFamily="18" charset="2"/>
              </a:rPr>
              <a:t> protons  attractions  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size     </a:t>
            </a:r>
          </a:p>
          <a:p>
            <a:r>
              <a:rPr lang="en-US" dirty="0">
                <a:sym typeface="Symbol" panose="05050102010706020507" pitchFamily="18" charset="2"/>
              </a:rPr>
              <a:t>  </a:t>
            </a:r>
            <a:r>
              <a:rPr lang="en-US" dirty="0" smtClean="0">
                <a:sym typeface="Symbol" panose="05050102010706020507" pitchFamily="18" charset="2"/>
              </a:rPr>
              <a:t>                faster than  electrons  repulsions   size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82372" y="2162175"/>
            <a:ext cx="313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Z</a:t>
            </a:r>
            <a:r>
              <a:rPr lang="en-US" sz="3600" baseline="-25000" dirty="0" err="1" smtClean="0"/>
              <a:t>eff</a:t>
            </a:r>
            <a:r>
              <a:rPr lang="en-US" sz="3600" dirty="0" smtClean="0"/>
              <a:t>  =  </a:t>
            </a:r>
            <a:r>
              <a:rPr lang="en-US" sz="3600" dirty="0" err="1" smtClean="0"/>
              <a:t>Z</a:t>
            </a:r>
            <a:r>
              <a:rPr lang="en-US" sz="3600" baseline="-25000" dirty="0" err="1" smtClean="0"/>
              <a:t>actual</a:t>
            </a:r>
            <a:r>
              <a:rPr lang="en-US" sz="3600" dirty="0" smtClean="0"/>
              <a:t> - 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392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5385" r="5337" b="5769"/>
          <a:stretch/>
        </p:blipFill>
        <p:spPr>
          <a:xfrm>
            <a:off x="622057" y="966313"/>
            <a:ext cx="7407518" cy="5546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2018" y="1139335"/>
            <a:ext cx="232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Bigger Down a Column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8736" y="5214639"/>
            <a:ext cx="2104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Smaller across a row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rot="1221225">
            <a:off x="3413841" y="4479988"/>
            <a:ext cx="2582444" cy="2947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1" y="256116"/>
            <a:ext cx="161121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Atomic Size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627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940" y="361624"/>
            <a:ext cx="257346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Cations and Anions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8940" y="1143194"/>
            <a:ext cx="4250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Cations get </a:t>
            </a:r>
            <a:r>
              <a:rPr lang="en-US" sz="1200" dirty="0" smtClean="0"/>
              <a:t>smaller</a:t>
            </a:r>
          </a:p>
          <a:p>
            <a:r>
              <a:rPr lang="en-US" dirty="0"/>
              <a:t>	</a:t>
            </a:r>
            <a:r>
              <a:rPr lang="en-US" dirty="0" smtClean="0"/>
              <a:t>protons &gt; electrons</a:t>
            </a:r>
          </a:p>
          <a:p>
            <a:r>
              <a:rPr lang="en-US" dirty="0" smtClean="0"/>
              <a:t>	Attractions &gt; repulsions (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 Increases)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6863" y="4076219"/>
            <a:ext cx="419089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Anions get </a:t>
            </a:r>
            <a:r>
              <a:rPr lang="en-US" sz="2400" dirty="0" smtClean="0"/>
              <a:t>BIGGER</a:t>
            </a:r>
          </a:p>
          <a:p>
            <a:r>
              <a:rPr lang="en-US" dirty="0"/>
              <a:t>	</a:t>
            </a:r>
            <a:r>
              <a:rPr lang="en-US" dirty="0" smtClean="0"/>
              <a:t>protons &lt; electrons</a:t>
            </a:r>
          </a:p>
          <a:p>
            <a:r>
              <a:rPr lang="en-US" dirty="0" smtClean="0"/>
              <a:t>	Attractions &lt; </a:t>
            </a:r>
            <a:r>
              <a:rPr lang="en-US" dirty="0"/>
              <a:t>repulsions </a:t>
            </a:r>
            <a:r>
              <a:rPr lang="en-US" dirty="0" smtClean="0"/>
              <a:t>(ES increases)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1054"/>
          <a:stretch/>
        </p:blipFill>
        <p:spPr>
          <a:xfrm>
            <a:off x="6189784" y="4130398"/>
            <a:ext cx="1747214" cy="1895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1921" r="82370" b="55038"/>
          <a:stretch/>
        </p:blipFill>
        <p:spPr>
          <a:xfrm>
            <a:off x="829408" y="2474299"/>
            <a:ext cx="920261" cy="1052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8838" t="15539" r="19701" b="56194"/>
          <a:stretch/>
        </p:blipFill>
        <p:spPr>
          <a:xfrm>
            <a:off x="910606" y="5289175"/>
            <a:ext cx="598224" cy="900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8089" t="14865" r="67715" b="55038"/>
          <a:stretch/>
        </p:blipFill>
        <p:spPr>
          <a:xfrm>
            <a:off x="2671974" y="2517481"/>
            <a:ext cx="740963" cy="958272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875667" y="2766941"/>
            <a:ext cx="670308" cy="366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81583" t="12496" r="3594" b="56194"/>
          <a:stretch/>
        </p:blipFill>
        <p:spPr>
          <a:xfrm>
            <a:off x="2361214" y="5289175"/>
            <a:ext cx="773724" cy="996889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599868" y="5534972"/>
            <a:ext cx="670308" cy="366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r="40896"/>
          <a:stretch/>
        </p:blipFill>
        <p:spPr>
          <a:xfrm>
            <a:off x="5665969" y="823289"/>
            <a:ext cx="2651556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3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117" y="285424"/>
            <a:ext cx="35291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Ionization Energy (IE or E</a:t>
            </a:r>
            <a:r>
              <a:rPr lang="en-US" sz="2400" baseline="-25000" dirty="0" smtClean="0"/>
              <a:t>IE</a:t>
            </a:r>
            <a:r>
              <a:rPr lang="en-US" sz="2400" dirty="0" smtClean="0"/>
              <a:t>)</a:t>
            </a:r>
            <a:endParaRPr lang="en-US" sz="24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763592" y="1341125"/>
            <a:ext cx="525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 (g) + Ionization Energy → 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(g) + e</a:t>
            </a:r>
            <a:r>
              <a:rPr lang="en-US" sz="2400" baseline="30000" dirty="0" smtClean="0"/>
              <a:t>-1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9117" y="905608"/>
            <a:ext cx="6440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rocess by which and electron is removed from an atom in the gas state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49117" y="1899754"/>
            <a:ext cx="7737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Closer an electron is to the nucleus the greater the attractive force therefore greater E</a:t>
            </a:r>
            <a:r>
              <a:rPr lang="en-US" sz="1600" baseline="-25000" dirty="0" smtClean="0"/>
              <a:t>IE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IE is always endothermic/+ because it takes energy to remove an electron from an atom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Opposite trend as size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17" y="2976527"/>
            <a:ext cx="5063635" cy="3811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9505" y="4332212"/>
            <a:ext cx="3774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Across a row:  Size </a:t>
            </a:r>
            <a:r>
              <a:rPr lang="en-US" sz="1600" dirty="0" smtClean="0">
                <a:sym typeface="Symbol" panose="05050102010706020507" pitchFamily="18" charset="2"/>
              </a:rPr>
              <a:t> Ionization Energy </a:t>
            </a:r>
          </a:p>
          <a:p>
            <a:endParaRPr lang="en-US" sz="1600" dirty="0">
              <a:sym typeface="Symbol" panose="05050102010706020507" pitchFamily="18" charset="2"/>
            </a:endParaRPr>
          </a:p>
          <a:p>
            <a:r>
              <a:rPr lang="en-US" sz="1600" dirty="0" smtClean="0"/>
              <a:t>Down a column:  Size </a:t>
            </a:r>
            <a:r>
              <a:rPr lang="en-US" sz="1600" dirty="0" smtClean="0">
                <a:sym typeface="Symbol" panose="05050102010706020507" pitchFamily="18" charset="2"/>
              </a:rPr>
              <a:t>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sz="1600" dirty="0" smtClean="0">
                <a:sym typeface="Symbol" panose="05050102010706020507" pitchFamily="18" charset="2"/>
              </a:rPr>
              <a:t>Ionization Energy 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47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268" y="869180"/>
            <a:ext cx="436572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Can have multiple Ionization Energies if removing more than one electron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Noble Gases are very stable (full orbitals octets)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Extra large amount of energy to remove an </a:t>
            </a:r>
            <a:r>
              <a:rPr lang="en-US" dirty="0" smtClean="0">
                <a:sym typeface="Wingdings" pitchFamily="2" charset="2"/>
              </a:rPr>
              <a:t>e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 from a noble gas</a:t>
            </a:r>
            <a:r>
              <a:rPr lang="en-US" baseline="30000" dirty="0" smtClean="0">
                <a:sym typeface="Wingdings" pitchFamily="2" charset="2"/>
              </a:rPr>
              <a:t>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920" y="2777395"/>
            <a:ext cx="6272146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5518" y="1043115"/>
            <a:ext cx="3728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Mg (g) + </a:t>
            </a:r>
            <a:r>
              <a:rPr lang="en-US" sz="2400" dirty="0" smtClean="0">
                <a:solidFill>
                  <a:srgbClr val="00B0F0"/>
                </a:solidFill>
              </a:rPr>
              <a:t>IE</a:t>
            </a:r>
            <a:r>
              <a:rPr lang="en-US" sz="2400" baseline="-25000" dirty="0" smtClean="0">
                <a:solidFill>
                  <a:srgbClr val="00B0F0"/>
                </a:solidFill>
              </a:rPr>
              <a:t>1</a:t>
            </a:r>
            <a:r>
              <a:rPr lang="en-US" sz="2400" dirty="0" smtClean="0"/>
              <a:t> → Mg</a:t>
            </a:r>
            <a:r>
              <a:rPr lang="en-US" sz="2400" baseline="30000" dirty="0" smtClean="0"/>
              <a:t>+1</a:t>
            </a:r>
            <a:r>
              <a:rPr lang="en-US" sz="2400" dirty="0" smtClean="0"/>
              <a:t> (g)  + e</a:t>
            </a:r>
            <a:r>
              <a:rPr lang="en-US" sz="2400" baseline="30000" dirty="0" smtClean="0"/>
              <a:t>-1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65518" y="1791908"/>
            <a:ext cx="3797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Mg</a:t>
            </a:r>
            <a:r>
              <a:rPr lang="en-US" sz="2400" baseline="30000" dirty="0" smtClean="0"/>
              <a:t>+1</a:t>
            </a:r>
            <a:r>
              <a:rPr lang="en-US" sz="2400" dirty="0" smtClean="0"/>
              <a:t> (g) + </a:t>
            </a:r>
            <a:r>
              <a:rPr lang="en-US" sz="2400" dirty="0" smtClean="0">
                <a:solidFill>
                  <a:srgbClr val="00B050"/>
                </a:solidFill>
              </a:rPr>
              <a:t>IE</a:t>
            </a:r>
            <a:r>
              <a:rPr lang="en-US" sz="2400" baseline="-25000" dirty="0" smtClean="0">
                <a:solidFill>
                  <a:srgbClr val="00B050"/>
                </a:solidFill>
              </a:rPr>
              <a:t>2</a:t>
            </a:r>
            <a:r>
              <a:rPr lang="en-US" sz="2400" dirty="0" smtClean="0"/>
              <a:t>→ Mg</a:t>
            </a:r>
            <a:r>
              <a:rPr lang="en-US" sz="2400" baseline="30000" dirty="0" smtClean="0"/>
              <a:t>+2</a:t>
            </a:r>
            <a:r>
              <a:rPr lang="en-US" sz="2400" dirty="0" smtClean="0"/>
              <a:t> (g) + e</a:t>
            </a:r>
            <a:r>
              <a:rPr lang="en-US" sz="2400" baseline="30000" dirty="0" smtClean="0"/>
              <a:t>-1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9117" y="285424"/>
            <a:ext cx="35291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Ionization Energy (IE or E</a:t>
            </a:r>
            <a:r>
              <a:rPr lang="en-US" sz="2400" baseline="-25000" dirty="0" smtClean="0"/>
              <a:t>IE</a:t>
            </a:r>
            <a:r>
              <a:rPr lang="en-US" sz="2400" dirty="0" smtClean="0"/>
              <a:t>)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26892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4703"/>
            <a:ext cx="8677275" cy="54232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33525" y="204637"/>
            <a:ext cx="106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B vs Be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5672" y="834554"/>
            <a:ext cx="983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 vs 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417264" y="2150720"/>
            <a:ext cx="3153370" cy="37593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7454990">
            <a:off x="1979127" y="2237717"/>
            <a:ext cx="2719386" cy="3759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2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67" y="275899"/>
            <a:ext cx="34354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Electron Affinity (EA or E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)</a:t>
            </a:r>
            <a:endParaRPr lang="en-US" sz="24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23850" y="1009650"/>
            <a:ext cx="820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change when adding an electron to an atom in the gas phase to form an anion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1341" y="1741175"/>
            <a:ext cx="338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 (g</a:t>
            </a:r>
            <a:r>
              <a:rPr lang="en-US" sz="2400" dirty="0"/>
              <a:t>) +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→ F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(g)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0525" y="2259902"/>
            <a:ext cx="563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be Endothermic or Exothermic depending on element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9" y="2748400"/>
            <a:ext cx="7180952" cy="3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73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9226</TotalTime>
  <Words>915</Words>
  <Application>Microsoft Office PowerPoint</Application>
  <PresentationFormat>On-screen Show (4:3)</PresentationFormat>
  <Paragraphs>194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Courier New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Colorado Northwestern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148</cp:revision>
  <dcterms:created xsi:type="dcterms:W3CDTF">2019-03-26T15:54:49Z</dcterms:created>
  <dcterms:modified xsi:type="dcterms:W3CDTF">2020-09-20T16:16:27Z</dcterms:modified>
</cp:coreProperties>
</file>