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9" r:id="rId2"/>
    <p:sldId id="256" r:id="rId3"/>
    <p:sldId id="289" r:id="rId4"/>
    <p:sldId id="296" r:id="rId5"/>
    <p:sldId id="290" r:id="rId6"/>
    <p:sldId id="299" r:id="rId7"/>
    <p:sldId id="300" r:id="rId8"/>
    <p:sldId id="322" r:id="rId9"/>
    <p:sldId id="326" r:id="rId10"/>
    <p:sldId id="263" r:id="rId11"/>
    <p:sldId id="264" r:id="rId12"/>
    <p:sldId id="265" r:id="rId13"/>
    <p:sldId id="332" r:id="rId14"/>
    <p:sldId id="328" r:id="rId15"/>
    <p:sldId id="327" r:id="rId16"/>
    <p:sldId id="330" r:id="rId17"/>
    <p:sldId id="266" r:id="rId18"/>
    <p:sldId id="268" r:id="rId19"/>
    <p:sldId id="329" r:id="rId20"/>
    <p:sldId id="331" r:id="rId21"/>
    <p:sldId id="333" r:id="rId22"/>
    <p:sldId id="335" r:id="rId23"/>
    <p:sldId id="334" r:id="rId24"/>
    <p:sldId id="336" r:id="rId25"/>
    <p:sldId id="338" r:id="rId26"/>
    <p:sldId id="337" r:id="rId27"/>
    <p:sldId id="339" r:id="rId28"/>
    <p:sldId id="340" r:id="rId29"/>
    <p:sldId id="341" r:id="rId30"/>
    <p:sldId id="34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Laughlin, Jay" initials="MJ" lastIdx="1" clrIdx="0">
    <p:extLst>
      <p:ext uri="{19B8F6BF-5375-455C-9EA6-DF929625EA0E}">
        <p15:presenceInfo xmlns:p15="http://schemas.microsoft.com/office/powerpoint/2012/main" userId="S-1-5-21-527237240-562591055-1417001333-46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 autoAdjust="0"/>
    <p:restoredTop sz="93860" autoAdjust="0"/>
  </p:normalViewPr>
  <p:slideViewPr>
    <p:cSldViewPr snapToGrid="0">
      <p:cViewPr varScale="1">
        <p:scale>
          <a:sx n="100" d="100"/>
          <a:sy n="100" d="100"/>
        </p:scale>
        <p:origin x="7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7E3A7-674A-4C63-ACC3-9DC792483C87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F021-9BBF-4730-8BD1-EF67405C4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1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8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8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1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5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1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3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0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5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0769B-43C7-464A-8947-418DAFBED53C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0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/>
        </p:nvSpPr>
        <p:spPr>
          <a:xfrm>
            <a:off x="1657350" y="1714500"/>
            <a:ext cx="5829300" cy="110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Chemistry </a:t>
            </a:r>
            <a:r>
              <a:rPr lang="en-US" sz="3300" dirty="0" smtClean="0"/>
              <a:t>111</a:t>
            </a:r>
            <a:endParaRPr lang="en-US" sz="3300" dirty="0"/>
          </a:p>
        </p:txBody>
      </p:sp>
      <p:sp>
        <p:nvSpPr>
          <p:cNvPr id="3" name="Subtitle 4"/>
          <p:cNvSpPr>
            <a:spLocks noGrp="1"/>
          </p:cNvSpPr>
          <p:nvPr/>
        </p:nvSpPr>
        <p:spPr>
          <a:xfrm>
            <a:off x="2228850" y="3829050"/>
            <a:ext cx="4800600" cy="1314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Chapter </a:t>
            </a:r>
            <a:r>
              <a:rPr lang="en-US" sz="2400" dirty="0" smtClean="0"/>
              <a:t>3 </a:t>
            </a:r>
            <a:r>
              <a:rPr lang="en-US" sz="2400" dirty="0" err="1" smtClean="0"/>
              <a:t>d,e</a:t>
            </a:r>
            <a:endParaRPr lang="en-US" sz="2400" dirty="0"/>
          </a:p>
          <a:p>
            <a:r>
              <a:rPr lang="en-US" sz="2400" dirty="0"/>
              <a:t>Quantum </a:t>
            </a:r>
            <a:r>
              <a:rPr lang="en-US" sz="2400" dirty="0" smtClean="0"/>
              <a:t>Mechanics </a:t>
            </a:r>
          </a:p>
          <a:p>
            <a:r>
              <a:rPr lang="en-US" sz="2400" dirty="0" smtClean="0"/>
              <a:t>and the Periodic Table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19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225" y="288578"/>
            <a:ext cx="697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Schrodinger Equation and Radial Distribution Function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1" y="1552574"/>
            <a:ext cx="4799949" cy="3667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1947862"/>
            <a:ext cx="3981450" cy="28765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295775" y="3090861"/>
            <a:ext cx="714375" cy="590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6225" y="5652697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Node – location with zero probability of finding an electron (# nodes = n - </a:t>
            </a:r>
            <a:r>
              <a:rPr lang="en-US" dirty="0" smtClean="0">
                <a:latin typeface="Script MT Bold" pitchFamily="66" charset="0"/>
              </a:rPr>
              <a:t>l </a:t>
            </a:r>
            <a:r>
              <a:rPr lang="en-US" dirty="0" smtClean="0"/>
              <a:t>- 1)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447800"/>
            <a:ext cx="8115300" cy="4931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225" y="288578"/>
            <a:ext cx="697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Schrodinger Equation and Radial Distribution Function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11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95275"/>
            <a:ext cx="298453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Energy Level Diagrams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51156" y="933919"/>
            <a:ext cx="7755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Coulombs Law</a:t>
            </a:r>
          </a:p>
          <a:p>
            <a:pPr marL="342900" indent="-342900">
              <a:buAutoNum type="arabicPeriod"/>
            </a:pPr>
            <a:r>
              <a:rPr lang="en-US" dirty="0" smtClean="0"/>
              <a:t>Electron Shielding (electrons in inner orbitals shield outer orbitals)</a:t>
            </a:r>
          </a:p>
          <a:p>
            <a:pPr marL="342900" indent="-342900">
              <a:buAutoNum type="arabicPeriod"/>
            </a:pPr>
            <a:r>
              <a:rPr lang="en-US" dirty="0" smtClean="0"/>
              <a:t>Electron Penetration + Shape of the orbital effects energy levels (s &gt; p &gt; d &gt; f)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09" y="2522766"/>
            <a:ext cx="3676361" cy="2450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3376" y="5042130"/>
            <a:ext cx="2685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Z</a:t>
            </a:r>
            <a:r>
              <a:rPr lang="en-US" sz="3200" baseline="-25000" dirty="0" err="1" smtClean="0"/>
              <a:t>eff</a:t>
            </a:r>
            <a:r>
              <a:rPr lang="en-US" sz="3200" dirty="0" smtClean="0"/>
              <a:t> = </a:t>
            </a:r>
            <a:r>
              <a:rPr lang="en-US" sz="3200" dirty="0" err="1" smtClean="0"/>
              <a:t>Z</a:t>
            </a:r>
            <a:r>
              <a:rPr lang="en-US" sz="3200" baseline="-25000" dirty="0" err="1" smtClean="0"/>
              <a:t>actual</a:t>
            </a:r>
            <a:r>
              <a:rPr lang="en-US" sz="3200" dirty="0" smtClean="0"/>
              <a:t> -</a:t>
            </a:r>
            <a:r>
              <a:rPr lang="en-US" sz="3200" baseline="-25000" dirty="0"/>
              <a:t> </a:t>
            </a:r>
            <a:r>
              <a:rPr lang="en-US" sz="3200" dirty="0" smtClean="0"/>
              <a:t> ES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97918" y="800897"/>
                <a:ext cx="1129860" cy="4725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918" y="800897"/>
                <a:ext cx="1129860" cy="472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723337" y="1946239"/>
            <a:ext cx="1867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Shielding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46367" y="5821685"/>
            <a:ext cx="110107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/e-</a:t>
            </a:r>
          </a:p>
          <a:p>
            <a:pPr algn="ctr"/>
            <a:r>
              <a:rPr lang="en-US" dirty="0" smtClean="0"/>
              <a:t>attraction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66092" y="5821684"/>
            <a:ext cx="106009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/e</a:t>
            </a:r>
            <a:r>
              <a:rPr lang="en-US" baseline="30000" dirty="0" smtClean="0"/>
              <a:t>-</a:t>
            </a:r>
            <a:endParaRPr lang="en-US" dirty="0" smtClean="0"/>
          </a:p>
          <a:p>
            <a:pPr algn="ctr"/>
            <a:r>
              <a:rPr lang="en-US" dirty="0" smtClean="0"/>
              <a:t>repulsion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3256" y="5821684"/>
            <a:ext cx="1559209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Effective p</a:t>
            </a:r>
            <a:r>
              <a:rPr lang="en-US" baseline="30000" dirty="0"/>
              <a:t>+</a:t>
            </a:r>
            <a:r>
              <a:rPr lang="en-US" dirty="0"/>
              <a:t>/</a:t>
            </a:r>
            <a:r>
              <a:rPr lang="en-US" dirty="0" smtClean="0"/>
              <a:t>e-</a:t>
            </a:r>
          </a:p>
          <a:p>
            <a:r>
              <a:rPr lang="en-US" dirty="0" smtClean="0"/>
              <a:t>Attraction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74674" y="5777728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427778" y="5777728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13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145" y="534791"/>
            <a:ext cx="3790476" cy="4209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057" y="303959"/>
            <a:ext cx="275319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Electron Penetration</a:t>
            </a:r>
            <a:endParaRPr lang="en-US" sz="2400" dirty="0"/>
          </a:p>
        </p:txBody>
      </p:sp>
      <p:sp>
        <p:nvSpPr>
          <p:cNvPr id="5" name="Up Arrow 4"/>
          <p:cNvSpPr/>
          <p:nvPr/>
        </p:nvSpPr>
        <p:spPr>
          <a:xfrm rot="19954366">
            <a:off x="7175030" y="2154307"/>
            <a:ext cx="503381" cy="30499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07338" y="5218981"/>
            <a:ext cx="3038764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2s electron spends some time closer to the nucleus than a 2p electron therefore its energy is lower than expected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08" y="990708"/>
            <a:ext cx="4438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2s and 2p orbital are degenerate</a:t>
            </a:r>
          </a:p>
          <a:p>
            <a:pPr marL="342900" indent="-342900">
              <a:buAutoNum type="arabicPeriod"/>
            </a:pPr>
            <a:r>
              <a:rPr lang="en-US" dirty="0" smtClean="0"/>
              <a:t>Electron </a:t>
            </a:r>
            <a:r>
              <a:rPr lang="en-US" dirty="0"/>
              <a:t>Penetration + Shape of the orbital effects energy levels (s &gt; p &gt; d &gt; f)</a:t>
            </a:r>
          </a:p>
        </p:txBody>
      </p:sp>
    </p:spTree>
    <p:extLst>
      <p:ext uri="{BB962C8B-B14F-4D97-AF65-F5344CB8AC3E}">
        <p14:creationId xmlns:p14="http://schemas.microsoft.com/office/powerpoint/2010/main" val="143778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t0.gstatic.com/images?q=tbn:ANd9GcSszg2fHk-DXGu5rObyJOi40bDYNDln3iQqRNbjH4fmOafCz4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63" y="1955321"/>
            <a:ext cx="3857193" cy="34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654" y="5937008"/>
            <a:ext cx="841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/>
              <a:t>2</a:t>
            </a: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2p</a:t>
            </a:r>
            <a:r>
              <a:rPr lang="en-US" baseline="30000" dirty="0"/>
              <a:t>6</a:t>
            </a:r>
            <a:r>
              <a:rPr lang="en-US" dirty="0" smtClean="0"/>
              <a:t>, 3s</a:t>
            </a:r>
            <a:r>
              <a:rPr lang="en-US" baseline="30000" dirty="0" smtClean="0"/>
              <a:t>2</a:t>
            </a:r>
            <a:r>
              <a:rPr lang="en-US" dirty="0"/>
              <a:t>, </a:t>
            </a:r>
            <a:r>
              <a:rPr lang="en-US" dirty="0" smtClean="0"/>
              <a:t>3p</a:t>
            </a:r>
            <a:r>
              <a:rPr lang="en-US" baseline="30000" dirty="0"/>
              <a:t>6</a:t>
            </a:r>
            <a:r>
              <a:rPr lang="en-US" dirty="0" smtClean="0"/>
              <a:t>, 4s</a:t>
            </a:r>
            <a:r>
              <a:rPr lang="en-US" baseline="30000" dirty="0" smtClean="0"/>
              <a:t>2</a:t>
            </a:r>
            <a:r>
              <a:rPr lang="en-US" dirty="0"/>
              <a:t>, </a:t>
            </a:r>
            <a:r>
              <a:rPr lang="en-US" dirty="0" smtClean="0"/>
              <a:t>3d</a:t>
            </a:r>
            <a:r>
              <a:rPr lang="en-US" baseline="30000" dirty="0" smtClean="0"/>
              <a:t>10</a:t>
            </a:r>
            <a:r>
              <a:rPr lang="en-US" dirty="0" smtClean="0"/>
              <a:t>, 4p</a:t>
            </a:r>
            <a:r>
              <a:rPr lang="en-US" baseline="30000" dirty="0"/>
              <a:t>6</a:t>
            </a:r>
            <a:r>
              <a:rPr lang="en-US" dirty="0" smtClean="0"/>
              <a:t>, 5s</a:t>
            </a:r>
            <a:r>
              <a:rPr lang="en-US" baseline="30000" dirty="0" smtClean="0"/>
              <a:t>2</a:t>
            </a:r>
            <a:r>
              <a:rPr lang="en-US" dirty="0"/>
              <a:t>, </a:t>
            </a:r>
            <a:r>
              <a:rPr lang="en-US" dirty="0" smtClean="0"/>
              <a:t>4d</a:t>
            </a:r>
            <a:r>
              <a:rPr lang="en-US" baseline="30000" dirty="0" smtClean="0"/>
              <a:t>10</a:t>
            </a:r>
            <a:r>
              <a:rPr lang="en-US" dirty="0" smtClean="0"/>
              <a:t>, 5p</a:t>
            </a:r>
            <a:r>
              <a:rPr lang="en-US" baseline="30000" dirty="0"/>
              <a:t>6</a:t>
            </a:r>
            <a:r>
              <a:rPr lang="en-US" dirty="0" smtClean="0"/>
              <a:t>, 6s</a:t>
            </a:r>
            <a:r>
              <a:rPr lang="en-US" baseline="30000" dirty="0" smtClean="0"/>
              <a:t>2</a:t>
            </a:r>
            <a:r>
              <a:rPr lang="en-US" dirty="0"/>
              <a:t>, </a:t>
            </a:r>
            <a:r>
              <a:rPr lang="en-US" dirty="0" smtClean="0"/>
              <a:t>4f</a:t>
            </a:r>
            <a:r>
              <a:rPr lang="en-US" baseline="30000" dirty="0" smtClean="0"/>
              <a:t>14</a:t>
            </a:r>
            <a:r>
              <a:rPr lang="en-US" dirty="0" smtClean="0"/>
              <a:t>, 5d</a:t>
            </a:r>
            <a:r>
              <a:rPr lang="en-US" baseline="30000" dirty="0" smtClean="0"/>
              <a:t>10</a:t>
            </a:r>
            <a:r>
              <a:rPr lang="en-US" dirty="0" smtClean="0"/>
              <a:t>, 6p</a:t>
            </a:r>
            <a:r>
              <a:rPr lang="en-US" baseline="30000" dirty="0"/>
              <a:t>6</a:t>
            </a:r>
            <a:r>
              <a:rPr lang="en-US" dirty="0" smtClean="0"/>
              <a:t>, 7s</a:t>
            </a:r>
            <a:r>
              <a:rPr lang="en-US" baseline="30000" dirty="0" smtClean="0"/>
              <a:t>2</a:t>
            </a:r>
            <a:r>
              <a:rPr lang="en-US" dirty="0"/>
              <a:t>, </a:t>
            </a:r>
            <a:r>
              <a:rPr lang="en-US" dirty="0" smtClean="0"/>
              <a:t>5f</a:t>
            </a:r>
            <a:r>
              <a:rPr lang="en-US" baseline="30000" dirty="0" smtClean="0"/>
              <a:t>14</a:t>
            </a:r>
            <a:r>
              <a:rPr lang="en-US" dirty="0" smtClean="0"/>
              <a:t>, 6d</a:t>
            </a:r>
            <a:r>
              <a:rPr lang="en-US" baseline="30000" dirty="0" smtClean="0"/>
              <a:t>10</a:t>
            </a:r>
            <a:r>
              <a:rPr lang="en-US" dirty="0" smtClean="0"/>
              <a:t>, 7p</a:t>
            </a:r>
            <a:r>
              <a:rPr lang="en-US" baseline="30000" dirty="0"/>
              <a:t>6</a:t>
            </a:r>
            <a:r>
              <a:rPr lang="en-US" dirty="0" smtClean="0"/>
              <a:t>,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54" y="1659805"/>
            <a:ext cx="3894992" cy="4026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50" y="295275"/>
            <a:ext cx="298453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Energy Level Diagrams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915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422030"/>
            <a:ext cx="310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Electron Configurations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0974" y="893473"/>
            <a:ext cx="360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Too difficult to draw the diagram a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several abbreviated methods</a:t>
            </a:r>
          </a:p>
        </p:txBody>
      </p:sp>
      <p:pic>
        <p:nvPicPr>
          <p:cNvPr id="4" name="Picture 12" descr="http://chemwiki.ucdavis.edu/@api/deki/files/6978/=Econfig.png?size=web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932" y="5479853"/>
            <a:ext cx="3104848" cy="10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t2.gstatic.com/images?q=tbn:ANd9GcSWmP635pSN5r3wLkeV9hiNGsw2yQjB4FlfFWegY9XGFzVgLIH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51" y="3985281"/>
            <a:ext cx="2208068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8473" y="2714515"/>
            <a:ext cx="881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1s</a:t>
            </a:r>
            <a:r>
              <a:rPr lang="en-US" sz="4400" baseline="30000" dirty="0" smtClean="0"/>
              <a:t>2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11628" y="3483956"/>
            <a:ext cx="2056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Principle QN (n)</a:t>
            </a:r>
          </a:p>
          <a:p>
            <a:r>
              <a:rPr lang="en-US" sz="1600" dirty="0" smtClean="0"/>
              <a:t>Distance from Nucleus</a:t>
            </a:r>
            <a:endParaRPr lang="en-US" sz="1600" dirty="0"/>
          </a:p>
        </p:txBody>
      </p:sp>
      <p:sp>
        <p:nvSpPr>
          <p:cNvPr id="8" name="Right Arrow 7"/>
          <p:cNvSpPr/>
          <p:nvPr/>
        </p:nvSpPr>
        <p:spPr>
          <a:xfrm rot="19435001">
            <a:off x="1863224" y="3398173"/>
            <a:ext cx="602660" cy="307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23551" y="4426842"/>
            <a:ext cx="2426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Angular Momentum QN (</a:t>
            </a:r>
            <a:r>
              <a:rPr lang="en-US" sz="1600" dirty="0">
                <a:latin typeface="Script MT Bold" pitchFamily="66" charset="0"/>
              </a:rPr>
              <a:t>l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Shape of Orbital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>
          <a:xfrm rot="16200000">
            <a:off x="2384496" y="3703781"/>
            <a:ext cx="980133" cy="30767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256025" y="2961781"/>
            <a:ext cx="602660" cy="3076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58685" y="2961781"/>
            <a:ext cx="1898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# electrons in orbital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60199" y="2957825"/>
            <a:ext cx="2647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*Ignore Magnetic QN (</a:t>
            </a:r>
            <a:r>
              <a:rPr lang="en-US" sz="1600" dirty="0" smtClean="0">
                <a:latin typeface="Script MT Bold" pitchFamily="66" charset="0"/>
              </a:rPr>
              <a:t>m</a:t>
            </a:r>
            <a:r>
              <a:rPr lang="en-US" sz="1600" baseline="-25000" dirty="0" smtClean="0">
                <a:latin typeface="Script MT Bold" pitchFamily="66" charset="0"/>
              </a:rPr>
              <a:t>l</a:t>
            </a:r>
            <a:r>
              <a:rPr lang="en-US" sz="1600" dirty="0" smtClean="0">
                <a:latin typeface="Script MT Bold" pitchFamily="66" charset="0"/>
              </a:rPr>
              <a:t>)</a:t>
            </a:r>
          </a:p>
          <a:p>
            <a:r>
              <a:rPr lang="en-US" sz="1600" dirty="0" smtClean="0">
                <a:latin typeface="Script MT Bold" pitchFamily="66" charset="0"/>
              </a:rPr>
              <a:t>*</a:t>
            </a:r>
            <a:r>
              <a:rPr lang="en-US" sz="1600" dirty="0" smtClean="0"/>
              <a:t>Ignore Electron Spin QN </a:t>
            </a:r>
            <a:r>
              <a:rPr lang="en-US" sz="1600" dirty="0"/>
              <a:t>(</a:t>
            </a:r>
            <a:r>
              <a:rPr lang="en-US" sz="1600" dirty="0" err="1">
                <a:latin typeface="Script MT Bold" pitchFamily="66" charset="0"/>
              </a:rPr>
              <a:t>m</a:t>
            </a:r>
            <a:r>
              <a:rPr lang="en-US" sz="1600" baseline="-25000" dirty="0" err="1"/>
              <a:t>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58128" y="5644845"/>
            <a:ext cx="27204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Box Diagrams</a:t>
            </a:r>
          </a:p>
          <a:p>
            <a:r>
              <a:rPr lang="en-US" sz="1600" dirty="0"/>
              <a:t>*</a:t>
            </a:r>
            <a:r>
              <a:rPr lang="en-US" sz="1600" dirty="0" smtClean="0"/>
              <a:t>Include </a:t>
            </a:r>
            <a:r>
              <a:rPr lang="en-US" sz="1600" dirty="0"/>
              <a:t>Magnetic QN (</a:t>
            </a:r>
            <a:r>
              <a:rPr lang="en-US" sz="1600" dirty="0">
                <a:latin typeface="Script MT Bold" pitchFamily="66" charset="0"/>
              </a:rPr>
              <a:t>m</a:t>
            </a:r>
            <a:r>
              <a:rPr lang="en-US" sz="1600" baseline="-25000" dirty="0">
                <a:latin typeface="Script MT Bold" pitchFamily="66" charset="0"/>
              </a:rPr>
              <a:t>l</a:t>
            </a:r>
            <a:r>
              <a:rPr lang="en-US" sz="1600" dirty="0">
                <a:latin typeface="Script MT Bold" pitchFamily="66" charset="0"/>
              </a:rPr>
              <a:t>)</a:t>
            </a:r>
          </a:p>
          <a:p>
            <a:r>
              <a:rPr lang="en-US" sz="1600" dirty="0">
                <a:latin typeface="Script MT Bold" pitchFamily="66" charset="0"/>
              </a:rPr>
              <a:t>*</a:t>
            </a:r>
            <a:r>
              <a:rPr lang="en-US" sz="1600" dirty="0" smtClean="0"/>
              <a:t>Include </a:t>
            </a:r>
            <a:r>
              <a:rPr lang="en-US" sz="1600" dirty="0"/>
              <a:t>Electron Spin QN (</a:t>
            </a:r>
            <a:r>
              <a:rPr lang="en-US" sz="1600" dirty="0" err="1">
                <a:latin typeface="Script MT Bold" pitchFamily="66" charset="0"/>
              </a:rPr>
              <a:t>m</a:t>
            </a:r>
            <a:r>
              <a:rPr lang="en-US" sz="1600" baseline="-25000" dirty="0" err="1"/>
              <a:t>s</a:t>
            </a:r>
            <a:r>
              <a:rPr lang="en-US" sz="1600" dirty="0"/>
              <a:t>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161" y="304362"/>
            <a:ext cx="2339057" cy="241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26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" y="615462"/>
            <a:ext cx="7950190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Aufbau</a:t>
            </a:r>
            <a:r>
              <a:rPr lang="en-US" sz="2400" dirty="0" smtClean="0"/>
              <a:t> Principle's </a:t>
            </a:r>
            <a:r>
              <a:rPr lang="en-US" sz="1600" dirty="0" smtClean="0"/>
              <a:t>(rules for filling orbitals)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Rule 1 (*Pauli Exclusion Principle) – orbitals hold two electrons with opposite spins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	  (opposites attract)</a:t>
            </a:r>
          </a:p>
          <a:p>
            <a:endParaRPr lang="en-US" sz="1600" dirty="0"/>
          </a:p>
          <a:p>
            <a:r>
              <a:rPr lang="en-US" sz="1600" dirty="0" smtClean="0"/>
              <a:t>Rule 2 (no special name) – fill orbitals from lowest energy level to highest energy level</a:t>
            </a:r>
          </a:p>
          <a:p>
            <a:r>
              <a:rPr lang="en-US" sz="1600" dirty="0" smtClean="0"/>
              <a:t> 				        (electrons are lazy!)</a:t>
            </a:r>
          </a:p>
          <a:p>
            <a:endParaRPr lang="en-US" sz="1600" dirty="0"/>
          </a:p>
          <a:p>
            <a:r>
              <a:rPr lang="en-US" sz="1600" dirty="0" smtClean="0"/>
              <a:t>Rule 3 (Hund’s Rule) – each suborbital is occupied by a single electron before adding a second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 (electrons don’t pair up until they have to)</a:t>
            </a:r>
            <a:endParaRPr lang="en-US" sz="2400" dirty="0"/>
          </a:p>
        </p:txBody>
      </p:sp>
      <p:pic>
        <p:nvPicPr>
          <p:cNvPr id="4" name="Picture 12" descr="http://chemwiki.ucdavis.edu/@api/deki/files/6978/=Econfig.png?size=web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32" y="296625"/>
            <a:ext cx="3104848" cy="10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6253019"/>
            <a:ext cx="816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*Pauli Exclusion Principle – no two electrons can have the same 4 Quantum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53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963" y="304799"/>
            <a:ext cx="639713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Electron Shell Configurations for Several Elements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3963" y="1523999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3962" y="289559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787" y="408253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611" y="562038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199" y="120133"/>
            <a:ext cx="169257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Don’t lose sight </a:t>
            </a:r>
          </a:p>
          <a:p>
            <a:pPr algn="ctr"/>
            <a:r>
              <a:rPr lang="en-US" dirty="0" smtClean="0"/>
              <a:t>of the “Goal”</a:t>
            </a:r>
          </a:p>
        </p:txBody>
      </p:sp>
    </p:spTree>
    <p:extLst>
      <p:ext uri="{BB962C8B-B14F-4D97-AF65-F5344CB8AC3E}">
        <p14:creationId xmlns:p14="http://schemas.microsoft.com/office/powerpoint/2010/main" val="38153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38" y="60504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1138" y="201358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553" y="3810122"/>
            <a:ext cx="40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138" y="597598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91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9407"/>
            <a:ext cx="341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Levels of Electrons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4108" y="426995"/>
            <a:ext cx="243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Even easier, use the PT!</a:t>
            </a:r>
            <a:endParaRPr lang="en-US" sz="1600" dirty="0"/>
          </a:p>
        </p:txBody>
      </p:sp>
      <p:pic>
        <p:nvPicPr>
          <p:cNvPr id="4" name="Picture 3" descr="http://img.docstoccdn.com/thumb/orig/4737333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19711" r="2346" b="10126"/>
          <a:stretch/>
        </p:blipFill>
        <p:spPr bwMode="auto">
          <a:xfrm>
            <a:off x="1164121" y="1054179"/>
            <a:ext cx="6101747" cy="360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11248" y="976096"/>
            <a:ext cx="1381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d’s lag by 1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85" y="3647443"/>
            <a:ext cx="1338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f’s lag by 2 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984334">
            <a:off x="2258945" y="1321105"/>
            <a:ext cx="445336" cy="97594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93" y="5119117"/>
            <a:ext cx="6741868" cy="1653152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6200000">
            <a:off x="1610835" y="3654624"/>
            <a:ext cx="445336" cy="975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131885" y="5409187"/>
            <a:ext cx="164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Remember the PT really looks like this</a:t>
            </a:r>
            <a:endParaRPr lang="en-US" sz="1600" dirty="0"/>
          </a:p>
        </p:txBody>
      </p:sp>
      <p:sp>
        <p:nvSpPr>
          <p:cNvPr id="11" name="Down Arrow 10"/>
          <p:cNvSpPr/>
          <p:nvPr/>
        </p:nvSpPr>
        <p:spPr>
          <a:xfrm rot="16200000">
            <a:off x="1327638" y="5756085"/>
            <a:ext cx="445336" cy="9759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8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773" y="369179"/>
            <a:ext cx="7698967" cy="30777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u="sng" dirty="0"/>
              <a:t>Goals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4 Quantum Number and what they describe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Energy level diagrams</a:t>
            </a:r>
          </a:p>
          <a:p>
            <a:pPr marL="714375" lvl="1" indent="-257175">
              <a:buAutoNum type="alphaLcPeriod"/>
            </a:pPr>
            <a:r>
              <a:rPr lang="en-US" sz="1600" dirty="0" smtClean="0"/>
              <a:t>  Coulombs Law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Electron Shielding (</a:t>
            </a:r>
            <a:r>
              <a:rPr lang="en-US" sz="1600" dirty="0" err="1" smtClean="0"/>
              <a:t>Z</a:t>
            </a:r>
            <a:r>
              <a:rPr lang="en-US" sz="1600" baseline="-25000" dirty="0" err="1" smtClean="0"/>
              <a:t>eff</a:t>
            </a:r>
            <a:r>
              <a:rPr lang="en-US" sz="1600" dirty="0" smtClean="0"/>
              <a:t>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Penetration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Electron configurations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Periodic Table and QM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Names of various regions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Formation of Cations/Anions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Transitions metals – anomalous configurations and formation of variable charge cations</a:t>
            </a:r>
          </a:p>
          <a:p>
            <a:pPr marL="257175" indent="-257175"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76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81" y="323273"/>
            <a:ext cx="319343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Exceptions to the Rule…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06097" y="917542"/>
            <a:ext cx="754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As energy levels become closer together (4s/3d orbitals) small changes in which orbitals are filled can effect the energy levels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6097" y="1696477"/>
            <a:ext cx="641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½ filled orbitals and completely filled orbitals are “extra” stable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5167" y="2909453"/>
            <a:ext cx="26018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 Chromium</a:t>
            </a:r>
          </a:p>
          <a:p>
            <a:endParaRPr lang="en-US" dirty="0"/>
          </a:p>
          <a:p>
            <a:r>
              <a:rPr lang="en-US" dirty="0" smtClean="0"/>
              <a:t>Theoretical:  [</a:t>
            </a:r>
            <a:r>
              <a:rPr lang="en-US" dirty="0" err="1" smtClean="0"/>
              <a:t>Ar</a:t>
            </a:r>
            <a:r>
              <a:rPr lang="en-US" dirty="0" smtClean="0"/>
              <a:t>] 4s</a:t>
            </a:r>
            <a:r>
              <a:rPr lang="en-US" baseline="30000" dirty="0" smtClean="0"/>
              <a:t>2</a:t>
            </a:r>
            <a:r>
              <a:rPr lang="en-US" dirty="0" smtClean="0"/>
              <a:t> 3d</a:t>
            </a:r>
            <a:r>
              <a:rPr lang="en-US" baseline="30000" dirty="0" smtClean="0"/>
              <a:t>4</a:t>
            </a:r>
          </a:p>
          <a:p>
            <a:endParaRPr lang="en-US" baseline="30000" dirty="0"/>
          </a:p>
          <a:p>
            <a:r>
              <a:rPr lang="en-US" dirty="0" smtClean="0"/>
              <a:t>Experimental: </a:t>
            </a:r>
            <a:r>
              <a:rPr lang="en-US" dirty="0"/>
              <a:t>[</a:t>
            </a:r>
            <a:r>
              <a:rPr lang="en-US" dirty="0" err="1"/>
              <a:t>Ar</a:t>
            </a:r>
            <a:r>
              <a:rPr lang="en-US" dirty="0"/>
              <a:t>] </a:t>
            </a:r>
            <a:r>
              <a:rPr lang="en-US" dirty="0" smtClean="0"/>
              <a:t>4s</a:t>
            </a:r>
            <a:r>
              <a:rPr lang="en-US" baseline="30000" dirty="0" smtClean="0"/>
              <a:t>1</a:t>
            </a:r>
            <a:r>
              <a:rPr lang="en-US" dirty="0" smtClean="0"/>
              <a:t> 3d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4973628" y="6345381"/>
            <a:ext cx="4292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*some easy to predict, some not so obvious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08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mg.docstoccdn.com/thumb/orig/4737333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19711" r="2346" b="10126"/>
          <a:stretch/>
        </p:blipFill>
        <p:spPr bwMode="auto">
          <a:xfrm>
            <a:off x="1602271" y="2210812"/>
            <a:ext cx="6101747" cy="360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175" y="228598"/>
            <a:ext cx="3589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Mendeleev’s Periodic Table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50" y="724789"/>
            <a:ext cx="4125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Rows arranged by mass</a:t>
            </a:r>
          </a:p>
          <a:p>
            <a:r>
              <a:rPr lang="en-US" sz="1600" dirty="0" smtClean="0"/>
              <a:t>Columns arranged by similar P and C properties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781675" y="228599"/>
            <a:ext cx="2461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QM Periodic Table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8726" y="713779"/>
            <a:ext cx="4112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Rows arranged by # protons/orbital</a:t>
            </a:r>
          </a:p>
          <a:p>
            <a:r>
              <a:rPr lang="en-US" sz="1600" dirty="0" smtClean="0"/>
              <a:t>Columns by similar outer shell e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configurations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30638" y="1841480"/>
            <a:ext cx="35298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06966" y="1844280"/>
            <a:ext cx="35298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6105" y="2210812"/>
            <a:ext cx="38504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07976" y="2210812"/>
            <a:ext cx="38504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78057" y="2210812"/>
            <a:ext cx="47077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5" y="5406814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Li: 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Na: 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13" name="Right Arrow 12"/>
          <p:cNvSpPr/>
          <p:nvPr/>
        </p:nvSpPr>
        <p:spPr>
          <a:xfrm rot="19327705">
            <a:off x="1156883" y="4968673"/>
            <a:ext cx="714375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3698664">
            <a:off x="7239315" y="4673398"/>
            <a:ext cx="714375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23795" y="5268314"/>
            <a:ext cx="1967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F: 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5</a:t>
            </a:r>
          </a:p>
          <a:p>
            <a:r>
              <a:rPr lang="en-US" dirty="0" smtClean="0"/>
              <a:t>Cl: 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6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4" y="1899940"/>
            <a:ext cx="8602137" cy="4838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075" y="228600"/>
            <a:ext cx="235006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PT Nomenclature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075" y="838200"/>
            <a:ext cx="8448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 – Alkali metals (except H), Alkaline earth metals, Halogens, Noble Gasses</a:t>
            </a:r>
          </a:p>
          <a:p>
            <a:r>
              <a:rPr lang="en-US" dirty="0"/>
              <a:t>	</a:t>
            </a:r>
            <a:r>
              <a:rPr lang="en-US" dirty="0" smtClean="0"/>
              <a:t>	Main Group (s + p orbitals), Transition metals (d), Lanthanides and Actinides (f)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97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71475"/>
            <a:ext cx="238276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Valence Electrons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" y="904875"/>
            <a:ext cx="8857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Electrons in the highest energy levels (s and p electrons)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Outer most electrons in an element responsible for chemical reactions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Loss, gain or sharing of valence electrons are responsible for formation of chemical bonds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84101" y="2131733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Na: 1s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2p</a:t>
            </a:r>
            <a:r>
              <a:rPr lang="en-US" sz="2400" baseline="30000" dirty="0" smtClean="0"/>
              <a:t>6</a:t>
            </a:r>
            <a:r>
              <a:rPr lang="en-US" sz="2400" u="sng" dirty="0" smtClean="0"/>
              <a:t>3s</a:t>
            </a:r>
            <a:r>
              <a:rPr lang="en-US" sz="2400" baseline="30000" dirty="0" smtClean="0"/>
              <a:t>1</a:t>
            </a:r>
            <a:endParaRPr lang="en-US" sz="2400" dirty="0"/>
          </a:p>
        </p:txBody>
      </p:sp>
      <p:sp>
        <p:nvSpPr>
          <p:cNvPr id="12" name="Right Arrow 11"/>
          <p:cNvSpPr/>
          <p:nvPr/>
        </p:nvSpPr>
        <p:spPr>
          <a:xfrm>
            <a:off x="3495423" y="2164773"/>
            <a:ext cx="6191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00323" y="2198482"/>
            <a:ext cx="2490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Valence electron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42431" y="3130814"/>
            <a:ext cx="186935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Carbon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2431" y="4925764"/>
            <a:ext cx="496353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Which element has 6 valence electrons?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21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333375"/>
            <a:ext cx="257346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Cations and Anions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6241" y="2590371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>
            <a:off x="3371850" y="2708750"/>
            <a:ext cx="857250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55896" y="2590370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</a:t>
            </a:r>
            <a:r>
              <a:rPr lang="en-US" sz="3600" baseline="30000" dirty="0" smtClean="0"/>
              <a:t>+1</a:t>
            </a:r>
            <a:r>
              <a:rPr lang="en-US" sz="3600" dirty="0" smtClean="0"/>
              <a:t>  +  e</a:t>
            </a:r>
            <a:r>
              <a:rPr lang="en-US" sz="3600" baseline="30000" dirty="0" smtClean="0"/>
              <a:t>-1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6849" y="1046158"/>
            <a:ext cx="6665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Can explain common charges of ions using electron configurations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Goal = Noble Gas Configuration</a:t>
            </a:r>
          </a:p>
          <a:p>
            <a:r>
              <a:rPr lang="en-US" dirty="0" smtClean="0"/>
              <a:t>        </a:t>
            </a:r>
            <a:r>
              <a:rPr lang="en-US" dirty="0"/>
              <a:t>	</a:t>
            </a:r>
            <a:r>
              <a:rPr lang="en-US" dirty="0" smtClean="0"/>
              <a:t>  	Filled s/p orbitals (s</a:t>
            </a:r>
            <a:r>
              <a:rPr lang="en-US" baseline="30000" dirty="0" smtClean="0"/>
              <a:t>2</a:t>
            </a:r>
            <a:r>
              <a:rPr lang="en-US" dirty="0" smtClean="0"/>
              <a:t>p</a:t>
            </a:r>
            <a:r>
              <a:rPr lang="en-US" baseline="30000" dirty="0" smtClean="0"/>
              <a:t>6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	Octet Rule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91160" y="102542"/>
            <a:ext cx="222885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Review: Cations are </a:t>
            </a:r>
            <a:r>
              <a:rPr lang="en-US" u="sng" dirty="0" smtClean="0"/>
              <a:t>positive</a:t>
            </a:r>
            <a:r>
              <a:rPr lang="en-US" dirty="0" smtClean="0"/>
              <a:t> because they </a:t>
            </a:r>
            <a:r>
              <a:rPr lang="en-US" u="sng" dirty="0" smtClean="0"/>
              <a:t>lose</a:t>
            </a:r>
            <a:r>
              <a:rPr lang="en-US" dirty="0" smtClean="0"/>
              <a:t> electrons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13786" y="3198504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29100" y="3177562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1950" y="4125252"/>
            <a:ext cx="216270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Aluminum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53225" y="5858470"/>
            <a:ext cx="2286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Common charges are on the CS </a:t>
            </a:r>
            <a:r>
              <a:rPr lang="en-US" u="sng" dirty="0" smtClean="0"/>
              <a:t>but</a:t>
            </a:r>
            <a:r>
              <a:rPr lang="en-US" dirty="0" smtClean="0"/>
              <a:t> you should “</a:t>
            </a:r>
            <a:r>
              <a:rPr lang="en-US" u="sng" dirty="0" smtClean="0"/>
              <a:t>know</a:t>
            </a:r>
            <a:r>
              <a:rPr lang="en-US" dirty="0" smtClean="0"/>
              <a:t>” them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4155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7335" y="150167"/>
            <a:ext cx="222885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Review: Anions are </a:t>
            </a:r>
            <a:r>
              <a:rPr lang="en-US" u="sng" dirty="0" smtClean="0"/>
              <a:t>negative</a:t>
            </a:r>
            <a:r>
              <a:rPr lang="en-US" dirty="0" smtClean="0"/>
              <a:t> because they </a:t>
            </a:r>
            <a:r>
              <a:rPr lang="en-US" u="sng" dirty="0" smtClean="0"/>
              <a:t>gain</a:t>
            </a:r>
            <a:r>
              <a:rPr lang="en-US" dirty="0" smtClean="0"/>
              <a:t> electrons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659890" y="1378194"/>
            <a:ext cx="3936536" cy="897286"/>
            <a:chOff x="1155065" y="1612061"/>
            <a:chExt cx="3936536" cy="897286"/>
          </a:xfrm>
        </p:grpSpPr>
        <p:sp>
          <p:nvSpPr>
            <p:cNvPr id="3" name="TextBox 2"/>
            <p:cNvSpPr txBox="1"/>
            <p:nvPr/>
          </p:nvSpPr>
          <p:spPr>
            <a:xfrm>
              <a:off x="1467010" y="1612061"/>
              <a:ext cx="15215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  +  e</a:t>
              </a:r>
              <a:r>
                <a:rPr lang="en-US" sz="3600" baseline="30000" dirty="0" smtClean="0"/>
                <a:t>-1</a:t>
              </a:r>
              <a:endParaRPr lang="en-US" sz="3600" dirty="0"/>
            </a:p>
          </p:txBody>
        </p:sp>
        <p:sp>
          <p:nvSpPr>
            <p:cNvPr id="4" name="Right Arrow 3"/>
            <p:cNvSpPr/>
            <p:nvPr/>
          </p:nvSpPr>
          <p:spPr>
            <a:xfrm>
              <a:off x="3248025" y="1730440"/>
              <a:ext cx="857250" cy="4095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32071" y="1612061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</a:t>
              </a:r>
              <a:r>
                <a:rPr lang="en-US" sz="3600" baseline="30000" dirty="0" smtClean="0"/>
                <a:t>-1</a:t>
              </a:r>
              <a:endParaRPr lang="en-US" sz="3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55065" y="2140015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1s</a:t>
              </a:r>
              <a:r>
                <a:rPr lang="en-US" baseline="30000" dirty="0" smtClean="0"/>
                <a:t>2</a:t>
              </a:r>
              <a:r>
                <a:rPr lang="en-US" dirty="0" smtClean="0"/>
                <a:t>2s</a:t>
              </a:r>
              <a:r>
                <a:rPr lang="en-US" baseline="30000" dirty="0" smtClean="0"/>
                <a:t>2</a:t>
              </a:r>
              <a:r>
                <a:rPr lang="en-US" dirty="0" smtClean="0"/>
                <a:t>2p</a:t>
              </a:r>
              <a:r>
                <a:rPr lang="en-US" baseline="30000" dirty="0"/>
                <a:t>5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18871" y="2140015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1s</a:t>
              </a:r>
              <a:r>
                <a:rPr lang="en-US" baseline="30000" dirty="0" smtClean="0"/>
                <a:t>2</a:t>
              </a:r>
              <a:r>
                <a:rPr lang="en-US" dirty="0" smtClean="0"/>
                <a:t>2s</a:t>
              </a:r>
              <a:r>
                <a:rPr lang="en-US" baseline="30000" dirty="0" smtClean="0"/>
                <a:t>2</a:t>
              </a:r>
              <a:r>
                <a:rPr lang="en-US" dirty="0" smtClean="0"/>
                <a:t>2p</a:t>
              </a:r>
              <a:r>
                <a:rPr lang="en-US" baseline="30000" dirty="0" smtClean="0"/>
                <a:t>6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7175" y="2803434"/>
            <a:ext cx="201119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Nitrogen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7175" y="333375"/>
            <a:ext cx="257346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Cations and Anions</a:t>
            </a:r>
          </a:p>
        </p:txBody>
      </p:sp>
    </p:spTree>
    <p:extLst>
      <p:ext uri="{BB962C8B-B14F-4D97-AF65-F5344CB8AC3E}">
        <p14:creationId xmlns:p14="http://schemas.microsoft.com/office/powerpoint/2010/main" val="1959427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333375"/>
            <a:ext cx="233551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Transition Metals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74" y="850541"/>
            <a:ext cx="9300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Can have multiple energetically favorable charges and therefore form  variable charge cations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Tend to lose s electrons before d electrons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½ filled shells are “stable”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4930" y="2409825"/>
            <a:ext cx="618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37030" y="3192240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Ar</a:t>
            </a:r>
            <a:r>
              <a:rPr lang="en-US" dirty="0" smtClean="0"/>
              <a:t>] 4s</a:t>
            </a:r>
            <a:r>
              <a:rPr lang="en-US" baseline="30000" dirty="0" smtClean="0"/>
              <a:t>2</a:t>
            </a:r>
            <a:r>
              <a:rPr lang="en-US" dirty="0" smtClean="0"/>
              <a:t>3d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20430" y="2409824"/>
            <a:ext cx="1992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Fe</a:t>
            </a:r>
            <a:r>
              <a:rPr lang="en-US" sz="3600" baseline="30000" dirty="0" smtClean="0"/>
              <a:t>+2 </a:t>
            </a:r>
            <a:r>
              <a:rPr lang="en-US" sz="3600" dirty="0" smtClean="0"/>
              <a:t> + 2e</a:t>
            </a:r>
            <a:r>
              <a:rPr lang="en-US" sz="3600" baseline="30000" dirty="0"/>
              <a:t>-</a:t>
            </a:r>
            <a:endParaRPr lang="en-US" sz="3600" dirty="0"/>
          </a:p>
        </p:txBody>
      </p:sp>
      <p:sp>
        <p:nvSpPr>
          <p:cNvPr id="7" name="Right Arrow 6"/>
          <p:cNvSpPr/>
          <p:nvPr/>
        </p:nvSpPr>
        <p:spPr>
          <a:xfrm>
            <a:off x="2249296" y="2528201"/>
            <a:ext cx="857250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13505" y="319224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Ar</a:t>
            </a:r>
            <a:r>
              <a:rPr lang="en-US" dirty="0" smtClean="0"/>
              <a:t>] 3d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13505" y="3563529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Ar</a:t>
            </a:r>
            <a:r>
              <a:rPr lang="en-US" dirty="0" smtClean="0"/>
              <a:t>] 4s</a:t>
            </a:r>
            <a:r>
              <a:rPr lang="en-US" baseline="30000" dirty="0" smtClean="0"/>
              <a:t>1</a:t>
            </a:r>
            <a:r>
              <a:rPr lang="en-US" dirty="0" smtClean="0"/>
              <a:t> 3d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39695" y="4629150"/>
            <a:ext cx="618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51795" y="5411565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Ar</a:t>
            </a:r>
            <a:r>
              <a:rPr lang="en-US" dirty="0" smtClean="0"/>
              <a:t>] 4s</a:t>
            </a:r>
            <a:r>
              <a:rPr lang="en-US" baseline="30000" dirty="0" smtClean="0"/>
              <a:t>2</a:t>
            </a:r>
            <a:r>
              <a:rPr lang="en-US" dirty="0" smtClean="0"/>
              <a:t>3d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35195" y="4629149"/>
            <a:ext cx="1992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Fe</a:t>
            </a:r>
            <a:r>
              <a:rPr lang="en-US" sz="3600" baseline="30000" dirty="0" smtClean="0"/>
              <a:t>+3 </a:t>
            </a:r>
            <a:r>
              <a:rPr lang="en-US" sz="3600" dirty="0" smtClean="0"/>
              <a:t> + 3e</a:t>
            </a:r>
            <a:r>
              <a:rPr lang="en-US" sz="3600" baseline="30000" dirty="0" smtClean="0"/>
              <a:t>-</a:t>
            </a:r>
            <a:endParaRPr lang="en-US" sz="3600" dirty="0"/>
          </a:p>
        </p:txBody>
      </p:sp>
      <p:sp>
        <p:nvSpPr>
          <p:cNvPr id="13" name="Right Arrow 12"/>
          <p:cNvSpPr/>
          <p:nvPr/>
        </p:nvSpPr>
        <p:spPr>
          <a:xfrm>
            <a:off x="2164061" y="4747526"/>
            <a:ext cx="857250" cy="409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28270" y="5411565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Ar</a:t>
            </a:r>
            <a:r>
              <a:rPr lang="en-US" dirty="0" smtClean="0"/>
              <a:t>] 3d</a:t>
            </a:r>
            <a:r>
              <a:rPr lang="en-US" baseline="30000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38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333375"/>
            <a:ext cx="233551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Transition Metals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175" y="1212759"/>
            <a:ext cx="2313390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Copper (Cu)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35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833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90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526" y="308093"/>
            <a:ext cx="2592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Principle Quantum </a:t>
            </a:r>
          </a:p>
          <a:p>
            <a:pPr algn="ctr"/>
            <a:r>
              <a:rPr lang="en-US" sz="2400" dirty="0"/>
              <a:t>Number (n)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8912" y="1139090"/>
            <a:ext cx="22479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Distance from </a:t>
            </a:r>
            <a:r>
              <a:rPr lang="en-US" sz="1600" dirty="0" smtClean="0"/>
              <a:t>nucleus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Size of orbital</a:t>
            </a:r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1,2,3 </a:t>
            </a:r>
            <a:r>
              <a:rPr lang="en-US" sz="1600" dirty="0" smtClean="0"/>
              <a:t>….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“Shells”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617" y="1554588"/>
            <a:ext cx="4295581" cy="38874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26" y="2343149"/>
            <a:ext cx="3898900" cy="2924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10500" y="5343525"/>
            <a:ext cx="126105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Low Energy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35147" y="1099056"/>
            <a:ext cx="13052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High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14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" y="316017"/>
            <a:ext cx="2821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Angular Momentum </a:t>
            </a:r>
          </a:p>
          <a:p>
            <a:pPr algn="ctr"/>
            <a:r>
              <a:rPr lang="en-US" sz="2400" dirty="0"/>
              <a:t>Quantum Number (</a:t>
            </a:r>
            <a:r>
              <a:rPr lang="en-US" sz="2400" dirty="0">
                <a:latin typeface="Script MT Bold" pitchFamily="66" charset="0"/>
              </a:rPr>
              <a:t>l</a:t>
            </a:r>
            <a:r>
              <a:rPr lang="en-US" sz="2400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238" y="1256998"/>
            <a:ext cx="3761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itchFamily="34" charset="0"/>
              <a:buChar char="•"/>
            </a:pPr>
            <a:r>
              <a:rPr lang="en-US" sz="1600" dirty="0"/>
              <a:t>3D - shape of an orbital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1600" dirty="0"/>
              <a:t>0, 1, 2, 3 … (n-1</a:t>
            </a:r>
            <a:r>
              <a:rPr lang="en-US" sz="1600" dirty="0" smtClean="0"/>
              <a:t>)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1600" dirty="0" smtClean="0"/>
              <a:t>4 shapes</a:t>
            </a:r>
          </a:p>
          <a:p>
            <a:pPr marL="128588" indent="-128588">
              <a:buFont typeface="Arial" pitchFamily="34" charset="0"/>
              <a:buChar char="•"/>
            </a:pPr>
            <a:r>
              <a:rPr lang="en-US" sz="1600" dirty="0" smtClean="0"/>
              <a:t>Use letters since numbers are used for n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25752"/>
          <a:stretch/>
        </p:blipFill>
        <p:spPr>
          <a:xfrm>
            <a:off x="390523" y="2762841"/>
            <a:ext cx="8535172" cy="3327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6851" y="601211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cript MT Bold" pitchFamily="66" charset="0"/>
              </a:rPr>
              <a:t>l 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1525" y="601211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cript MT Bold" pitchFamily="66" charset="0"/>
              </a:rPr>
              <a:t>l 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9175" y="601211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cript MT Bold" pitchFamily="66" charset="0"/>
              </a:rPr>
              <a:t>l 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19874" y="600559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cript MT Bold" pitchFamily="66" charset="0"/>
              </a:rPr>
              <a:t>l 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79326" y="456720"/>
            <a:ext cx="24048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Allowed Values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 = 1 then </a:t>
            </a:r>
            <a:r>
              <a:rPr lang="en-US" dirty="0">
                <a:latin typeface="Script MT Bold" pitchFamily="66" charset="0"/>
              </a:rPr>
              <a:t>l</a:t>
            </a:r>
            <a:r>
              <a:rPr lang="en-US" dirty="0" smtClean="0"/>
              <a:t> = 0</a:t>
            </a:r>
          </a:p>
          <a:p>
            <a:r>
              <a:rPr lang="en-US" dirty="0"/>
              <a:t>n = </a:t>
            </a:r>
            <a:r>
              <a:rPr lang="en-US" dirty="0" smtClean="0"/>
              <a:t>2 </a:t>
            </a:r>
            <a:r>
              <a:rPr lang="en-US" dirty="0"/>
              <a:t>then </a:t>
            </a:r>
            <a:r>
              <a:rPr lang="en-US" dirty="0">
                <a:latin typeface="Script MT Bold" pitchFamily="66" charset="0"/>
              </a:rPr>
              <a:t>l</a:t>
            </a:r>
            <a:r>
              <a:rPr lang="en-US" dirty="0"/>
              <a:t> = </a:t>
            </a:r>
            <a:r>
              <a:rPr lang="en-US" dirty="0" smtClean="0"/>
              <a:t>0 and 1</a:t>
            </a:r>
          </a:p>
          <a:p>
            <a:r>
              <a:rPr lang="en-US" dirty="0"/>
              <a:t>n = </a:t>
            </a:r>
            <a:r>
              <a:rPr lang="en-US" dirty="0" smtClean="0"/>
              <a:t>3 </a:t>
            </a:r>
            <a:r>
              <a:rPr lang="en-US" dirty="0"/>
              <a:t>then </a:t>
            </a:r>
            <a:r>
              <a:rPr lang="en-US" dirty="0">
                <a:latin typeface="Script MT Bold" pitchFamily="66" charset="0"/>
              </a:rPr>
              <a:t>l</a:t>
            </a:r>
            <a:r>
              <a:rPr lang="en-US" dirty="0"/>
              <a:t> = </a:t>
            </a:r>
            <a:r>
              <a:rPr lang="en-US" dirty="0" smtClean="0"/>
              <a:t>0, 1 and 2</a:t>
            </a:r>
          </a:p>
          <a:p>
            <a:r>
              <a:rPr lang="en-US" dirty="0" smtClean="0"/>
              <a:t>Etc…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6675" y="320716"/>
            <a:ext cx="3080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Magnetic Quantum </a:t>
            </a:r>
          </a:p>
          <a:p>
            <a:pPr algn="ctr"/>
            <a:r>
              <a:rPr lang="en-US" sz="2400" dirty="0"/>
              <a:t>Number (</a:t>
            </a:r>
            <a:r>
              <a:rPr lang="en-US" sz="2400" dirty="0">
                <a:latin typeface="Script MT Bold" pitchFamily="66" charset="0"/>
              </a:rPr>
              <a:t>m</a:t>
            </a:r>
            <a:r>
              <a:rPr lang="en-US" sz="2400" baseline="-25000" dirty="0">
                <a:latin typeface="Script MT Bold" pitchFamily="66" charset="0"/>
              </a:rPr>
              <a:t>l</a:t>
            </a:r>
            <a:r>
              <a:rPr lang="en-US" sz="24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407" y="1435482"/>
                <a:ext cx="2059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8588" indent="-128588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0, 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±1, ±2 … ±</m:t>
                    </m:r>
                  </m:oMath>
                </a14:m>
                <a:r>
                  <a:rPr lang="en-US" sz="1600" dirty="0">
                    <a:latin typeface="Script MT Bold" pitchFamily="66" charset="0"/>
                  </a:rPr>
                  <a:t> l</a:t>
                </a:r>
                <a:endParaRPr lang="en-US" sz="1600" dirty="0"/>
              </a:p>
              <a:p>
                <a:pPr marL="128588" indent="-128588">
                  <a:buFont typeface="Arial" pitchFamily="34" charset="0"/>
                  <a:buChar char="•"/>
                </a:pPr>
                <a:r>
                  <a:rPr lang="en-US" sz="1600" dirty="0"/>
                  <a:t>Orientation of the </a:t>
                </a:r>
                <a:r>
                  <a:rPr lang="en-US" sz="1600" dirty="0" smtClean="0"/>
                  <a:t>orbital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07" y="1435482"/>
                <a:ext cx="2059692" cy="830997"/>
              </a:xfrm>
              <a:prstGeom prst="rect">
                <a:avLst/>
              </a:prstGeom>
              <a:blipFill>
                <a:blip r:embed="rId2"/>
                <a:stretch>
                  <a:fillRect l="-1183" t="-292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86156" y="2154193"/>
            <a:ext cx="32214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# of orbitals</a:t>
            </a:r>
          </a:p>
          <a:p>
            <a:pPr lvl="1"/>
            <a:r>
              <a:rPr lang="en-US" sz="1600" dirty="0"/>
              <a:t>s = 1 orbital </a:t>
            </a:r>
          </a:p>
          <a:p>
            <a:pPr lvl="1"/>
            <a:r>
              <a:rPr lang="en-US" sz="1600" dirty="0"/>
              <a:t>p = 3 orbitals</a:t>
            </a:r>
          </a:p>
          <a:p>
            <a:pPr lvl="1"/>
            <a:r>
              <a:rPr lang="en-US" sz="1600" dirty="0"/>
              <a:t>d = 5 orbitals</a:t>
            </a:r>
          </a:p>
          <a:p>
            <a:pPr lvl="1"/>
            <a:r>
              <a:rPr lang="en-US" sz="1600" dirty="0"/>
              <a:t>f = 7 orbitals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subscripts (we will ignore)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675" y="731644"/>
            <a:ext cx="5238750" cy="1657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80" y="2939023"/>
            <a:ext cx="4992220" cy="3507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29" y="3990645"/>
            <a:ext cx="429662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Allowed Values</a:t>
            </a:r>
          </a:p>
          <a:p>
            <a:endParaRPr lang="en-US" dirty="0"/>
          </a:p>
          <a:p>
            <a:r>
              <a:rPr lang="en-US" dirty="0" smtClean="0">
                <a:latin typeface="Script MT Bold" pitchFamily="66" charset="0"/>
              </a:rPr>
              <a:t>l</a:t>
            </a:r>
            <a:r>
              <a:rPr lang="en-US" dirty="0" smtClean="0"/>
              <a:t> </a:t>
            </a:r>
            <a:r>
              <a:rPr lang="en-US" dirty="0"/>
              <a:t>= 0 </a:t>
            </a:r>
            <a:r>
              <a:rPr lang="en-US" dirty="0" smtClean="0">
                <a:latin typeface="Script MT Bold" pitchFamily="66" charset="0"/>
              </a:rPr>
              <a:t>m</a:t>
            </a:r>
            <a:r>
              <a:rPr lang="en-US" baseline="-25000" dirty="0" smtClean="0">
                <a:latin typeface="Script MT Bold" pitchFamily="66" charset="0"/>
              </a:rPr>
              <a:t>l </a:t>
            </a:r>
            <a:r>
              <a:rPr lang="en-US" dirty="0" smtClean="0"/>
              <a:t>= 0 </a:t>
            </a:r>
            <a:r>
              <a:rPr lang="en-US" dirty="0" smtClean="0">
                <a:sym typeface="Symbol" panose="05050102010706020507" pitchFamily="18" charset="2"/>
              </a:rPr>
              <a:t></a:t>
            </a:r>
            <a:r>
              <a:rPr lang="en-US" dirty="0" smtClean="0"/>
              <a:t> 1 orbital</a:t>
            </a:r>
          </a:p>
          <a:p>
            <a:r>
              <a:rPr lang="en-US" dirty="0">
                <a:latin typeface="Script MT Bold" pitchFamily="66" charset="0"/>
              </a:rPr>
              <a:t>l</a:t>
            </a:r>
            <a:r>
              <a:rPr lang="en-US" dirty="0"/>
              <a:t> = </a:t>
            </a:r>
            <a:r>
              <a:rPr lang="en-US" dirty="0" smtClean="0"/>
              <a:t>1 </a:t>
            </a:r>
            <a:r>
              <a:rPr lang="en-US" dirty="0">
                <a:latin typeface="Script MT Bold" pitchFamily="66" charset="0"/>
              </a:rPr>
              <a:t>m</a:t>
            </a:r>
            <a:r>
              <a:rPr lang="en-US" baseline="-25000" dirty="0">
                <a:latin typeface="Script MT Bold" pitchFamily="66" charset="0"/>
              </a:rPr>
              <a:t>l </a:t>
            </a:r>
            <a:r>
              <a:rPr lang="en-US" dirty="0"/>
              <a:t>= </a:t>
            </a:r>
            <a:r>
              <a:rPr lang="en-US" dirty="0" smtClean="0"/>
              <a:t>-1, 0, 1 </a:t>
            </a:r>
            <a:r>
              <a:rPr lang="en-US" dirty="0">
                <a:sym typeface="Symbol" panose="05050102010706020507" pitchFamily="18" charset="2"/>
              </a:rPr>
              <a:t></a:t>
            </a:r>
            <a:r>
              <a:rPr lang="en-US" dirty="0" smtClean="0"/>
              <a:t> 3 orbitals</a:t>
            </a:r>
            <a:endParaRPr lang="en-US" dirty="0"/>
          </a:p>
          <a:p>
            <a:r>
              <a:rPr lang="en-US" dirty="0">
                <a:latin typeface="Script MT Bold" pitchFamily="66" charset="0"/>
              </a:rPr>
              <a:t>l</a:t>
            </a:r>
            <a:r>
              <a:rPr lang="en-US" dirty="0"/>
              <a:t> = </a:t>
            </a:r>
            <a:r>
              <a:rPr lang="en-US" dirty="0" smtClean="0"/>
              <a:t>2 </a:t>
            </a:r>
            <a:r>
              <a:rPr lang="en-US" dirty="0">
                <a:latin typeface="Script MT Bold" pitchFamily="66" charset="0"/>
              </a:rPr>
              <a:t>m</a:t>
            </a:r>
            <a:r>
              <a:rPr lang="en-US" baseline="-25000" dirty="0">
                <a:latin typeface="Script MT Bold" pitchFamily="66" charset="0"/>
              </a:rPr>
              <a:t>l </a:t>
            </a:r>
            <a:r>
              <a:rPr lang="en-US" dirty="0"/>
              <a:t>= </a:t>
            </a:r>
            <a:r>
              <a:rPr lang="en-US" dirty="0" smtClean="0"/>
              <a:t>-2, -1, 0, 1, 2</a:t>
            </a:r>
            <a:r>
              <a:rPr lang="en-US" dirty="0">
                <a:sym typeface="Symbol" panose="05050102010706020507" pitchFamily="18" charset="2"/>
              </a:rPr>
              <a:t>  </a:t>
            </a:r>
            <a:r>
              <a:rPr lang="en-US" dirty="0" smtClean="0"/>
              <a:t>5 orbitals</a:t>
            </a:r>
            <a:endParaRPr lang="en-US" dirty="0"/>
          </a:p>
          <a:p>
            <a:endParaRPr lang="en-US" dirty="0" smtClean="0"/>
          </a:p>
          <a:p>
            <a:r>
              <a:rPr lang="en-US" dirty="0">
                <a:latin typeface="Script MT Bold" pitchFamily="66" charset="0"/>
              </a:rPr>
              <a:t>l</a:t>
            </a:r>
            <a:r>
              <a:rPr lang="en-US" dirty="0"/>
              <a:t> = 0 </a:t>
            </a:r>
            <a:r>
              <a:rPr lang="en-US" dirty="0">
                <a:latin typeface="Script MT Bold" pitchFamily="66" charset="0"/>
              </a:rPr>
              <a:t>m</a:t>
            </a:r>
            <a:r>
              <a:rPr lang="en-US" baseline="-25000" dirty="0">
                <a:latin typeface="Script MT Bold" pitchFamily="66" charset="0"/>
              </a:rPr>
              <a:t>l </a:t>
            </a:r>
            <a:r>
              <a:rPr lang="en-US" dirty="0"/>
              <a:t>= </a:t>
            </a:r>
            <a:r>
              <a:rPr lang="en-US" dirty="0" smtClean="0"/>
              <a:t>0, ± 1, </a:t>
            </a:r>
            <a:r>
              <a:rPr lang="en-US" dirty="0"/>
              <a:t>± </a:t>
            </a:r>
            <a:r>
              <a:rPr lang="en-US" dirty="0" smtClean="0"/>
              <a:t>2, </a:t>
            </a:r>
            <a:r>
              <a:rPr lang="en-US" dirty="0"/>
              <a:t>± </a:t>
            </a:r>
            <a:r>
              <a:rPr lang="en-US" dirty="0" smtClean="0"/>
              <a:t>3  </a:t>
            </a:r>
            <a:r>
              <a:rPr lang="en-US" dirty="0"/>
              <a:t>therefore </a:t>
            </a:r>
            <a:r>
              <a:rPr lang="en-US" dirty="0" smtClean="0"/>
              <a:t>7 orbitals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29" y="1191724"/>
            <a:ext cx="80962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942" y="608494"/>
            <a:ext cx="3076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Electron Spin Quantum</a:t>
            </a:r>
          </a:p>
          <a:p>
            <a:pPr algn="ctr"/>
            <a:r>
              <a:rPr lang="en-US" sz="2400" dirty="0"/>
              <a:t>Number (</a:t>
            </a:r>
            <a:r>
              <a:rPr lang="en-US" sz="2400" dirty="0" err="1">
                <a:latin typeface="Script MT Bold" pitchFamily="66" charset="0"/>
              </a:rPr>
              <a:t>m</a:t>
            </a:r>
            <a:r>
              <a:rPr lang="en-US" sz="2400" baseline="-25000" dirty="0" err="1">
                <a:latin typeface="+mj-lt"/>
              </a:rPr>
              <a:t>s</a:t>
            </a:r>
            <a:r>
              <a:rPr lang="en-US" sz="2400" dirty="0"/>
              <a:t>)</a:t>
            </a:r>
          </a:p>
          <a:p>
            <a:pPr algn="ctr"/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4611" y="1624157"/>
                <a:ext cx="244133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8588" indent="-128588">
                  <a:buFont typeface="Arial" pitchFamily="34" charset="0"/>
                  <a:buChar char="•"/>
                </a:pPr>
                <a:r>
                  <a:rPr lang="en-US" sz="1600" dirty="0">
                    <a:latin typeface="Script MT Bold" pitchFamily="66" charset="0"/>
                  </a:rPr>
                  <a:t>M</a:t>
                </a:r>
                <a:r>
                  <a:rPr lang="en-US" sz="1600" baseline="-25000" dirty="0" err="1">
                    <a:latin typeface="+mj-lt"/>
                  </a:rPr>
                  <a:t>s</a:t>
                </a:r>
                <a:r>
                  <a:rPr lang="en-US" sz="1600" baseline="-25000" dirty="0">
                    <a:latin typeface="+mj-lt"/>
                  </a:rPr>
                  <a:t> </a:t>
                </a:r>
                <a:r>
                  <a:rPr lang="en-US" sz="1600" dirty="0">
                    <a:latin typeface="Script MT Bold" pitchFamily="66" charset="0"/>
                  </a:rPr>
                  <a:t>=</a:t>
                </a:r>
                <a:r>
                  <a:rPr lang="en-US" sz="1600" baseline="-25000" dirty="0">
                    <a:latin typeface="Script MT Bold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±</m:t>
                    </m:r>
                    <m:f>
                      <m:fPr>
                        <m:type m:val="skw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1600" dirty="0">
                  <a:latin typeface="Script MT Bold" pitchFamily="66" charset="0"/>
                  <a:ea typeface="Cambria Math"/>
                </a:endParaRPr>
              </a:p>
              <a:p>
                <a:pPr marL="128588" indent="-128588">
                  <a:buFont typeface="Arial" pitchFamily="34" charset="0"/>
                  <a:buChar char="•"/>
                </a:pPr>
                <a:r>
                  <a:rPr lang="en-US" sz="1600" dirty="0"/>
                  <a:t>Orbitals can hold 2 electrons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endParaRPr lang="en-US" sz="1600" dirty="0">
                  <a:ea typeface="Cambria Math"/>
                </a:endParaRPr>
              </a:p>
              <a:p>
                <a:pPr lvl="1"/>
                <a:r>
                  <a:rPr lang="en-US" sz="1600" dirty="0"/>
                  <a:t> s = 2 electrons</a:t>
                </a:r>
              </a:p>
              <a:p>
                <a:pPr lvl="1"/>
                <a:r>
                  <a:rPr lang="en-US" sz="1600" dirty="0"/>
                  <a:t>p = 6 electrons</a:t>
                </a:r>
              </a:p>
              <a:p>
                <a:pPr lvl="1"/>
                <a:r>
                  <a:rPr lang="en-US" sz="1600" dirty="0"/>
                  <a:t>d = 10 electrons</a:t>
                </a:r>
              </a:p>
              <a:p>
                <a:pPr lvl="1"/>
                <a:r>
                  <a:rPr lang="en-US" sz="1600" dirty="0"/>
                  <a:t>f = 14 electrons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11" y="1624157"/>
                <a:ext cx="2441337" cy="1815882"/>
              </a:xfrm>
              <a:prstGeom prst="rect">
                <a:avLst/>
              </a:prstGeom>
              <a:blipFill>
                <a:blip r:embed="rId2"/>
                <a:stretch>
                  <a:fillRect l="-1000" t="-18792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" descr="http://t2.gstatic.com/images?q=tbn:ANd9GcRio7Yrk8XV8qM6YGPVyU_rk1D0DFVwc7Mm7SdScdyrgFNStZF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30" y="706122"/>
            <a:ext cx="4082615" cy="24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81450"/>
            <a:ext cx="4676775" cy="247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9175" y="4919960"/>
            <a:ext cx="3606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Leads to techniques like:</a:t>
            </a:r>
          </a:p>
          <a:p>
            <a:r>
              <a:rPr lang="en-US" dirty="0" smtClean="0"/>
              <a:t>NMR – Nuclear Magnetic Resonance</a:t>
            </a:r>
          </a:p>
          <a:p>
            <a:r>
              <a:rPr lang="en-US" dirty="0" smtClean="0"/>
              <a:t>MIR – Magnetic Imaging Resonance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principal quantum number energy le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335429"/>
            <a:ext cx="8336949" cy="62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200025"/>
            <a:ext cx="297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Revisiting Line Spectra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2071" y="661690"/>
            <a:ext cx="4259930" cy="2633960"/>
            <a:chOff x="330731" y="2765214"/>
            <a:chExt cx="5527332" cy="35095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731" y="2765214"/>
              <a:ext cx="5527332" cy="27291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465" y="5579484"/>
              <a:ext cx="2095238" cy="6952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3849" y="5579484"/>
              <a:ext cx="2095238" cy="6571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865905" y="1261545"/>
            <a:ext cx="341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Explains line spectrum because only certain wavelengths (colors) of light can be absorbed or emitted because only certain orbitals are </a:t>
            </a:r>
            <a:r>
              <a:rPr lang="en-US" sz="1600" dirty="0" smtClean="0"/>
              <a:t>allowed.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550" y="3419201"/>
            <a:ext cx="3571875" cy="3232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26" y="3573346"/>
            <a:ext cx="38989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9064</TotalTime>
  <Words>1131</Words>
  <Application>Microsoft Office PowerPoint</Application>
  <PresentationFormat>On-screen Show (4:3)</PresentationFormat>
  <Paragraphs>206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Courier New</vt:lpstr>
      <vt:lpstr>Script MT Bold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Colorado Northwestern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134</cp:revision>
  <dcterms:created xsi:type="dcterms:W3CDTF">2019-03-26T15:54:49Z</dcterms:created>
  <dcterms:modified xsi:type="dcterms:W3CDTF">2020-09-19T23:53:58Z</dcterms:modified>
</cp:coreProperties>
</file>